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4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914" y="426720"/>
            <a:ext cx="9195270" cy="316121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Тема: Математические методы исследования соответствия антропометрических данных подростка нормам его физического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развития.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377952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Игбаева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Камилла, ученица 8Б класса </a:t>
            </a:r>
          </a:p>
          <a:p>
            <a:pPr algn="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 №103 с углубленным изучением </a:t>
            </a:r>
          </a:p>
          <a:p>
            <a:pPr algn="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языка» 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г.Уфа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РБ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Руководители: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Куйда О.В, учитель математики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Новикова Е.Н., учитель биологии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5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584" y="418057"/>
            <a:ext cx="6623992" cy="96162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поверхности тела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52395" y="1729047"/>
                <a:ext cx="9123489" cy="42125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Сегодня ППТ часто проводят по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достаточно известной формуле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Мостеллера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ППТ </a:t>
                </a: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3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32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вес</m:t>
                        </m:r>
                        <m:r>
                          <a:rPr lang="ru-RU" sz="32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(кг) × рост (см) ÷ 3600</m:t>
                        </m:r>
                        <m:r>
                          <a:rPr lang="ru-RU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sz="3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расчета поверхности кожи в клинике обычно применяют следующую формулу: 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ППТ = ((масса тела × 4) + 7)/(масса тела + 90)</a:t>
                </a:r>
              </a:p>
              <a:p>
                <a:pPr marL="0" indent="0">
                  <a:buNone/>
                </a:pP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2395" y="1729047"/>
                <a:ext cx="9123489" cy="4212561"/>
              </a:xfrm>
              <a:blipFill>
                <a:blip r:embed="rId2"/>
                <a:stretch>
                  <a:fillRect l="-1670" t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7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DF18BA3-417D-4F5D-A4A5-61690D535EB6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5797254-134E-4EE2-B0E4-A3AC2943CBC1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4D36931-1726-49DC-B402-EF50B9C5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740" y="1036728"/>
            <a:ext cx="6158723" cy="1872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Адольфа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Кетле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m/h²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m – масса тела, h – рост в метрах.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740" y="3161211"/>
            <a:ext cx="6158723" cy="336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норму ИМТ для подростков      13 – 14 лет. Она составляет 17 – 23 для девочек и 18 – 23,5 для мальчиков.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1990 г. норма 18,5 – 24,9;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2000 г. норма 18,5 – 24,8;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 норма 18,5 – 25,15.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76281" y="2266239"/>
            <a:ext cx="2959850" cy="23255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92793" y="3881139"/>
            <a:ext cx="2959850" cy="232419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19F643C-088D-4336-B9A6-1077A4A3247E}"/>
              </a:ext>
            </a:extLst>
          </p:cNvPr>
          <p:cNvSpPr txBox="1">
            <a:spLocks/>
          </p:cNvSpPr>
          <p:nvPr/>
        </p:nvSpPr>
        <p:spPr>
          <a:xfrm>
            <a:off x="3994951" y="268289"/>
            <a:ext cx="2689184" cy="768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620" y="302261"/>
            <a:ext cx="2324195" cy="295985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71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AB6EA89-265C-418B-B7D0-B44215264876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B35A6D-9386-45D3-9B43-9D348BF91A7F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A7150F7-9C93-4ADD-A435-2E8756CB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17" y="312773"/>
            <a:ext cx="10540165" cy="897228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ИМТ у обучающихся моего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2223" y="5062987"/>
            <a:ext cx="2856411" cy="148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 норме – 65%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Завышено – 31%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Занижено – 4%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67584" y="5062987"/>
            <a:ext cx="2995750" cy="148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 норме – 73%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Завышено – 8%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Занижено – 19%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22775"/>
            <a:ext cx="4500000" cy="3222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2D5651-513D-4395-A913-F34CB716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60" y="1522006"/>
            <a:ext cx="4800139" cy="32234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4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3CD53E3-BAD5-4BFE-BDDB-55C0E6AD185D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D6F4E6D-E15D-4FA2-B84D-37999FC3A11B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E104056-D0B0-431E-A764-BDF942BD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687" y="210511"/>
            <a:ext cx="1968626" cy="7426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114" y="4505534"/>
            <a:ext cx="9252279" cy="219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девочек: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ребенка = (Рост мамы + Рост папы) ÷2 – 5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мальчиков: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ребенка = (Рост мамы + Рост папы) ÷2 + 5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14" y="1094704"/>
            <a:ext cx="5283168" cy="32548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84" y="1094704"/>
            <a:ext cx="4190908" cy="32548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67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A863A58-2D67-43C0-9E45-EB99A0869AA1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921E2D4-1A99-4526-81F7-7614285C6596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3BD02BA-8DD6-4D49-9C29-9FED0BB09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233" y="202045"/>
            <a:ext cx="10895527" cy="89722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конечного роста у учеников 8Б класса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21" y="1126135"/>
            <a:ext cx="6894558" cy="418688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7574" y="5761795"/>
            <a:ext cx="11036844" cy="713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Ученики, которые еще растут – 69%; достигли своего роста – 8%; переросли – 24%</a:t>
            </a:r>
          </a:p>
        </p:txBody>
      </p:sp>
    </p:spTree>
    <p:extLst>
      <p:ext uri="{BB962C8B-B14F-4D97-AF65-F5344CB8AC3E}">
        <p14:creationId xmlns:p14="http://schemas.microsoft.com/office/powerpoint/2010/main" val="15929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472" y="197008"/>
            <a:ext cx="3830272" cy="8585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Грудная клетка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199" y="1271149"/>
            <a:ext cx="67353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величина окружности, которая считается нормой для подростков 13 – 14 лет: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 – 75-80 см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 – 74-79 см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0725" y="3637224"/>
            <a:ext cx="3141810" cy="267297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6703" y="3637225"/>
            <a:ext cx="3141810" cy="267296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ED8B70-FAC5-4BB2-8E3E-6B5735BE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184" y="1388427"/>
            <a:ext cx="2769266" cy="36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5F136F6-51E1-49F4-ACB8-1ED973B32DA0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7AA8373-A77E-457B-B191-5972D86090AC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D734172-B210-4739-AFC9-2CD2B5A6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730"/>
            <a:ext cx="12192000" cy="987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нормы грудной клетки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учеников 8Б класса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3721" y="5251579"/>
            <a:ext cx="10604558" cy="1134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половины моего класса не соответствует норме.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норме – 35%, не соответствуют – 65%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573" y="1378840"/>
            <a:ext cx="6416996" cy="3400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07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B187F16-03CF-4299-9B4B-706AB2E0591B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9B3A18F-BF9B-4538-9D0D-A8CBC6EC4585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1199E36-535D-4D9D-B9BD-806306DF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43528" y="706606"/>
            <a:ext cx="2508540" cy="218408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394" y="261780"/>
            <a:ext cx="3276188" cy="8328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19" y="1142066"/>
            <a:ext cx="7037933" cy="3283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жизненная ёмкость легких взрослого человека — около 3500 см³,                                          у подростка – 1800 - 3000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у спортсменов -4500 - 5500 см³,                                     у пловцов может достигать 6200 см³.                      При большой жизненной ёмкости лёгкие лучше вентилируются, и организм получает больше кислорода.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ЖЁЛ с помощью спирографии.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86705" y="4582304"/>
            <a:ext cx="7522478" cy="2144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парней 13-15 лет: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 = (рост × 0,052) – (возраст × 0,022) – 4,2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девушек 13-15 лет: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 = (рост ×0,041) – (возраст × 0,018) – 3,7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307" y="4605528"/>
            <a:ext cx="1875266" cy="19265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53981" y="3670688"/>
            <a:ext cx="2510722" cy="21840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03" y="1811533"/>
            <a:ext cx="2184086" cy="281962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65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7FD21-081F-4917-82CF-52EFCE890B9C}"/>
              </a:ext>
            </a:extLst>
          </p:cNvPr>
          <p:cNvSpPr txBox="1"/>
          <p:nvPr/>
        </p:nvSpPr>
        <p:spPr>
          <a:xfrm>
            <a:off x="1198485" y="368868"/>
            <a:ext cx="8875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Вывод: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FF68C-45E8-477B-8E93-F05D1E6E2532}"/>
              </a:ext>
            </a:extLst>
          </p:cNvPr>
          <p:cNvSpPr txBox="1"/>
          <p:nvPr/>
        </p:nvSpPr>
        <p:spPr>
          <a:xfrm>
            <a:off x="630316" y="1076754"/>
            <a:ext cx="94433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смогла рассмотреть связь двух наук, а именно математики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Выявила зависимость биологии от математических методов при изучении антропометрических данных подростка.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Изучила возрастные особенности организма учащихся    8Б класса.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Сумела провести анализ полученных результатов на основе антропометрических данных.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Доказала гипотезу.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073" y="2953555"/>
            <a:ext cx="677953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950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1302" y="1226324"/>
            <a:ext cx="5731696" cy="3988526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– это язык,    на котором написана книга природы»</a:t>
            </a:r>
            <a:b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161361" y="502276"/>
            <a:ext cx="45719" cy="939507"/>
          </a:xfrm>
        </p:spPr>
        <p:txBody>
          <a:bodyPr>
            <a:normAutofit/>
          </a:bodyPr>
          <a:lstStyle/>
          <a:p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47" y="1226324"/>
            <a:ext cx="3078706" cy="39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95" y="344396"/>
            <a:ext cx="3374264" cy="358951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3029" y="0"/>
            <a:ext cx="5434148" cy="35895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dirty="0"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«Никакое человеческое исследование не может быть названо истинной наукой, если оно не прошло через </a:t>
            </a:r>
            <a:r>
              <a:rPr lang="ru-RU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математи-ческие</a:t>
            </a: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доказательства»</a:t>
            </a:r>
          </a:p>
          <a:p>
            <a:pPr marL="0" indent="0">
              <a:buNone/>
            </a:pP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165" y="3429000"/>
            <a:ext cx="2934199" cy="3113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E7DEB-4D2C-45BF-B16F-0D53DC2C5D77}"/>
              </a:ext>
            </a:extLst>
          </p:cNvPr>
          <p:cNvSpPr txBox="1"/>
          <p:nvPr/>
        </p:nvSpPr>
        <p:spPr>
          <a:xfrm>
            <a:off x="217714" y="3970530"/>
            <a:ext cx="393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Леонардо да Винчи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01" y="224971"/>
            <a:ext cx="8979412" cy="13208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зависимость биологии от математических методов при изучении антропометрических данных подростка.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4701" y="1711030"/>
            <a:ext cx="10156207" cy="492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Рассмотреть непосредственно связь двух наук.</a:t>
            </a:r>
          </a:p>
          <a:p>
            <a:pPr marL="444500" indent="-44450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Подобрать подходящие для использования в условиях средней  школы методы исследования школьников и апробировать их на примере учащихся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8Б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Изучить возрастные особенности организма учащихся.</a:t>
            </a:r>
          </a:p>
          <a:p>
            <a:pPr marL="444500" indent="-44450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Дать качественную и количественную оценку результата, полученным разными методами исследования.</a:t>
            </a:r>
          </a:p>
          <a:p>
            <a:pPr marL="444500" indent="-44450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Провести анализ полученных результатов на основе антропометрических данных.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Доказать гипотезу.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97" y="2577415"/>
            <a:ext cx="8858683" cy="34991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Теоретические:  анализ  информационных  источников.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Математические:  измерения  и  расчеты,  ранжирование  и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шкалирование результатов, работа с таблицами, диаграммами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графиками.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Эмпирический:  антропометрическое  исследование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физического состояния учащихся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Анкетирование.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Интерпретация результатов: анализ полученных данных.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9597" y="527004"/>
            <a:ext cx="8306873" cy="5762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биологии нельзя обойтись без математики.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69601" y="1444073"/>
            <a:ext cx="5969015" cy="79253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учащиеся 8Б класса МБОУ «Школа № 103» г. Уфа</a:t>
            </a:r>
          </a:p>
        </p:txBody>
      </p:sp>
    </p:spTree>
    <p:extLst>
      <p:ext uri="{BB962C8B-B14F-4D97-AF65-F5344CB8AC3E}">
        <p14:creationId xmlns:p14="http://schemas.microsoft.com/office/powerpoint/2010/main" val="2444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479" y="170745"/>
            <a:ext cx="6038856" cy="8146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177" y="1131584"/>
            <a:ext cx="9445460" cy="548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пропорции человеческого тела: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Длина вытянутых рук равна росту человека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24 ладони – рост человека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4 ладони составляет 1 локоть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Кулак человека соответствует размерам сердца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Наибольшая ширина плеч — восьмая часть роста.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Четыре локтя равны шагу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Расстояние от локтя до кончиков пальцев — 1/5 роста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Длина всей руки — это 1/10 роста.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Стопа — 1/7 часть роста.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040" y="2363988"/>
            <a:ext cx="707197" cy="49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97400" l="1411" r="98236">
                        <a14:foregroundMark x1="6878" y1="12293" x2="22751" y2="33806"/>
                        <a14:foregroundMark x1="22751" y1="33806" x2="38448" y2="33806"/>
                        <a14:foregroundMark x1="38448" y1="33806" x2="65079" y2="70922"/>
                        <a14:foregroundMark x1="65079" y1="70922" x2="75132" y2="35225"/>
                        <a14:foregroundMark x1="75132" y1="35225" x2="67901" y2="14657"/>
                        <a14:foregroundMark x1="67901" y1="14657" x2="85714" y2="21986"/>
                        <a14:foregroundMark x1="85714" y1="21986" x2="71605" y2="4965"/>
                        <a14:foregroundMark x1="71605" y1="4965" x2="83774" y2="19385"/>
                        <a14:foregroundMark x1="83774" y1="19385" x2="61905" y2="2364"/>
                        <a14:foregroundMark x1="86596" y1="50591" x2="95062" y2="69031"/>
                        <a14:foregroundMark x1="95062" y1="69031" x2="98060" y2="92435"/>
                        <a14:foregroundMark x1="98060" y1="92435" x2="27513" y2="95981"/>
                        <a14:foregroundMark x1="27513" y1="95981" x2="17813" y2="78014"/>
                        <a14:foregroundMark x1="17813" y1="78014" x2="36508" y2="82506"/>
                        <a14:foregroundMark x1="36508" y1="82506" x2="16226" y2="70686"/>
                        <a14:foregroundMark x1="16226" y1="70686" x2="3175" y2="45390"/>
                        <a14:foregroundMark x1="3175" y1="45390" x2="3351" y2="15603"/>
                        <a14:foregroundMark x1="3351" y1="15603" x2="17460" y2="35225"/>
                        <a14:foregroundMark x1="17460" y1="35225" x2="34744" y2="34279"/>
                        <a14:foregroundMark x1="34744" y1="34279" x2="54850" y2="59574"/>
                        <a14:foregroundMark x1="54850" y1="59574" x2="67019" y2="27423"/>
                        <a14:foregroundMark x1="67019" y1="27423" x2="68783" y2="66430"/>
                        <a14:foregroundMark x1="68783" y1="66430" x2="16931" y2="92435"/>
                        <a14:foregroundMark x1="16931" y1="92435" x2="4233" y2="75177"/>
                        <a14:foregroundMark x1="3880" y1="48463" x2="5644" y2="77541"/>
                        <a14:foregroundMark x1="5644" y1="77541" x2="12346" y2="96927"/>
                        <a14:foregroundMark x1="12346" y1="96927" x2="19224" y2="96217"/>
                        <a14:foregroundMark x1="3704" y1="97400" x2="1411" y2="79433"/>
                        <a14:foregroundMark x1="88713" y1="49409" x2="90653" y2="47281"/>
                        <a14:foregroundMark x1="94533" y1="62411" x2="94004" y2="86288"/>
                        <a14:foregroundMark x1="94004" y1="86288" x2="89065" y2="94563"/>
                        <a14:foregroundMark x1="96649" y1="67376" x2="98236" y2="65957"/>
                        <a14:foregroundMark x1="92063" y1="54846" x2="91182" y2="51064"/>
                        <a14:foregroundMark x1="91887" y1="49645" x2="91887" y2="49645"/>
                        <a14:foregroundMark x1="91005" y1="51064" x2="92416" y2="55319"/>
                        <a14:foregroundMark x1="92593" y1="52719" x2="92063" y2="50355"/>
                        <a14:foregroundMark x1="91887" y1="52246" x2="91534" y2="48936"/>
                        <a14:backgroundMark x1="81129" y1="3073" x2="97707" y2="17258"/>
                        <a14:backgroundMark x1="97707" y1="17258" x2="85185" y2="5674"/>
                        <a14:backgroundMark x1="85185" y1="5674" x2="87478" y2="7329"/>
                        <a14:backgroundMark x1="94885" y1="18203" x2="97707" y2="19858"/>
                        <a14:backgroundMark x1="95944" y1="20567" x2="99647" y2="24586"/>
                        <a14:backgroundMark x1="93474" y1="19858" x2="98765" y2="31678"/>
                        <a14:backgroundMark x1="95591" y1="26714" x2="99647" y2="43499"/>
                        <a14:backgroundMark x1="97178" y1="45390" x2="98060" y2="47281"/>
                        <a14:backgroundMark x1="97707" y1="46572" x2="99471" y2="57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20" y="1055089"/>
            <a:ext cx="2948088" cy="21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440" y="120086"/>
            <a:ext cx="3089971" cy="71692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742" y="878027"/>
            <a:ext cx="6664327" cy="5859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вытянутых рук равна росту человека – верно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ученик: рост – 167 см, длина вытянутых рук – 167 см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ученик: рост –  158 см, длина вытянутых рук – 157 см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ученик: рост –  150 см, длина вытянутых рук – 150 см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ладони составляет 1 локоть – есть погрешности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ученик: длина 4 ладоней – 28 см, локоть – 25 см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ученик: длина 4 ладоней – 28,8 см, локоть – 23 см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ученик: длина 4 ладоней – 26 см, локоть – 24 см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ладони равны стопе – верно, есть погрешности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ученик: длина 3 ладоней - 21 см, стопа – 24 см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ученик: длина 3 ладоней – 21,6 см, стопа – 18см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ученик: длина 3 ладоней – 19,5, стопа – 23 см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1AFEDF-3BF1-4710-830D-565B5A9E8FD2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644D47C-567E-45F7-A18F-11949CD8E19F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4BE922-939F-46AA-AC71-82929BAA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309" y="215535"/>
            <a:ext cx="2239403" cy="306464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218" y="1896679"/>
            <a:ext cx="2234779" cy="306464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309" y="3536767"/>
            <a:ext cx="2234779" cy="306464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9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390E696-ABCA-4F96-A141-7894BBB4F5CB}"/>
              </a:ext>
            </a:extLst>
          </p:cNvPr>
          <p:cNvGrpSpPr/>
          <p:nvPr/>
        </p:nvGrpSpPr>
        <p:grpSpPr>
          <a:xfrm>
            <a:off x="7257679" y="-99994"/>
            <a:ext cx="5015629" cy="6957994"/>
            <a:chOff x="7257679" y="-99994"/>
            <a:chExt cx="5015629" cy="695799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235A252-200B-419F-9B13-E39FD0992BBF}"/>
                </a:ext>
              </a:extLst>
            </p:cNvPr>
            <p:cNvSpPr/>
            <p:nvPr/>
          </p:nvSpPr>
          <p:spPr>
            <a:xfrm>
              <a:off x="7257679" y="0"/>
              <a:ext cx="493432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4220683-B4A9-45D7-B53F-496FBD40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58833" y="-99994"/>
              <a:ext cx="1514475" cy="36957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523" y="154642"/>
            <a:ext cx="1739227" cy="70404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0216" y="5173542"/>
            <a:ext cx="11075039" cy="1068424"/>
          </a:xfrm>
        </p:spPr>
        <p:txBody>
          <a:bodyPr>
            <a:normAutofit/>
          </a:bodyPr>
          <a:lstStyle/>
          <a:p>
            <a:pPr marL="355600" indent="-35560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тяжёлый мозг —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2850 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был обнаружен у индивида, который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страдал эпилепсией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идиотией.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289" y="1229461"/>
            <a:ext cx="2268688" cy="293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6" y="1229461"/>
            <a:ext cx="2146480" cy="291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541" y="1229462"/>
            <a:ext cx="2153527" cy="29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822" y="1229462"/>
            <a:ext cx="2268689" cy="298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42A0A7-9C38-4356-8247-DC7F6352CAE1}"/>
              </a:ext>
            </a:extLst>
          </p:cNvPr>
          <p:cNvSpPr txBox="1"/>
          <p:nvPr/>
        </p:nvSpPr>
        <p:spPr>
          <a:xfrm>
            <a:off x="252663" y="4225359"/>
            <a:ext cx="2621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И.С. -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755027-6319-47C4-A0CD-787C3715283F}"/>
              </a:ext>
            </a:extLst>
          </p:cNvPr>
          <p:cNvSpPr txBox="1"/>
          <p:nvPr/>
        </p:nvSpPr>
        <p:spPr>
          <a:xfrm>
            <a:off x="3078348" y="4225359"/>
            <a:ext cx="2785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 Д.И.-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1571 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AE752-60B8-4BCD-A913-6E8020C6172D}"/>
              </a:ext>
            </a:extLst>
          </p:cNvPr>
          <p:cNvSpPr txBox="1"/>
          <p:nvPr/>
        </p:nvSpPr>
        <p:spPr>
          <a:xfrm>
            <a:off x="6242820" y="4225359"/>
            <a:ext cx="2367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 В.И. -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1340 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28358-B99A-4246-A52C-5373B714C8CA}"/>
              </a:ext>
            </a:extLst>
          </p:cNvPr>
          <p:cNvSpPr txBox="1"/>
          <p:nvPr/>
        </p:nvSpPr>
        <p:spPr>
          <a:xfrm>
            <a:off x="9230515" y="4222411"/>
            <a:ext cx="2445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Эйнштейн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1230 г</a:t>
            </a:r>
          </a:p>
        </p:txBody>
      </p:sp>
    </p:spTree>
    <p:extLst>
      <p:ext uri="{BB962C8B-B14F-4D97-AF65-F5344CB8AC3E}">
        <p14:creationId xmlns:p14="http://schemas.microsoft.com/office/powerpoint/2010/main" val="10905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4951" y="268289"/>
            <a:ext cx="2689184" cy="76843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Мозг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908" y="1516645"/>
            <a:ext cx="6174227" cy="4688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 вес человека, каждый может узнать массу его мозга. Для этого есть специальная формула: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мозга = 0,02 × m (тела)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мозга человека в среднем равна           у мужчин –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женщин –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575" y="1746852"/>
            <a:ext cx="4183063" cy="33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2626</TotalTime>
  <Words>592</Words>
  <Application>Microsoft Office PowerPoint</Application>
  <PresentationFormat>Широкоэкранный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Trebuchet MS</vt:lpstr>
      <vt:lpstr>Trebuchet MS (Заголовки)</vt:lpstr>
      <vt:lpstr>Wingdings</vt:lpstr>
      <vt:lpstr>Wingdings 3</vt:lpstr>
      <vt:lpstr>Аспект</vt:lpstr>
      <vt:lpstr>   Тема: Математические методы исследования соответствия антропометрических данных подростка нормам его физического развития. </vt:lpstr>
      <vt:lpstr>«Математика – это язык,    на котором написана книга природы»                         Галилео Галилей. </vt:lpstr>
      <vt:lpstr>Презентация PowerPoint</vt:lpstr>
      <vt:lpstr>Цель работы: выявить зависимость биологии от математических методов при изучении антропометрических данных подростка.</vt:lpstr>
      <vt:lpstr>Методы исследования:  1. Теоретические:  анализ  информационных  источников. 2. Математические:  измерения  и  расчеты,  ранжирование  и        шкалирование результатов, работа с таблицами, диаграммами       и графиками. 3. Эмпирический:  антропометрическое  исследование       физического состояния учащихся 4. Анкетирование. 5. Интерпретация результатов: анализ полученных данных.</vt:lpstr>
      <vt:lpstr>Пропорции</vt:lpstr>
      <vt:lpstr>Пропорции</vt:lpstr>
      <vt:lpstr>Мозг</vt:lpstr>
      <vt:lpstr>     Мозг</vt:lpstr>
      <vt:lpstr>Площадь поверхности тела</vt:lpstr>
      <vt:lpstr>Презентация PowerPoint</vt:lpstr>
      <vt:lpstr>Выявление ИМТ у обучающихся моего класса</vt:lpstr>
      <vt:lpstr>Рост</vt:lpstr>
      <vt:lpstr>Выявления конечного роста у учеников 8Б класса </vt:lpstr>
      <vt:lpstr>Грудная клетка</vt:lpstr>
      <vt:lpstr>Выявления нормы грудной клетки  у учеников 8Б класса </vt:lpstr>
      <vt:lpstr>ЖЁЛ</vt:lpstr>
      <vt:lpstr>Презентация PowerPoint</vt:lpstr>
      <vt:lpstr>Спасибо за внимание!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исследовательской работе на тему: «Математические методы исследования соответствия  антропометрических данных подростка нормам его физического развития.»</dc:title>
  <dc:creator>1</dc:creator>
  <cp:lastModifiedBy>1</cp:lastModifiedBy>
  <cp:revision>79</cp:revision>
  <dcterms:created xsi:type="dcterms:W3CDTF">2021-10-03T15:34:25Z</dcterms:created>
  <dcterms:modified xsi:type="dcterms:W3CDTF">2022-04-18T13:11:49Z</dcterms:modified>
</cp:coreProperties>
</file>