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7" r:id="rId3"/>
    <p:sldId id="257" r:id="rId4"/>
    <p:sldId id="258" r:id="rId5"/>
    <p:sldId id="260" r:id="rId6"/>
    <p:sldId id="261" r:id="rId7"/>
    <p:sldId id="266" r:id="rId8"/>
    <p:sldId id="278" r:id="rId9"/>
    <p:sldId id="279" r:id="rId10"/>
    <p:sldId id="280" r:id="rId11"/>
    <p:sldId id="281" r:id="rId12"/>
    <p:sldId id="282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79;&#1072;&#1085;&#1103;&#1090;&#1080;&#1103;%2020-21\&#1053;&#1048;&#1056;20-21\&#1084;&#1072;&#1083;&#1100;&#1075;&#1080;&#1085;&#1086;&#1074;%20&#1101;&#1101;&#1075;%20&#1080;%20&#1090;&#1088;&#1077;&#1074;&#1086;&#1078;&#1085;&#1086;&#1089;&#1090;&#1100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0421707529572761E-2"/>
                  <c:y val="-3.8106563855624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31-4089-AE9D-81CC9B2ABDA3}"/>
                </c:ext>
              </c:extLst>
            </c:dLbl>
            <c:dLbl>
              <c:idx val="1"/>
              <c:layout>
                <c:manualLayout>
                  <c:x val="1.6708523614335266E-2"/>
                  <c:y val="-5.0809001850568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31-4089-AE9D-81CC9B2AB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3-5B4B-9ABB-8D1F5F361483}"/>
            </c:ext>
          </c:extLst>
        </c:ser>
        <c:ser>
          <c:idx val="1"/>
          <c:order val="1"/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5.5695565989743847E-3"/>
                  <c:y val="-5.080875180749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31-4089-AE9D-81CC9B2ABDA3}"/>
                </c:ext>
              </c:extLst>
            </c:dLbl>
            <c:dLbl>
              <c:idx val="1"/>
              <c:layout>
                <c:manualLayout>
                  <c:x val="1.1139113197948766E-2"/>
                  <c:y val="-4.1282110843592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31-4089-AE9D-81CC9B2AB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11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3-5B4B-9ABB-8D1F5F3614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4600704"/>
        <c:axId val="124602240"/>
        <c:axId val="0"/>
      </c:bar3DChart>
      <c:catAx>
        <c:axId val="12460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4602240"/>
        <c:crosses val="autoZero"/>
        <c:auto val="1"/>
        <c:lblAlgn val="ctr"/>
        <c:lblOffset val="100"/>
        <c:noMultiLvlLbl val="0"/>
      </c:catAx>
      <c:valAx>
        <c:axId val="1246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460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DF19C-B044-41E7-BF43-E30341E30C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2DF6C-A260-45DF-9C87-4D407FD053B8}">
      <dgm:prSet phldrT="[Текст]"/>
      <dgm:spPr/>
      <dgm:t>
        <a:bodyPr/>
        <a:lstStyle/>
        <a:p>
          <a:r>
            <a:rPr lang="ru-RU" dirty="0" smtClean="0"/>
            <a:t>20 девочек 14-17 лет </a:t>
          </a:r>
          <a:endParaRPr lang="ru-RU" dirty="0"/>
        </a:p>
      </dgm:t>
    </dgm:pt>
    <dgm:pt modelId="{6B387FBC-AD04-4600-B51C-CE5B1CCF8D0C}" type="parTrans" cxnId="{1E8C56C3-A09C-45A0-AEEB-2E602AC03A61}">
      <dgm:prSet/>
      <dgm:spPr/>
      <dgm:t>
        <a:bodyPr/>
        <a:lstStyle/>
        <a:p>
          <a:endParaRPr lang="ru-RU"/>
        </a:p>
      </dgm:t>
    </dgm:pt>
    <dgm:pt modelId="{622125B3-2DF3-4E7F-B49B-072E76D0FEC6}" type="sibTrans" cxnId="{1E8C56C3-A09C-45A0-AEEB-2E602AC03A61}">
      <dgm:prSet/>
      <dgm:spPr/>
      <dgm:t>
        <a:bodyPr/>
        <a:lstStyle/>
        <a:p>
          <a:endParaRPr lang="ru-RU"/>
        </a:p>
      </dgm:t>
    </dgm:pt>
    <dgm:pt modelId="{2D52F0E9-D0C8-483F-A853-B08378C6A8BF}">
      <dgm:prSet phldrT="[Текст]"/>
      <dgm:spPr/>
      <dgm:t>
        <a:bodyPr/>
        <a:lstStyle/>
        <a:p>
          <a:r>
            <a:rPr lang="ru-RU" dirty="0" smtClean="0"/>
            <a:t>1.Тест на тревожность Спилберга и Ханина </a:t>
          </a:r>
          <a:endParaRPr lang="ru-RU" dirty="0"/>
        </a:p>
      </dgm:t>
    </dgm:pt>
    <dgm:pt modelId="{CE40D6ED-9658-49E6-AB90-E6C488C6F4B6}" type="parTrans" cxnId="{D0001D0A-DAD5-4291-83B5-39D2154A7701}">
      <dgm:prSet/>
      <dgm:spPr/>
      <dgm:t>
        <a:bodyPr/>
        <a:lstStyle/>
        <a:p>
          <a:endParaRPr lang="ru-RU"/>
        </a:p>
      </dgm:t>
    </dgm:pt>
    <dgm:pt modelId="{1F69D695-76AB-497D-AA5D-416EED332ACF}" type="sibTrans" cxnId="{D0001D0A-DAD5-4291-83B5-39D2154A7701}">
      <dgm:prSet/>
      <dgm:spPr/>
      <dgm:t>
        <a:bodyPr/>
        <a:lstStyle/>
        <a:p>
          <a:endParaRPr lang="ru-RU"/>
        </a:p>
      </dgm:t>
    </dgm:pt>
    <dgm:pt modelId="{85C0A2CE-D62C-4213-AD5E-FAEE3A43B606}">
      <dgm:prSet phldrT="[Текст]"/>
      <dgm:spPr/>
      <dgm:t>
        <a:bodyPr/>
        <a:lstStyle/>
        <a:p>
          <a:r>
            <a:rPr lang="ru-RU" dirty="0" smtClean="0"/>
            <a:t>2.Регистрации ЭЭГ с Закрытыми и открытыми глазами в течение 2 минут</a:t>
          </a:r>
          <a:endParaRPr lang="ru-RU" dirty="0"/>
        </a:p>
      </dgm:t>
    </dgm:pt>
    <dgm:pt modelId="{26259037-268A-4C4B-8392-F2FA4FF247DA}" type="parTrans" cxnId="{56FF6181-0EC5-4C11-87F3-9423DDB110FC}">
      <dgm:prSet/>
      <dgm:spPr/>
      <dgm:t>
        <a:bodyPr/>
        <a:lstStyle/>
        <a:p>
          <a:endParaRPr lang="ru-RU"/>
        </a:p>
      </dgm:t>
    </dgm:pt>
    <dgm:pt modelId="{4FB4EBD9-1815-468A-B576-C91D3EA96568}" type="sibTrans" cxnId="{56FF6181-0EC5-4C11-87F3-9423DDB110FC}">
      <dgm:prSet/>
      <dgm:spPr/>
      <dgm:t>
        <a:bodyPr/>
        <a:lstStyle/>
        <a:p>
          <a:endParaRPr lang="ru-RU"/>
        </a:p>
      </dgm:t>
    </dgm:pt>
    <dgm:pt modelId="{7AD852DF-A8AC-4DC0-9679-50241814DD18}" type="pres">
      <dgm:prSet presAssocID="{970DF19C-B044-41E7-BF43-E30341E30C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257C5F-8145-4BF1-A852-5022597615C0}" type="pres">
      <dgm:prSet presAssocID="{9612DF6C-A260-45DF-9C87-4D407FD053B8}" presName="root" presStyleCnt="0"/>
      <dgm:spPr/>
    </dgm:pt>
    <dgm:pt modelId="{96CA62A8-4B70-4634-8D57-29508E09FE97}" type="pres">
      <dgm:prSet presAssocID="{9612DF6C-A260-45DF-9C87-4D407FD053B8}" presName="rootComposite" presStyleCnt="0"/>
      <dgm:spPr/>
    </dgm:pt>
    <dgm:pt modelId="{1D008F18-577A-44B4-98D5-83559506374E}" type="pres">
      <dgm:prSet presAssocID="{9612DF6C-A260-45DF-9C87-4D407FD053B8}" presName="rootText" presStyleLbl="node1" presStyleIdx="0" presStyleCnt="1" custScaleX="164183" custScaleY="200745"/>
      <dgm:spPr/>
      <dgm:t>
        <a:bodyPr/>
        <a:lstStyle/>
        <a:p>
          <a:endParaRPr lang="ru-RU"/>
        </a:p>
      </dgm:t>
    </dgm:pt>
    <dgm:pt modelId="{25EAF1D8-B0A0-409D-83E5-804F11E4789A}" type="pres">
      <dgm:prSet presAssocID="{9612DF6C-A260-45DF-9C87-4D407FD053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B5C8A491-56BB-4770-B5DF-2EEB4C80EC91}" type="pres">
      <dgm:prSet presAssocID="{9612DF6C-A260-45DF-9C87-4D407FD053B8}" presName="childShape" presStyleCnt="0"/>
      <dgm:spPr/>
    </dgm:pt>
    <dgm:pt modelId="{1F2E61CA-E01B-48C8-809E-DA45D6F9AC8A}" type="pres">
      <dgm:prSet presAssocID="{CE40D6ED-9658-49E6-AB90-E6C488C6F4B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F1BBC8F-E985-4512-86E9-79A2B51A77C1}" type="pres">
      <dgm:prSet presAssocID="{2D52F0E9-D0C8-483F-A853-B08378C6A8BF}" presName="childText" presStyleLbl="bgAcc1" presStyleIdx="0" presStyleCnt="2" custScaleX="270704" custScaleY="21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FC260-B788-417A-B272-813EF57E7F7B}" type="pres">
      <dgm:prSet presAssocID="{26259037-268A-4C4B-8392-F2FA4FF247D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54D7F2B-0998-4877-B3D0-F90A3350D960}" type="pres">
      <dgm:prSet presAssocID="{85C0A2CE-D62C-4213-AD5E-FAEE3A43B606}" presName="childText" presStyleLbl="bgAcc1" presStyleIdx="1" presStyleCnt="2" custScaleX="470437" custScaleY="12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97CF8-4A1E-4A3A-8287-613BA1B7598E}" type="presOf" srcId="{26259037-268A-4C4B-8392-F2FA4FF247DA}" destId="{775FC260-B788-417A-B272-813EF57E7F7B}" srcOrd="0" destOrd="0" presId="urn:microsoft.com/office/officeart/2005/8/layout/hierarchy3"/>
    <dgm:cxn modelId="{6C89EB92-B7FA-4B24-834D-C407E51CDB0D}" type="presOf" srcId="{970DF19C-B044-41E7-BF43-E30341E30CB9}" destId="{7AD852DF-A8AC-4DC0-9679-50241814DD18}" srcOrd="0" destOrd="0" presId="urn:microsoft.com/office/officeart/2005/8/layout/hierarchy3"/>
    <dgm:cxn modelId="{D0001D0A-DAD5-4291-83B5-39D2154A7701}" srcId="{9612DF6C-A260-45DF-9C87-4D407FD053B8}" destId="{2D52F0E9-D0C8-483F-A853-B08378C6A8BF}" srcOrd="0" destOrd="0" parTransId="{CE40D6ED-9658-49E6-AB90-E6C488C6F4B6}" sibTransId="{1F69D695-76AB-497D-AA5D-416EED332ACF}"/>
    <dgm:cxn modelId="{878D741A-7800-414A-A5E9-AF8BCAEA605A}" type="presOf" srcId="{CE40D6ED-9658-49E6-AB90-E6C488C6F4B6}" destId="{1F2E61CA-E01B-48C8-809E-DA45D6F9AC8A}" srcOrd="0" destOrd="0" presId="urn:microsoft.com/office/officeart/2005/8/layout/hierarchy3"/>
    <dgm:cxn modelId="{56FF6181-0EC5-4C11-87F3-9423DDB110FC}" srcId="{9612DF6C-A260-45DF-9C87-4D407FD053B8}" destId="{85C0A2CE-D62C-4213-AD5E-FAEE3A43B606}" srcOrd="1" destOrd="0" parTransId="{26259037-268A-4C4B-8392-F2FA4FF247DA}" sibTransId="{4FB4EBD9-1815-468A-B576-C91D3EA96568}"/>
    <dgm:cxn modelId="{ED13FE95-D05A-44C1-96D8-259E1D12651F}" type="presOf" srcId="{9612DF6C-A260-45DF-9C87-4D407FD053B8}" destId="{1D008F18-577A-44B4-98D5-83559506374E}" srcOrd="0" destOrd="0" presId="urn:microsoft.com/office/officeart/2005/8/layout/hierarchy3"/>
    <dgm:cxn modelId="{8FD8753D-B0B5-47A3-BB1C-6B1E6407F84F}" type="presOf" srcId="{2D52F0E9-D0C8-483F-A853-B08378C6A8BF}" destId="{EF1BBC8F-E985-4512-86E9-79A2B51A77C1}" srcOrd="0" destOrd="0" presId="urn:microsoft.com/office/officeart/2005/8/layout/hierarchy3"/>
    <dgm:cxn modelId="{2385DB81-0073-4997-BA55-CA3CAFEAAD4D}" type="presOf" srcId="{85C0A2CE-D62C-4213-AD5E-FAEE3A43B606}" destId="{054D7F2B-0998-4877-B3D0-F90A3350D960}" srcOrd="0" destOrd="0" presId="urn:microsoft.com/office/officeart/2005/8/layout/hierarchy3"/>
    <dgm:cxn modelId="{F2A13592-4625-4E96-B20D-72CA85518229}" type="presOf" srcId="{9612DF6C-A260-45DF-9C87-4D407FD053B8}" destId="{25EAF1D8-B0A0-409D-83E5-804F11E4789A}" srcOrd="1" destOrd="0" presId="urn:microsoft.com/office/officeart/2005/8/layout/hierarchy3"/>
    <dgm:cxn modelId="{1E8C56C3-A09C-45A0-AEEB-2E602AC03A61}" srcId="{970DF19C-B044-41E7-BF43-E30341E30CB9}" destId="{9612DF6C-A260-45DF-9C87-4D407FD053B8}" srcOrd="0" destOrd="0" parTransId="{6B387FBC-AD04-4600-B51C-CE5B1CCF8D0C}" sibTransId="{622125B3-2DF3-4E7F-B49B-072E76D0FEC6}"/>
    <dgm:cxn modelId="{38E23BDD-4DB4-41E7-97A2-5650DA88C666}" type="presParOf" srcId="{7AD852DF-A8AC-4DC0-9679-50241814DD18}" destId="{5D257C5F-8145-4BF1-A852-5022597615C0}" srcOrd="0" destOrd="0" presId="urn:microsoft.com/office/officeart/2005/8/layout/hierarchy3"/>
    <dgm:cxn modelId="{47F1F3DA-2FCB-498C-B4AF-B0C1BCAF842F}" type="presParOf" srcId="{5D257C5F-8145-4BF1-A852-5022597615C0}" destId="{96CA62A8-4B70-4634-8D57-29508E09FE97}" srcOrd="0" destOrd="0" presId="urn:microsoft.com/office/officeart/2005/8/layout/hierarchy3"/>
    <dgm:cxn modelId="{F87C6803-E0C4-404E-B150-1CDF18DAF4A4}" type="presParOf" srcId="{96CA62A8-4B70-4634-8D57-29508E09FE97}" destId="{1D008F18-577A-44B4-98D5-83559506374E}" srcOrd="0" destOrd="0" presId="urn:microsoft.com/office/officeart/2005/8/layout/hierarchy3"/>
    <dgm:cxn modelId="{A6676B48-C55F-4BF9-A0B0-DA0B1E77617E}" type="presParOf" srcId="{96CA62A8-4B70-4634-8D57-29508E09FE97}" destId="{25EAF1D8-B0A0-409D-83E5-804F11E4789A}" srcOrd="1" destOrd="0" presId="urn:microsoft.com/office/officeart/2005/8/layout/hierarchy3"/>
    <dgm:cxn modelId="{D5E96C64-669F-4D04-9740-317675FA0530}" type="presParOf" srcId="{5D257C5F-8145-4BF1-A852-5022597615C0}" destId="{B5C8A491-56BB-4770-B5DF-2EEB4C80EC91}" srcOrd="1" destOrd="0" presId="urn:microsoft.com/office/officeart/2005/8/layout/hierarchy3"/>
    <dgm:cxn modelId="{DA2628FC-B6D2-4994-AB70-B6B956408C12}" type="presParOf" srcId="{B5C8A491-56BB-4770-B5DF-2EEB4C80EC91}" destId="{1F2E61CA-E01B-48C8-809E-DA45D6F9AC8A}" srcOrd="0" destOrd="0" presId="urn:microsoft.com/office/officeart/2005/8/layout/hierarchy3"/>
    <dgm:cxn modelId="{E85AF0B4-001F-4EB8-A682-9043FE830BD5}" type="presParOf" srcId="{B5C8A491-56BB-4770-B5DF-2EEB4C80EC91}" destId="{EF1BBC8F-E985-4512-86E9-79A2B51A77C1}" srcOrd="1" destOrd="0" presId="urn:microsoft.com/office/officeart/2005/8/layout/hierarchy3"/>
    <dgm:cxn modelId="{3C194F66-9427-446E-9ABF-8E6FF15A3C80}" type="presParOf" srcId="{B5C8A491-56BB-4770-B5DF-2EEB4C80EC91}" destId="{775FC260-B788-417A-B272-813EF57E7F7B}" srcOrd="2" destOrd="0" presId="urn:microsoft.com/office/officeart/2005/8/layout/hierarchy3"/>
    <dgm:cxn modelId="{94C1679F-9A70-4FCD-9F7A-E480552026DB}" type="presParOf" srcId="{B5C8A491-56BB-4770-B5DF-2EEB4C80EC91}" destId="{054D7F2B-0998-4877-B3D0-F90A3350D96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08F18-577A-44B4-98D5-83559506374E}">
      <dsp:nvSpPr>
        <dsp:cNvPr id="0" name=""/>
        <dsp:cNvSpPr/>
      </dsp:nvSpPr>
      <dsp:spPr>
        <a:xfrm>
          <a:off x="168848" y="27"/>
          <a:ext cx="2243599" cy="137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20 девочек 14-17 лет </a:t>
          </a:r>
          <a:endParaRPr lang="ru-RU" sz="3300" kern="1200" dirty="0"/>
        </a:p>
      </dsp:txBody>
      <dsp:txXfrm>
        <a:off x="209021" y="40200"/>
        <a:ext cx="2163253" cy="1291267"/>
      </dsp:txXfrm>
    </dsp:sp>
    <dsp:sp modelId="{1F2E61CA-E01B-48C8-809E-DA45D6F9AC8A}">
      <dsp:nvSpPr>
        <dsp:cNvPr id="0" name=""/>
        <dsp:cNvSpPr/>
      </dsp:nvSpPr>
      <dsp:spPr>
        <a:xfrm>
          <a:off x="393208" y="1371641"/>
          <a:ext cx="224359" cy="90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445"/>
              </a:lnTo>
              <a:lnTo>
                <a:pt x="224359" y="909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BC8F-E985-4512-86E9-79A2B51A77C1}">
      <dsp:nvSpPr>
        <dsp:cNvPr id="0" name=""/>
        <dsp:cNvSpPr/>
      </dsp:nvSpPr>
      <dsp:spPr>
        <a:xfrm>
          <a:off x="617568" y="1542456"/>
          <a:ext cx="2959386" cy="147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1.Тест на тревожность Спилберга и Ханина </a:t>
          </a:r>
          <a:endParaRPr lang="ru-RU" sz="2400" kern="1200" dirty="0"/>
        </a:p>
      </dsp:txBody>
      <dsp:txXfrm>
        <a:off x="660835" y="1585723"/>
        <a:ext cx="2872852" cy="1390725"/>
      </dsp:txXfrm>
    </dsp:sp>
    <dsp:sp modelId="{775FC260-B788-417A-B272-813EF57E7F7B}">
      <dsp:nvSpPr>
        <dsp:cNvPr id="0" name=""/>
        <dsp:cNvSpPr/>
      </dsp:nvSpPr>
      <dsp:spPr>
        <a:xfrm>
          <a:off x="393208" y="1371641"/>
          <a:ext cx="224359" cy="225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610"/>
              </a:lnTo>
              <a:lnTo>
                <a:pt x="224359" y="2255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D7F2B-0998-4877-B3D0-F90A3350D960}">
      <dsp:nvSpPr>
        <dsp:cNvPr id="0" name=""/>
        <dsp:cNvSpPr/>
      </dsp:nvSpPr>
      <dsp:spPr>
        <a:xfrm>
          <a:off x="617568" y="3190531"/>
          <a:ext cx="5142905" cy="87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2.Регистрации ЭЭГ с Закрытыми и открытыми глазами в течение 2 минут</a:t>
          </a:r>
          <a:endParaRPr lang="ru-RU" sz="2400" kern="1200" dirty="0"/>
        </a:p>
      </dsp:txBody>
      <dsp:txXfrm>
        <a:off x="643150" y="3216113"/>
        <a:ext cx="5091741" cy="82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37851-0739-4348-A964-7E321EC7D351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53A2D-EBC7-4BC3-A86A-5CE40B010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9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7B4E511-0978-42ED-9C16-364ADC57B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3B8496-03DF-479C-AA7A-1F34A76B570B}" type="datetimeFigureOut">
              <a:rPr lang="ru-RU" smtClean="0"/>
              <a:pPr/>
              <a:t>11.04.2022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3152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Маркеры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 у учащихся средней школы</a:t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основание ЭЭГ-активности мозга</a:t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8316416" cy="3600400"/>
          </a:xfrm>
        </p:spPr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Мальгинов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 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Константинович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класса Школы №103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 Школы №103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Новикова Елена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 ДЭБЦ Росток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Леушкина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Н.Ф.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3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1142984"/>
          <a:ext cx="7143801" cy="5086360"/>
        </p:xfrm>
        <a:graphic>
          <a:graphicData uri="http://schemas.openxmlformats.org/drawingml/2006/table">
            <a:tbl>
              <a:tblPr/>
              <a:tblGrid>
                <a:gridCol w="178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Ритмы и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области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Средняя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амплитуда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 умеренной тр.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Средняя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амплитуда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 повышен.тр.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Уровень значимости (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дельта ПО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12" marR="60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28,72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12" marR="60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24,33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12" marR="60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р˂0,01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тета ПО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13,91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12,89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˃0,05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альфа ПО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10,78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˃0,05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бета ПО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11,45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дельта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12" marR="60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21,78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тета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17,45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12,89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Αльфа</a:t>
                      </a:r>
                      <a:r>
                        <a:rPr lang="ru-RU" sz="2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19,18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18,78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˃0,05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вета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14,82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10,56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48596" cy="1143000"/>
          </a:xfrm>
        </p:spPr>
        <p:txBody>
          <a:bodyPr/>
          <a:lstStyle/>
          <a:p>
            <a:pPr algn="ctr"/>
            <a:r>
              <a:rPr lang="ru-RU" sz="4000" dirty="0" smtClean="0"/>
              <a:t>Результаты исследования (реактивная </a:t>
            </a:r>
            <a:r>
              <a:rPr lang="ru-RU" sz="4000" dirty="0" err="1" smtClean="0"/>
              <a:t>трев</a:t>
            </a:r>
            <a:r>
              <a:rPr lang="ru-RU" sz="4000" dirty="0" smtClean="0"/>
              <a:t>., закрытые глаза)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1143000"/>
          </a:xfrm>
        </p:spPr>
        <p:txBody>
          <a:bodyPr/>
          <a:lstStyle/>
          <a:p>
            <a:pPr algn="ctr"/>
            <a:r>
              <a:rPr lang="ru-RU" dirty="0" smtClean="0"/>
              <a:t>Результаты исследования (реакт. </a:t>
            </a:r>
            <a:r>
              <a:rPr lang="ru-RU" dirty="0" err="1" smtClean="0"/>
              <a:t>трев</a:t>
            </a:r>
            <a:r>
              <a:rPr lang="ru-RU" dirty="0" smtClean="0"/>
              <a:t>., открытые глаза)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6" y="1600199"/>
          <a:ext cx="7500993" cy="5057773"/>
        </p:xfrm>
        <a:graphic>
          <a:graphicData uri="http://schemas.openxmlformats.org/drawingml/2006/table">
            <a:tbl>
              <a:tblPr/>
              <a:tblGrid>
                <a:gridCol w="1875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0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Ритмы и области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Средняя амплитуда с умеренной тр.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Средняя амплитуда с повышен.тр.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Уровень значимости (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дельта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43,55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30,67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тета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21,09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14,67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альфа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12,36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9,22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бета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13,18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9,11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дельта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ЦО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28,54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18,33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тета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ЦО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12,54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8,56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альфа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25,63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19,33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˂0,001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бета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13,72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pPr algn="ctr"/>
            <a:r>
              <a:rPr lang="ru-RU" dirty="0" smtClean="0"/>
              <a:t>Результаты исследования (</a:t>
            </a:r>
            <a:r>
              <a:rPr lang="ru-RU" dirty="0" err="1" smtClean="0"/>
              <a:t>личн</a:t>
            </a:r>
            <a:r>
              <a:rPr lang="ru-RU" dirty="0" smtClean="0"/>
              <a:t>. </a:t>
            </a:r>
            <a:r>
              <a:rPr lang="ru-RU" dirty="0" err="1" smtClean="0"/>
              <a:t>трев</a:t>
            </a:r>
            <a:r>
              <a:rPr lang="ru-RU" dirty="0" smtClean="0"/>
              <a:t>., открытые глаза)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643050"/>
          <a:ext cx="7500989" cy="4082591"/>
        </p:xfrm>
        <a:graphic>
          <a:graphicData uri="http://schemas.openxmlformats.org/drawingml/2006/table">
            <a:tbl>
              <a:tblPr/>
              <a:tblGrid>
                <a:gridCol w="187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16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Ритмы и области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Средняя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амплитуды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 умеренной тр.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Средняя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амплитуды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 повышен.тр.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Уровень значимости (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Дельта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41,87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25,4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тета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19,87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альфа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˃0,05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бета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12,07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˂0,01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Дельта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ЦО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26,07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˂0,01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077200" cy="122413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460432" cy="616530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smtClean="0"/>
              <a:t>Среди </a:t>
            </a:r>
            <a:r>
              <a:rPr lang="ru-RU" b="1" i="1" dirty="0"/>
              <a:t>20 протестированных у 9 была отмечена повышенная реактивная тревожность к конкретной ситуации, а у 5 подростков из 20 нами зафиксирована личностная тревожность;</a:t>
            </a:r>
          </a:p>
          <a:p>
            <a:pPr marL="11430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smtClean="0"/>
              <a:t>Анализ </a:t>
            </a:r>
            <a:r>
              <a:rPr lang="ru-RU" b="1" i="1" dirty="0"/>
              <a:t>амплитуды ритмов при тестировании с закрытыми и открытыми глазами у всех протестированных подростков колебался в пределах нормы. </a:t>
            </a:r>
            <a:r>
              <a:rPr lang="ru-RU" b="1" i="1" dirty="0" smtClean="0"/>
              <a:t>Нами </a:t>
            </a:r>
            <a:r>
              <a:rPr lang="ru-RU" b="1" i="1" dirty="0"/>
              <a:t>отмечено, </a:t>
            </a:r>
            <a:r>
              <a:rPr lang="ru-RU" b="1" i="1" dirty="0" smtClean="0"/>
              <a:t>что средняя  </a:t>
            </a:r>
            <a:r>
              <a:rPr lang="ru-RU" b="1" i="1" dirty="0"/>
              <a:t>величина амплитуды </a:t>
            </a:r>
            <a:r>
              <a:rPr lang="ru-RU" b="1" i="1" dirty="0" err="1"/>
              <a:t>тета-ритма</a:t>
            </a:r>
            <a:r>
              <a:rPr lang="ru-RU" b="1" i="1" dirty="0"/>
              <a:t> больше с открытыми глазами чем с </a:t>
            </a:r>
            <a:r>
              <a:rPr lang="ru-RU" b="1" i="1" dirty="0" smtClean="0"/>
              <a:t>закрытыми. И </a:t>
            </a:r>
            <a:r>
              <a:rPr lang="ru-RU" b="1" i="1" dirty="0"/>
              <a:t>было повышено среднее значение амплитуды </a:t>
            </a:r>
            <a:r>
              <a:rPr lang="ru-RU" b="1" i="1" dirty="0" err="1"/>
              <a:t>дельта-ритма</a:t>
            </a:r>
            <a:r>
              <a:rPr lang="ru-RU" b="1" i="1" dirty="0"/>
              <a:t> </a:t>
            </a:r>
            <a:r>
              <a:rPr lang="ru-RU" b="1" i="1" dirty="0" smtClean="0"/>
              <a:t>до 37,75 </a:t>
            </a:r>
            <a:r>
              <a:rPr lang="ru-RU" b="1" i="1" dirty="0"/>
              <a:t>мкв в состоянии теста с открытыми глазами, что также не характерно для активного </a:t>
            </a:r>
            <a:r>
              <a:rPr lang="ru-RU" b="1" i="1" dirty="0" smtClean="0"/>
              <a:t>бодрствования</a:t>
            </a:r>
            <a:r>
              <a:rPr lang="en-US" b="1" i="1" dirty="0" smtClean="0"/>
              <a:t>;</a:t>
            </a:r>
            <a:endParaRPr lang="ru-RU" b="1" i="1" dirty="0" smtClean="0"/>
          </a:p>
          <a:p>
            <a:pPr marL="114300" indent="0">
              <a:buNone/>
            </a:pPr>
            <a:r>
              <a:rPr lang="ru-RU" b="1" i="1" dirty="0" smtClean="0"/>
              <a:t>3. При проведении дисперсионного анализа с учетом фактора повышенной  реактивной тревожности мы обнаружили значительное повышение амплитуды </a:t>
            </a:r>
            <a:r>
              <a:rPr lang="ru-RU" b="1" i="1" dirty="0" err="1" smtClean="0"/>
              <a:t>дельта-ритма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бета-ритма</a:t>
            </a:r>
            <a:r>
              <a:rPr lang="ru-RU" b="1" i="1" dirty="0" smtClean="0"/>
              <a:t> в центральных и задних отделах мозга у лиц с умеренной  тревожностью при закрытых глазах. При записи ЭЭГ с открытыми глазами у лиц с повышенной тревожностью амплитуда всех ритмов была снижена в передних отдела мозга,  также у них была снижена амплитуда дельта- и бета ритмов в центральных и задних отделах мозга.</a:t>
            </a:r>
            <a:endParaRPr lang="ru-RU" b="1" i="1" dirty="0"/>
          </a:p>
          <a:p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001" y="-387424"/>
            <a:ext cx="8077200" cy="141763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077200" cy="5636096"/>
          </a:xfrm>
        </p:spPr>
        <p:txBody>
          <a:bodyPr/>
          <a:lstStyle/>
          <a:p>
            <a:pPr marL="11430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ru-RU" b="1" i="1" dirty="0" smtClean="0"/>
              <a:t>При </a:t>
            </a:r>
            <a:r>
              <a:rPr lang="ru-RU" b="1" i="1" dirty="0"/>
              <a:t>анализе влияния фактора личностной тревожности мы обнаружили значительное повышение амплитуды </a:t>
            </a:r>
            <a:r>
              <a:rPr lang="ru-RU" b="1" i="1" dirty="0" err="1"/>
              <a:t>тета</a:t>
            </a:r>
            <a:r>
              <a:rPr lang="ru-RU" b="1" i="1" dirty="0"/>
              <a:t>-, дельта- и бета-ритмов у девочек с умеренной тревожностью в передних отделах </a:t>
            </a:r>
            <a:r>
              <a:rPr lang="ru-RU" b="1" i="1" dirty="0" smtClean="0"/>
              <a:t>мозга. </a:t>
            </a:r>
          </a:p>
          <a:p>
            <a:pPr marL="114300" indent="0">
              <a:buNone/>
            </a:pPr>
            <a:r>
              <a:rPr lang="ru-RU" b="1" i="1" dirty="0" smtClean="0"/>
              <a:t>5.На </a:t>
            </a:r>
            <a:r>
              <a:rPr lang="ru-RU" b="1" i="1" dirty="0"/>
              <a:t>наш взгляд выявленные особенности ЭЭГ-кривой могут являться маркерами наличия тревожного состояния у лиц подросткового возраста, но данных факт следует проверять, добавляя выборку обследованных лиц. Эти я планирую заниматься в последующие пару лет обучения в школе.</a:t>
            </a:r>
          </a:p>
          <a:p>
            <a:endParaRPr lang="ru-RU" b="1" i="1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0" y="4105904"/>
            <a:ext cx="8077200" cy="2752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Спасибо за внимание !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9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5829312" cy="1143000"/>
          </a:xfrm>
        </p:spPr>
        <p:txBody>
          <a:bodyPr/>
          <a:lstStyle/>
          <a:p>
            <a:r>
              <a:rPr lang="ru-RU" dirty="0" smtClean="0"/>
              <a:t>Тревога, беспокойство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25" t="13315" r="21625" b="16650"/>
          <a:stretch>
            <a:fillRect/>
          </a:stretch>
        </p:blipFill>
        <p:spPr bwMode="auto">
          <a:xfrm>
            <a:off x="1357290" y="2214554"/>
            <a:ext cx="58170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3428992" y="357166"/>
            <a:ext cx="100013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500042"/>
            <a:ext cx="582931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Депрессия</a:t>
            </a:r>
            <a:r>
              <a:rPr kumimoji="0" lang="ru-RU" sz="4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Суицидальное</a:t>
            </a:r>
            <a:r>
              <a:rPr kumimoji="0" lang="ru-RU" sz="46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поведение</a:t>
            </a:r>
            <a:r>
              <a:rPr kumimoji="0" lang="ru-RU" sz="4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20000" cy="1000108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8460432" cy="585789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/>
              <a:t>В</a:t>
            </a:r>
            <a:r>
              <a:rPr lang="ru-RU" sz="2800" b="1" i="1" dirty="0" smtClean="0"/>
              <a:t>ыявление </a:t>
            </a:r>
            <a:r>
              <a:rPr lang="ru-RU" sz="2800" b="1" i="1" dirty="0"/>
              <a:t>особенностей биоэлектрической активности головного мозга у </a:t>
            </a:r>
            <a:r>
              <a:rPr lang="ru-RU" sz="2800" b="1" i="1" dirty="0" smtClean="0"/>
              <a:t>подростков,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склонных </a:t>
            </a:r>
            <a:r>
              <a:rPr lang="ru-RU" sz="2800" b="1" i="1" dirty="0"/>
              <a:t>к тревожному </a:t>
            </a:r>
            <a:r>
              <a:rPr lang="ru-RU" sz="2800" b="1" i="1" dirty="0" smtClean="0"/>
              <a:t>поведению</a:t>
            </a:r>
            <a:endParaRPr lang="en-US" sz="2800" b="1" i="1" dirty="0" smtClean="0"/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5" name="Рисунок 4" descr="C:\Users\Lenovo\Desktop\занятия 20-21\НИР20-21\мальгинов ээг и тревожность\image-19-01-21-04-54-2.heic"/>
          <p:cNvPicPr/>
          <p:nvPr/>
        </p:nvPicPr>
        <p:blipFill>
          <a:blip r:embed="rId2" cstate="print"/>
          <a:srcRect b="11429"/>
          <a:stretch>
            <a:fillRect/>
          </a:stretch>
        </p:blipFill>
        <p:spPr bwMode="auto">
          <a:xfrm>
            <a:off x="857224" y="2571744"/>
            <a:ext cx="67866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89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" y="1556792"/>
            <a:ext cx="8077200" cy="5204048"/>
          </a:xfrm>
        </p:spPr>
        <p:txBody>
          <a:bodyPr/>
          <a:lstStyle/>
          <a:p>
            <a:pPr marL="90488" lvl="0" indent="23813" algn="just">
              <a:buNone/>
            </a:pPr>
            <a:r>
              <a:rPr lang="ru-RU" sz="2400" b="1" i="1" dirty="0" smtClean="0"/>
              <a:t>1)Сформировать </a:t>
            </a:r>
            <a:r>
              <a:rPr lang="ru-RU" sz="2400" b="1" i="1" dirty="0"/>
              <a:t>группы лиц подросткового </a:t>
            </a:r>
            <a:r>
              <a:rPr lang="ru-RU" sz="2400" b="1" i="1" dirty="0" smtClean="0"/>
              <a:t>возраста путем </a:t>
            </a:r>
            <a:r>
              <a:rPr lang="ru-RU" sz="2400" b="1" i="1" dirty="0"/>
              <a:t>случайной </a:t>
            </a:r>
            <a:r>
              <a:rPr lang="ru-RU" sz="2400" b="1" i="1" dirty="0" smtClean="0"/>
              <a:t>выборки </a:t>
            </a:r>
            <a:r>
              <a:rPr lang="ru-RU" sz="2400" b="1" i="1" dirty="0"/>
              <a:t>обучающихся в различных учебных учреждения города Уфы</a:t>
            </a:r>
            <a:r>
              <a:rPr lang="ru-RU" sz="2400" b="1" i="1" dirty="0" smtClean="0"/>
              <a:t>;</a:t>
            </a:r>
          </a:p>
          <a:p>
            <a:pPr marL="571500" lvl="0" indent="-457200" algn="just">
              <a:buAutoNum type="arabicParenR"/>
            </a:pPr>
            <a:endParaRPr lang="ru-RU" sz="2400" b="1" i="1" dirty="0"/>
          </a:p>
          <a:p>
            <a:pPr marL="114300" lvl="0" indent="0" algn="just">
              <a:buNone/>
            </a:pPr>
            <a:r>
              <a:rPr lang="ru-RU" sz="2400" b="1" dirty="0" smtClean="0"/>
              <a:t>2)  </a:t>
            </a:r>
            <a:r>
              <a:rPr lang="ru-RU" sz="2400" b="1" i="1" dirty="0" smtClean="0"/>
              <a:t>Выявить </a:t>
            </a:r>
            <a:r>
              <a:rPr lang="ru-RU" sz="2400" b="1" i="1" dirty="0"/>
              <a:t>среди лиц, участвующих в </a:t>
            </a:r>
            <a:r>
              <a:rPr lang="ru-RU" sz="2400" b="1" i="1" dirty="0" smtClean="0"/>
              <a:t>исследование, </a:t>
            </a:r>
            <a:r>
              <a:rPr lang="ru-RU" sz="2400" b="1" i="1" dirty="0"/>
              <a:t>подростков со склонностью к тревожному поведению на основании 2 предложенных тестов</a:t>
            </a:r>
            <a:r>
              <a:rPr lang="ru-RU" sz="2400" b="1" i="1" dirty="0" smtClean="0"/>
              <a:t>;</a:t>
            </a:r>
          </a:p>
          <a:p>
            <a:pPr marL="114300" lvl="0" indent="0" algn="just">
              <a:buNone/>
            </a:pPr>
            <a:endParaRPr lang="ru-RU" sz="2400" b="1" i="1" dirty="0"/>
          </a:p>
          <a:p>
            <a:pPr marL="114300" lvl="0" indent="0" algn="just">
              <a:buNone/>
            </a:pPr>
            <a:r>
              <a:rPr lang="ru-RU" sz="2400" b="1" dirty="0" smtClean="0"/>
              <a:t>3) </a:t>
            </a:r>
            <a:r>
              <a:rPr lang="ru-RU" sz="2400" b="1" i="1" dirty="0" smtClean="0"/>
              <a:t>Провести  сравнение биоэлектрической </a:t>
            </a:r>
            <a:r>
              <a:rPr lang="ru-RU" sz="2400" b="1" i="1" dirty="0"/>
              <a:t>активности мозга с использованием </a:t>
            </a:r>
            <a:r>
              <a:rPr lang="ru-RU" sz="2400" b="1" i="1" dirty="0" smtClean="0"/>
              <a:t>21-канального </a:t>
            </a:r>
            <a:r>
              <a:rPr lang="ru-RU" sz="2400" b="1" i="1" dirty="0" err="1"/>
              <a:t>электроэнцефалографа</a:t>
            </a:r>
            <a:r>
              <a:rPr lang="ru-RU" sz="2400" b="1" i="1" dirty="0"/>
              <a:t> у подростков, склонных </a:t>
            </a:r>
            <a:r>
              <a:rPr lang="ru-RU" sz="2400" b="1" i="1" dirty="0" smtClean="0"/>
              <a:t>и не склонных к </a:t>
            </a:r>
            <a:r>
              <a:rPr lang="ru-RU" sz="2400" b="1" i="1" dirty="0"/>
              <a:t>тревожному </a:t>
            </a:r>
            <a:r>
              <a:rPr lang="ru-RU" sz="2400" b="1" i="1" dirty="0" smtClean="0"/>
              <a:t>поведению.</a:t>
            </a:r>
            <a:endParaRPr lang="ru-RU" sz="2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3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143636" cy="1143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Ритмы мозга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ЭЭГ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28802"/>
            <a:ext cx="8460432" cy="491775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i="1" dirty="0"/>
              <a:t>С помощью электроэнцефалографии можно зарегистрировать четыре основных периодических ритма </a:t>
            </a:r>
            <a:r>
              <a:rPr lang="ru-RU" sz="2000" b="1" i="1" dirty="0" smtClean="0"/>
              <a:t>– альфа (3), бета (4), дельта (1) </a:t>
            </a:r>
            <a:r>
              <a:rPr lang="ru-RU" sz="2000" b="1" i="1" dirty="0"/>
              <a:t>и </a:t>
            </a:r>
            <a:r>
              <a:rPr lang="ru-RU" sz="2000" b="1" i="1" dirty="0" err="1" smtClean="0"/>
              <a:t>тета</a:t>
            </a:r>
            <a:r>
              <a:rPr lang="ru-RU" sz="2000" b="1" i="1" dirty="0" smtClean="0"/>
              <a:t> (2) </a:t>
            </a:r>
            <a:r>
              <a:rPr lang="ru-RU" sz="2000" b="1" i="1" dirty="0"/>
              <a:t>- связанных с различными состояниями мозга. Эти ритмы характеризуются определенной частотой </a:t>
            </a:r>
            <a:r>
              <a:rPr lang="ru-RU" sz="2000" b="1" i="1" dirty="0" smtClean="0"/>
              <a:t> </a:t>
            </a:r>
            <a:r>
              <a:rPr lang="ru-RU" sz="2000" b="1" i="1" dirty="0"/>
              <a:t>и амплитудой </a:t>
            </a:r>
            <a:r>
              <a:rPr lang="ru-RU" sz="2000" b="1" i="1" dirty="0" smtClean="0"/>
              <a:t>. Для усиленной умственной активности характерен гамма ритм (5).</a:t>
            </a:r>
            <a:endParaRPr lang="ru-RU" sz="20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786190"/>
          <a:ext cx="7858181" cy="3082023"/>
        </p:xfrm>
        <a:graphic>
          <a:graphicData uri="http://schemas.openxmlformats.org/drawingml/2006/table">
            <a:tbl>
              <a:tblPr/>
              <a:tblGrid>
                <a:gridCol w="16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7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Ритм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Типовая частота (Герц)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Типовая амплитуда (мкВ)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альфа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8-13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20-200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Бета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13-30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5-10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дельта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20-200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тета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гамма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&gt;40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/>
          <a:srcRect l="32886" t="27046" r="30707" b="33452"/>
          <a:stretch>
            <a:fillRect/>
          </a:stretch>
        </p:blipFill>
        <p:spPr bwMode="auto">
          <a:xfrm>
            <a:off x="3857620" y="0"/>
            <a:ext cx="450059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857232"/>
          </a:xfrm>
        </p:spPr>
        <p:txBody>
          <a:bodyPr/>
          <a:lstStyle/>
          <a:p>
            <a:r>
              <a:rPr lang="ru-RU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и методы  исследования </a:t>
            </a:r>
            <a:endParaRPr lang="ru-RU" sz="4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Lenovo\Desktop\занятия 20-21\НИР20-21\мальгинов ээг и тревожность\image-19-01-21-04-54.he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587" y="857232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7992238"/>
              </p:ext>
            </p:extLst>
          </p:nvPr>
        </p:nvGraphicFramePr>
        <p:xfrm>
          <a:off x="800" y="764704"/>
          <a:ext cx="59293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0" y="4143380"/>
            <a:ext cx="8460432" cy="271462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u="sng" dirty="0" smtClean="0"/>
              <a:t>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Личностная</a:t>
            </a:r>
            <a:r>
              <a:rPr lang="ru-RU" b="1" i="1" u="sng" dirty="0"/>
              <a:t> тревожность</a:t>
            </a:r>
            <a:r>
              <a:rPr lang="ru-RU" b="1" i="1" dirty="0"/>
              <a:t> характеризует устойчивую склонность воспринимать большой круг ситуаций как угрожающие, реагируя состоянием </a:t>
            </a:r>
            <a:r>
              <a:rPr lang="ru-RU" b="1" i="1" u="sng" dirty="0" smtClean="0"/>
              <a:t>тревоги в целом</a:t>
            </a:r>
            <a:r>
              <a:rPr lang="ru-RU" b="1" i="1" dirty="0" smtClean="0"/>
              <a:t>.</a:t>
            </a:r>
          </a:p>
          <a:p>
            <a:pPr marL="114300" indent="0">
              <a:buNone/>
            </a:pPr>
            <a:endParaRPr lang="ru-RU" b="1" i="1" dirty="0"/>
          </a:p>
          <a:p>
            <a:pPr marL="114300" indent="0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Реактивная </a:t>
            </a:r>
            <a:r>
              <a:rPr lang="ru-RU" b="1" i="1" u="sng" dirty="0"/>
              <a:t>тревожность</a:t>
            </a:r>
            <a:r>
              <a:rPr lang="ru-RU" b="1" i="1" dirty="0"/>
              <a:t> характеризуется напряжением, беспокойством, </a:t>
            </a:r>
            <a:r>
              <a:rPr lang="ru-RU" b="1" i="1" dirty="0" smtClean="0"/>
              <a:t>нервозностью в </a:t>
            </a:r>
            <a:r>
              <a:rPr lang="ru-RU" b="1" i="1" u="sng" dirty="0" smtClean="0"/>
              <a:t>конкретной ситуации.</a:t>
            </a:r>
            <a:endParaRPr lang="ru-RU" b="1" i="1" u="sng" dirty="0"/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endParaRPr lang="ru-RU" dirty="0"/>
          </a:p>
          <a:p>
            <a:pPr marL="114300" indent="0" algn="ctr">
              <a:buNone/>
            </a:pP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857884" y="3857628"/>
            <a:ext cx="2500330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данные подверглись обработке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Statistika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6.0 с использованием анализа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ANOVA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MANOVA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качестве фактора оценки выступал уровень тревожности обучающихся.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8072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8460432" cy="5661248"/>
          </a:xfrm>
        </p:spPr>
        <p:txBody>
          <a:bodyPr/>
          <a:lstStyle/>
          <a:p>
            <a:pPr marL="114300" indent="0">
              <a:buNone/>
            </a:pPr>
            <a:r>
              <a:rPr lang="ru-RU" b="1" i="1" dirty="0" smtClean="0"/>
              <a:t>1-реактивная тревожность</a:t>
            </a:r>
          </a:p>
          <a:p>
            <a:pPr marL="114300" indent="0">
              <a:buNone/>
            </a:pPr>
            <a:r>
              <a:rPr lang="ru-RU" b="1" i="1" dirty="0" smtClean="0"/>
              <a:t>2-личностная тревожность</a:t>
            </a:r>
          </a:p>
          <a:p>
            <a:pPr marL="114300" indent="0">
              <a:buNone/>
            </a:pPr>
            <a:r>
              <a:rPr lang="ru-RU" b="1" i="1" dirty="0" smtClean="0"/>
              <a:t>Зеленый-повышенная тревожность</a:t>
            </a:r>
          </a:p>
          <a:p>
            <a:pPr marL="114300" indent="0">
              <a:buNone/>
            </a:pPr>
            <a:r>
              <a:rPr lang="ru-RU" b="1" i="1" dirty="0" smtClean="0"/>
              <a:t>Синий-умеренная тревожность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3461343"/>
              </p:ext>
            </p:extLst>
          </p:nvPr>
        </p:nvGraphicFramePr>
        <p:xfrm>
          <a:off x="611560" y="2858689"/>
          <a:ext cx="6840760" cy="399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5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20000" cy="714356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pic>
        <p:nvPicPr>
          <p:cNvPr id="4" name="Содержимое 3" descr="C:\Users\Lenovo\Desktop\занятия 20-21\НИР20-21\мальгинов ээг и тревожность\image-19-01-21-04-54-1.heic"/>
          <p:cNvPicPr>
            <a:picLocks noGrp="1"/>
          </p:cNvPicPr>
          <p:nvPr>
            <p:ph idx="1"/>
          </p:nvPr>
        </p:nvPicPr>
        <p:blipFill>
          <a:blip r:embed="rId2" cstate="print"/>
          <a:srcRect t="13961" r="12557" b="-56"/>
          <a:stretch>
            <a:fillRect/>
          </a:stretch>
        </p:blipFill>
        <p:spPr bwMode="auto">
          <a:xfrm>
            <a:off x="285720" y="714357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143240" y="564845"/>
            <a:ext cx="50006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Запись ЭЭГ  мы проводили на 21-канальной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электроэнцефалографе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располагается на базе МБОУ ДО ДЭБЦ «Росток». Отчет о средней  амплитуде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ритма нам представила программа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Нейротех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, установленная на специально компьютере.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6" y="2643182"/>
          <a:ext cx="8072486" cy="4000527"/>
        </p:xfrm>
        <a:graphic>
          <a:graphicData uri="http://schemas.openxmlformats.org/drawingml/2006/table">
            <a:tbl>
              <a:tblPr/>
              <a:tblGrid>
                <a:gridCol w="64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2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03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8120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Средняя амплитуда ритма (закрытые глаза)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2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Пробы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Передние отделы (мкВ)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Центральные отделы (мкВ)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Задние отделы (мкВ)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дельта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ea typeface="Calibri"/>
                          <a:cs typeface="Times New Roman"/>
                        </a:rPr>
                        <a:t>тета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альфа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бета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дельта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ea typeface="Calibri"/>
                          <a:cs typeface="Times New Roman"/>
                        </a:rPr>
                        <a:t>тета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альфа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бета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дельта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ea typeface="Calibri"/>
                          <a:cs typeface="Times New Roman"/>
                        </a:rPr>
                        <a:t>тета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альфа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бета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ea typeface="Calibri"/>
                          <a:cs typeface="Times New Roman"/>
                        </a:rPr>
                        <a:t>Средн.Знач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ru-RU" sz="16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Закр.Г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26,75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7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7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21,1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27,95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7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ea typeface="Calibri"/>
                          <a:cs typeface="Times New Roman"/>
                        </a:rPr>
                        <a:t>Средн.Знач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.-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ea typeface="Calibri"/>
                          <a:cs typeface="Times New Roman"/>
                        </a:rPr>
                        <a:t>Откр.Г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+mn-lt"/>
                          <a:ea typeface="Calibri"/>
                          <a:cs typeface="Times New Roman"/>
                        </a:rPr>
                        <a:t>37,75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7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10,95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23,95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7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10,75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22,8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7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Calibri"/>
                          <a:cs typeface="Times New Roman"/>
                        </a:rPr>
                        <a:t>11,9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714348" y="5715016"/>
            <a:ext cx="857256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00166" y="4929198"/>
            <a:ext cx="857256" cy="1714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f.attachmail.ru/cgi-bin/readmsg?id=16112333721298369668;0;1;1&amp;mode=attachment&amp;email=leona55@mail.ru&amp;rid=3268244682309237742330804021856902054"/>
          <p:cNvPicPr>
            <a:picLocks noGrp="1"/>
          </p:cNvPicPr>
          <p:nvPr>
            <p:ph idx="1"/>
          </p:nvPr>
        </p:nvPicPr>
        <p:blipFill>
          <a:blip r:embed="rId2" cstate="print"/>
          <a:srcRect t="9964" r="50128" b="61922"/>
          <a:stretch>
            <a:fillRect/>
          </a:stretch>
        </p:blipFill>
        <p:spPr bwMode="auto">
          <a:xfrm>
            <a:off x="428596" y="285728"/>
            <a:ext cx="78581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4975224" y="1214422"/>
            <a:ext cx="2882923" cy="15764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t="14947" r="40504" b="52669"/>
          <a:stretch>
            <a:fillRect/>
          </a:stretch>
        </p:blipFill>
        <p:spPr bwMode="auto">
          <a:xfrm>
            <a:off x="357158" y="3286124"/>
            <a:ext cx="78581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929190" y="4572008"/>
            <a:ext cx="2882923" cy="15764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608</TotalTime>
  <Words>840</Words>
  <Application>Microsoft Office PowerPoint</Application>
  <PresentationFormat>Экран (4:3)</PresentationFormat>
  <Paragraphs>212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Comic Sans MS</vt:lpstr>
      <vt:lpstr>Times New Roman</vt:lpstr>
      <vt:lpstr>Соседство</vt:lpstr>
      <vt:lpstr> Маркеры тревоги у учащихся средней школы на основание ЭЭГ-активности мозга </vt:lpstr>
      <vt:lpstr>Тревога, беспокойство </vt:lpstr>
      <vt:lpstr>Цель</vt:lpstr>
      <vt:lpstr>Задачи</vt:lpstr>
      <vt:lpstr>Ритмы мозга  и ЭЭГ</vt:lpstr>
      <vt:lpstr>Объекты и методы  исследования </vt:lpstr>
      <vt:lpstr>Результаты исследования</vt:lpstr>
      <vt:lpstr>Результаты исследования</vt:lpstr>
      <vt:lpstr>Презентация PowerPoint</vt:lpstr>
      <vt:lpstr>Результаты исследования (реактивная трев., закрытые глаза)</vt:lpstr>
      <vt:lpstr>Результаты исследования (реакт. трев., открытые глаза)</vt:lpstr>
      <vt:lpstr>Результаты исследования (личн. трев., открытые глаза)</vt:lpstr>
      <vt:lpstr>Выводы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Маркеры тревоги у учащихся средней школы на основание ЭЭГ-активности мозга</dc:title>
  <dc:creator>1</dc:creator>
  <cp:lastModifiedBy>1</cp:lastModifiedBy>
  <cp:revision>32</cp:revision>
  <dcterms:created xsi:type="dcterms:W3CDTF">2021-01-24T11:53:56Z</dcterms:created>
  <dcterms:modified xsi:type="dcterms:W3CDTF">2022-04-11T17:23:40Z</dcterms:modified>
</cp:coreProperties>
</file>