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69" r:id="rId6"/>
    <p:sldId id="259" r:id="rId7"/>
    <p:sldId id="260" r:id="rId8"/>
    <p:sldId id="262" r:id="rId9"/>
    <p:sldId id="261" r:id="rId10"/>
    <p:sldId id="266" r:id="rId11"/>
    <p:sldId id="263" r:id="rId12"/>
    <p:sldId id="265" r:id="rId13"/>
    <p:sldId id="264" r:id="rId14"/>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9" d="100"/>
          <a:sy n="69" d="100"/>
        </p:scale>
        <p:origin x="72"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bg>
      <p:bgPr>
        <a:blipFill>
          <a:blip r:embed="rId2">
            <a:lum/>
          </a:blip>
          <a:stretch/>
        </a:blipFill>
        <a:effectLst/>
      </p:bgPr>
    </p:bg>
    <p:spTree>
      <p:nvGrpSpPr>
        <p:cNvPr id="1" name=""/>
        <p:cNvGrpSpPr/>
        <p:nvPr/>
      </p:nvGrpSpPr>
      <p:grpSpPr bwMode="auto">
        <a:xfrm>
          <a:off x="0" y="0"/>
          <a:ext cx="0" cy="0"/>
          <a:chOff x="0" y="0"/>
          <a:chExt cx="0" cy="0"/>
        </a:xfrm>
      </p:grpSpPr>
      <p:sp>
        <p:nvSpPr>
          <p:cNvPr id="4" name="Прямоугольник 6"/>
          <p:cNvSpPr/>
          <p:nvPr userDrawn="1"/>
        </p:nvSpPr>
        <p:spPr bwMode="auto">
          <a:xfrm flipH="1" flipV="1">
            <a:off x="5054216" y="7876"/>
            <a:ext cx="2243654" cy="6849349"/>
          </a:xfrm>
          <a:prstGeom prst="rect">
            <a:avLst/>
          </a:prstGeom>
          <a:solidFill>
            <a:srgbClr val="6E9A26">
              <a:alpha val="35000"/>
            </a:srgbClr>
          </a:solidFill>
          <a:ln>
            <a:noFill/>
          </a:ln>
        </p:spPr>
      </p:sp>
      <p:sp>
        <p:nvSpPr>
          <p:cNvPr id="5" name="Прямоугольник 16"/>
          <p:cNvSpPr/>
          <p:nvPr userDrawn="1"/>
        </p:nvSpPr>
        <p:spPr bwMode="auto">
          <a:xfrm flipH="1" flipV="1">
            <a:off x="6667265" y="12899"/>
            <a:ext cx="410085" cy="6845099"/>
          </a:xfrm>
          <a:prstGeom prst="rect">
            <a:avLst/>
          </a:prstGeom>
          <a:solidFill>
            <a:schemeClr val="bg1">
              <a:alpha val="70000"/>
            </a:schemeClr>
          </a:solidFill>
          <a:ln>
            <a:noFill/>
          </a:ln>
        </p:spPr>
      </p:sp>
      <p:sp>
        <p:nvSpPr>
          <p:cNvPr id="6" name="Прямоугольник 18"/>
          <p:cNvSpPr/>
          <p:nvPr userDrawn="1"/>
        </p:nvSpPr>
        <p:spPr bwMode="auto">
          <a:xfrm flipH="1" flipV="1">
            <a:off x="4863529" y="7872"/>
            <a:ext cx="1052082" cy="6849349"/>
          </a:xfrm>
          <a:prstGeom prst="rect">
            <a:avLst/>
          </a:prstGeom>
          <a:solidFill>
            <a:schemeClr val="bg1">
              <a:alpha val="43000"/>
            </a:schemeClr>
          </a:solidFill>
          <a:ln>
            <a:noFill/>
          </a:ln>
        </p:spPr>
      </p:sp>
      <p:sp>
        <p:nvSpPr>
          <p:cNvPr id="7" name="Прямоугольник 19"/>
          <p:cNvSpPr/>
          <p:nvPr userDrawn="1"/>
        </p:nvSpPr>
        <p:spPr bwMode="auto">
          <a:xfrm flipH="1" flipV="1">
            <a:off x="7620393" y="-6676"/>
            <a:ext cx="386032" cy="6861650"/>
          </a:xfrm>
          <a:prstGeom prst="rect">
            <a:avLst/>
          </a:prstGeom>
          <a:solidFill>
            <a:schemeClr val="bg1">
              <a:alpha val="43000"/>
            </a:schemeClr>
          </a:solidFill>
          <a:ln>
            <a:noFill/>
          </a:ln>
        </p:spPr>
      </p:sp>
      <p:sp>
        <p:nvSpPr>
          <p:cNvPr id="8" name="Прямоугольник 21"/>
          <p:cNvSpPr/>
          <p:nvPr userDrawn="1"/>
        </p:nvSpPr>
        <p:spPr bwMode="auto">
          <a:xfrm flipH="1" flipV="1">
            <a:off x="5915613" y="7866"/>
            <a:ext cx="260426" cy="6849349"/>
          </a:xfrm>
          <a:prstGeom prst="rect">
            <a:avLst/>
          </a:prstGeom>
          <a:solidFill>
            <a:schemeClr val="bg1">
              <a:alpha val="34000"/>
            </a:schemeClr>
          </a:solidFill>
          <a:ln>
            <a:noFill/>
          </a:ln>
        </p:spPr>
      </p:sp>
      <p:sp>
        <p:nvSpPr>
          <p:cNvPr id="9" name="Прямоугольник 22"/>
          <p:cNvSpPr/>
          <p:nvPr userDrawn="1"/>
        </p:nvSpPr>
        <p:spPr bwMode="auto">
          <a:xfrm flipH="1" flipV="1">
            <a:off x="2639616" y="7872"/>
            <a:ext cx="1053141" cy="6849349"/>
          </a:xfrm>
          <a:prstGeom prst="rect">
            <a:avLst/>
          </a:prstGeom>
          <a:solidFill>
            <a:srgbClr val="6E9A26">
              <a:alpha val="41000"/>
            </a:srgbClr>
          </a:solidFill>
          <a:ln>
            <a:noFill/>
          </a:ln>
        </p:spPr>
      </p:sp>
      <p:sp>
        <p:nvSpPr>
          <p:cNvPr id="10" name="Прямоугольник 24"/>
          <p:cNvSpPr/>
          <p:nvPr userDrawn="1"/>
        </p:nvSpPr>
        <p:spPr bwMode="auto">
          <a:xfrm flipH="1" flipV="1">
            <a:off x="8392460" y="7876"/>
            <a:ext cx="1447954" cy="6849349"/>
          </a:xfrm>
          <a:prstGeom prst="rect">
            <a:avLst/>
          </a:prstGeom>
          <a:solidFill>
            <a:schemeClr val="bg1">
              <a:alpha val="26000"/>
            </a:schemeClr>
          </a:solidFill>
          <a:ln>
            <a:noFill/>
          </a:ln>
        </p:spPr>
      </p:sp>
      <p:sp>
        <p:nvSpPr>
          <p:cNvPr id="11" name="Прямоугольник 26"/>
          <p:cNvSpPr/>
          <p:nvPr userDrawn="1"/>
        </p:nvSpPr>
        <p:spPr bwMode="auto">
          <a:xfrm flipH="1" flipV="1">
            <a:off x="8440069" y="7876"/>
            <a:ext cx="390538" cy="6849349"/>
          </a:xfrm>
          <a:prstGeom prst="rect">
            <a:avLst/>
          </a:prstGeom>
          <a:solidFill>
            <a:schemeClr val="bg1">
              <a:alpha val="56000"/>
            </a:schemeClr>
          </a:solidFill>
          <a:ln>
            <a:noFill/>
          </a:ln>
        </p:spPr>
      </p:sp>
      <p:sp>
        <p:nvSpPr>
          <p:cNvPr id="12" name="Прямоугольник 27"/>
          <p:cNvSpPr/>
          <p:nvPr userDrawn="1"/>
        </p:nvSpPr>
        <p:spPr bwMode="auto">
          <a:xfrm flipH="1" flipV="1">
            <a:off x="4863530" y="7872"/>
            <a:ext cx="381368" cy="6849349"/>
          </a:xfrm>
          <a:prstGeom prst="rect">
            <a:avLst/>
          </a:prstGeom>
          <a:solidFill>
            <a:schemeClr val="bg1">
              <a:alpha val="30000"/>
            </a:schemeClr>
          </a:solidFill>
          <a:ln>
            <a:noFill/>
          </a:ln>
        </p:spPr>
      </p:sp>
      <p:sp>
        <p:nvSpPr>
          <p:cNvPr id="13" name="Прямоугольник 28"/>
          <p:cNvSpPr/>
          <p:nvPr userDrawn="1"/>
        </p:nvSpPr>
        <p:spPr bwMode="auto">
          <a:xfrm flipH="1" flipV="1">
            <a:off x="7085130" y="7873"/>
            <a:ext cx="425481" cy="6849349"/>
          </a:xfrm>
          <a:prstGeom prst="rect">
            <a:avLst/>
          </a:prstGeom>
          <a:solidFill>
            <a:schemeClr val="bg1">
              <a:alpha val="44000"/>
            </a:schemeClr>
          </a:solidFill>
          <a:ln>
            <a:noFill/>
          </a:ln>
        </p:spPr>
      </p:sp>
      <p:sp>
        <p:nvSpPr>
          <p:cNvPr id="14" name="Прямоугольник 25"/>
          <p:cNvSpPr/>
          <p:nvPr userDrawn="1"/>
        </p:nvSpPr>
        <p:spPr bwMode="auto">
          <a:xfrm flipH="1" flipV="1">
            <a:off x="3236820" y="-6676"/>
            <a:ext cx="704949" cy="6861650"/>
          </a:xfrm>
          <a:prstGeom prst="rect">
            <a:avLst/>
          </a:prstGeom>
          <a:solidFill>
            <a:schemeClr val="bg1">
              <a:alpha val="49000"/>
            </a:schemeClr>
          </a:solidFill>
          <a:ln>
            <a:noFill/>
          </a:ln>
        </p:spPr>
      </p:sp>
      <p:sp>
        <p:nvSpPr>
          <p:cNvPr id="15" name="Прямоугольник 20"/>
          <p:cNvSpPr/>
          <p:nvPr userDrawn="1"/>
        </p:nvSpPr>
        <p:spPr bwMode="auto">
          <a:xfrm flipH="1" flipV="1">
            <a:off x="4192885" y="7876"/>
            <a:ext cx="567910" cy="6849349"/>
          </a:xfrm>
          <a:prstGeom prst="rect">
            <a:avLst/>
          </a:prstGeom>
          <a:solidFill>
            <a:schemeClr val="bg1">
              <a:alpha val="78000"/>
            </a:schemeClr>
          </a:solidFill>
          <a:ln>
            <a:noFill/>
          </a:ln>
        </p:spPr>
      </p:sp>
      <p:sp>
        <p:nvSpPr>
          <p:cNvPr id="16" name="Прямоугольник 43"/>
          <p:cNvSpPr/>
          <p:nvPr userDrawn="1"/>
        </p:nvSpPr>
        <p:spPr bwMode="auto">
          <a:xfrm flipH="1" flipV="1">
            <a:off x="9363825" y="7873"/>
            <a:ext cx="307005" cy="6849349"/>
          </a:xfrm>
          <a:prstGeom prst="rect">
            <a:avLst/>
          </a:prstGeom>
          <a:solidFill>
            <a:schemeClr val="bg1">
              <a:alpha val="58999"/>
            </a:schemeClr>
          </a:solidFill>
          <a:ln>
            <a:noFill/>
          </a:ln>
        </p:spPr>
      </p:sp>
      <p:sp>
        <p:nvSpPr>
          <p:cNvPr id="17" name="Прямоугольник 45"/>
          <p:cNvSpPr/>
          <p:nvPr userDrawn="1"/>
        </p:nvSpPr>
        <p:spPr bwMode="auto">
          <a:xfrm flipH="1" flipV="1">
            <a:off x="2796586" y="7874"/>
            <a:ext cx="60958" cy="6849349"/>
          </a:xfrm>
          <a:prstGeom prst="rect">
            <a:avLst/>
          </a:prstGeom>
          <a:solidFill>
            <a:schemeClr val="bg1">
              <a:alpha val="78000"/>
            </a:schemeClr>
          </a:solidFill>
          <a:ln>
            <a:noFill/>
          </a:ln>
        </p:spPr>
      </p:sp>
      <p:sp>
        <p:nvSpPr>
          <p:cNvPr id="18" name="Прямоугольник 44"/>
          <p:cNvSpPr/>
          <p:nvPr userDrawn="1"/>
        </p:nvSpPr>
        <p:spPr bwMode="auto">
          <a:xfrm>
            <a:off x="2447594" y="1844823"/>
            <a:ext cx="7776864" cy="3672407"/>
          </a:xfrm>
          <a:prstGeom prst="rect">
            <a:avLst/>
          </a:prstGeom>
          <a:solidFill>
            <a:schemeClr val="bg1"/>
          </a:solidFill>
          <a:ln w="57150" cap="rnd" cmpd="sng">
            <a:noFill/>
            <a:prstDash val="sysDot"/>
          </a:ln>
          <a:effectLst>
            <a:outerShdw blurRad="50800" dist="38100" dir="5400000" algn="t" rotWithShape="0">
              <a:prstClr val="black">
                <a:alpha val="40000"/>
              </a:prstClr>
            </a:outerShdw>
          </a:effectLst>
        </p:spPr>
      </p:sp>
      <p:sp>
        <p:nvSpPr>
          <p:cNvPr id="19" name="Subtitle 2"/>
          <p:cNvSpPr>
            <a:spLocks noGrp="1"/>
          </p:cNvSpPr>
          <p:nvPr>
            <p:ph type="subTitle" idx="1"/>
          </p:nvPr>
        </p:nvSpPr>
        <p:spPr bwMode="auto">
          <a:xfrm>
            <a:off x="3166186" y="4077071"/>
            <a:ext cx="6197638" cy="1152127"/>
          </a:xfrm>
        </p:spPr>
        <p:txBody>
          <a:bodyPr>
            <a:normAutofit/>
          </a:bodyPr>
          <a:lstStyle>
            <a:lvl1pPr marL="0" indent="0" algn="ctr">
              <a:buNone/>
              <a:defRPr sz="2400" b="0" i="0" cap="none" spc="12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endParaRPr lang="en-US"/>
          </a:p>
        </p:txBody>
      </p:sp>
      <p:sp>
        <p:nvSpPr>
          <p:cNvPr id="20" name="Title 9"/>
          <p:cNvSpPr>
            <a:spLocks noGrp="1"/>
          </p:cNvSpPr>
          <p:nvPr>
            <p:ph type="title"/>
          </p:nvPr>
        </p:nvSpPr>
        <p:spPr bwMode="auto">
          <a:xfrm>
            <a:off x="3181594" y="2204863"/>
            <a:ext cx="6182230" cy="1584175"/>
          </a:xfrm>
        </p:spPr>
        <p:txBody>
          <a:bodyPr>
            <a:normAutofit/>
          </a:bodyPr>
          <a:lstStyle>
            <a:lvl1pPr algn="ctr">
              <a:defRPr sz="4000" cap="small">
                <a:solidFill>
                  <a:schemeClr val="tx2">
                    <a:lumMod val="50000"/>
                  </a:schemeClr>
                </a:solidFill>
              </a:defRPr>
            </a:lvl1pPr>
          </a:lstStyle>
          <a:p>
            <a:pPr>
              <a:defRPr/>
            </a:pPr>
            <a:r>
              <a:rPr lang="ru-RU"/>
              <a:t>Образец заголовка</a:t>
            </a:r>
            <a:endParaRPr lang="en-US"/>
          </a:p>
        </p:txBody>
      </p:sp>
      <p:cxnSp>
        <p:nvCxnSpPr>
          <p:cNvPr id="21" name="Прямая соединительная линия 48"/>
          <p:cNvCxnSpPr>
            <a:cxnSpLocks/>
          </p:cNvCxnSpPr>
          <p:nvPr userDrawn="1"/>
        </p:nvCxnSpPr>
        <p:spPr bwMode="auto">
          <a:xfrm>
            <a:off x="3166186" y="3933055"/>
            <a:ext cx="2879640" cy="0"/>
          </a:xfrm>
          <a:prstGeom prst="line">
            <a:avLst/>
          </a:prstGeom>
          <a:ln w="9525" cap="flat" cmpd="sng" algn="ctr">
            <a:solidFill>
              <a:srgbClr val="6E9A26"/>
            </a:solidFill>
            <a:prstDash val="sysDash"/>
          </a:ln>
          <a:effectLst/>
        </p:spPr>
        <p:style>
          <a:lnRef idx="1">
            <a:schemeClr val="accent1"/>
          </a:lnRef>
          <a:fillRef idx="0">
            <a:schemeClr val="accent1"/>
          </a:fillRef>
          <a:effectRef idx="0">
            <a:schemeClr val="accent1"/>
          </a:effectRef>
          <a:fontRef idx="minor">
            <a:schemeClr val="tx1"/>
          </a:fontRef>
        </p:style>
      </p:cxnSp>
      <p:sp>
        <p:nvSpPr>
          <p:cNvPr id="22" name="Овал 50"/>
          <p:cNvSpPr/>
          <p:nvPr userDrawn="1"/>
        </p:nvSpPr>
        <p:spPr bwMode="auto">
          <a:xfrm>
            <a:off x="6172820" y="3896087"/>
            <a:ext cx="96010" cy="72009"/>
          </a:xfrm>
          <a:prstGeom prst="ellipse">
            <a:avLst/>
          </a:prstGeom>
          <a:solidFill>
            <a:srgbClr val="6E9A26"/>
          </a:solidFill>
          <a:ln>
            <a:noFill/>
          </a:ln>
          <a:effectLst/>
        </p:spPr>
      </p:sp>
      <p:cxnSp>
        <p:nvCxnSpPr>
          <p:cNvPr id="23" name="Прямая соединительная линия 53"/>
          <p:cNvCxnSpPr>
            <a:cxnSpLocks/>
          </p:cNvCxnSpPr>
          <p:nvPr userDrawn="1"/>
        </p:nvCxnSpPr>
        <p:spPr bwMode="auto">
          <a:xfrm>
            <a:off x="6384032" y="3932092"/>
            <a:ext cx="3005061" cy="1"/>
          </a:xfrm>
          <a:prstGeom prst="line">
            <a:avLst/>
          </a:prstGeom>
          <a:ln w="9525" cap="flat" cmpd="sng" algn="ctr">
            <a:solidFill>
              <a:srgbClr val="6E9A26"/>
            </a:solidFill>
            <a:prstDash val="sysDash"/>
          </a:ln>
          <a:effectLst/>
        </p:spPr>
        <p:style>
          <a:lnRef idx="1">
            <a:schemeClr val="accent1"/>
          </a:lnRef>
          <a:fillRef idx="0">
            <a:schemeClr val="accent1"/>
          </a:fillRef>
          <a:effectRef idx="0">
            <a:schemeClr val="accent1"/>
          </a:effectRef>
          <a:fontRef idx="minor">
            <a:schemeClr val="tx1"/>
          </a:fontRef>
        </p:style>
      </p:cxnSp>
      <p:sp>
        <p:nvSpPr>
          <p:cNvPr id="24" name="Дата 3"/>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25" name="Нижний колонтитул 4"/>
          <p:cNvSpPr>
            <a:spLocks noGrp="1"/>
          </p:cNvSpPr>
          <p:nvPr>
            <p:ph type="ftr" sz="quarter" idx="11"/>
          </p:nvPr>
        </p:nvSpPr>
        <p:spPr bwMode="auto"/>
        <p:txBody>
          <a:bodyPr/>
          <a:lstStyle/>
          <a:p>
            <a:pPr>
              <a:defRPr/>
            </a:pPr>
            <a:endParaRPr lang="ru-RU"/>
          </a:p>
        </p:txBody>
      </p:sp>
      <p:sp>
        <p:nvSpPr>
          <p:cNvPr id="26" name="Номер слайда 5"/>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Вертикальный заголовок 1"/>
          <p:cNvSpPr>
            <a:spLocks noGrp="1"/>
          </p:cNvSpPr>
          <p:nvPr>
            <p:ph type="title" orient="vert"/>
          </p:nvPr>
        </p:nvSpPr>
        <p:spPr bwMode="auto">
          <a:xfrm>
            <a:off x="8839200" y="274638"/>
            <a:ext cx="2743200" cy="5851525"/>
          </a:xfrm>
        </p:spPr>
        <p:txBody>
          <a:bodyPr vert="eaVert"/>
          <a:lstStyle/>
          <a:p>
            <a:pPr>
              <a:defRPr/>
            </a:pPr>
            <a:r>
              <a:rPr lang="ru-RU"/>
              <a:t>Образец заголовка</a:t>
            </a:r>
          </a:p>
        </p:txBody>
      </p:sp>
      <p:sp>
        <p:nvSpPr>
          <p:cNvPr id="5" name="Вертикальный текст 2"/>
          <p:cNvSpPr>
            <a:spLocks noGrp="1"/>
          </p:cNvSpPr>
          <p:nvPr>
            <p:ph type="body" orient="vert" idx="1"/>
          </p:nvPr>
        </p:nvSpPr>
        <p:spPr bwMode="auto">
          <a:xfrm>
            <a:off x="609600" y="274638"/>
            <a:ext cx="8026400" cy="5851525"/>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Текст 2"/>
          <p:cNvSpPr>
            <a:spLocks noGrp="1"/>
          </p:cNvSpPr>
          <p:nvPr>
            <p:ph type="body" idx="1"/>
          </p:nvPr>
        </p:nvSpPr>
        <p:spPr bwMode="auto">
          <a:xfrm>
            <a:off x="963084" y="1196751"/>
            <a:ext cx="10363200" cy="4896544"/>
          </a:xfrm>
        </p:spPr>
        <p:txBody>
          <a:bodyPr anchor="t" anchorCtr="0">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5" name="Дата 3"/>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6" name="Нижний колонтитул 4"/>
          <p:cNvSpPr>
            <a:spLocks noGrp="1"/>
          </p:cNvSpPr>
          <p:nvPr>
            <p:ph type="ftr" sz="quarter" idx="11"/>
          </p:nvPr>
        </p:nvSpPr>
        <p:spPr bwMode="auto"/>
        <p:txBody>
          <a:bodyPr/>
          <a:lstStyle/>
          <a:p>
            <a:pPr>
              <a:defRPr/>
            </a:pPr>
            <a:endParaRPr lang="ru-RU"/>
          </a:p>
        </p:txBody>
      </p:sp>
      <p:sp>
        <p:nvSpPr>
          <p:cNvPr id="7" name="Номер слайда 5"/>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
        <p:nvSpPr>
          <p:cNvPr id="8" name="Заголовок 1"/>
          <p:cNvSpPr>
            <a:spLocks noGrp="1"/>
          </p:cNvSpPr>
          <p:nvPr>
            <p:ph type="title"/>
          </p:nvPr>
        </p:nvSpPr>
        <p:spPr bwMode="auto">
          <a:xfrm>
            <a:off x="719402" y="188640"/>
            <a:ext cx="10753194" cy="864095"/>
          </a:xfrm>
        </p:spPr>
        <p:txBody>
          <a:bodyPr/>
          <a:lstStyle/>
          <a:p>
            <a:pPr>
              <a:defRPr/>
            </a:pPr>
            <a:r>
              <a:rPr lang="ru-RU"/>
              <a:t>Образец заголовка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Объект 2"/>
          <p:cNvSpPr>
            <a:spLocks noGrp="1"/>
          </p:cNvSpPr>
          <p:nvPr>
            <p:ph sz="half" idx="1"/>
          </p:nvPr>
        </p:nvSpPr>
        <p:spPr bwMode="auto">
          <a:xfrm>
            <a:off x="609600" y="1196753"/>
            <a:ext cx="5384800" cy="492941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Объект 3"/>
          <p:cNvSpPr>
            <a:spLocks noGrp="1"/>
          </p:cNvSpPr>
          <p:nvPr>
            <p:ph sz="half" idx="2"/>
          </p:nvPr>
        </p:nvSpPr>
        <p:spPr bwMode="auto">
          <a:xfrm>
            <a:off x="6197600" y="1196753"/>
            <a:ext cx="5384800" cy="492941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4"/>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lvl1pPr>
              <a:defRPr/>
            </a:lvl1pPr>
          </a:lstStyle>
          <a:p>
            <a:pPr>
              <a:defRPr/>
            </a:pPr>
            <a:r>
              <a:rPr lang="ru-RU"/>
              <a:t>Образец заголовка</a:t>
            </a:r>
          </a:p>
        </p:txBody>
      </p:sp>
      <p:sp>
        <p:nvSpPr>
          <p:cNvPr id="5" name="Текст 2"/>
          <p:cNvSpPr>
            <a:spLocks noGrp="1"/>
          </p:cNvSpPr>
          <p:nvPr>
            <p:ph type="body" idx="1"/>
          </p:nvPr>
        </p:nvSpPr>
        <p:spPr bwMode="auto">
          <a:xfrm>
            <a:off x="609600" y="1268760"/>
            <a:ext cx="5386917" cy="639762"/>
          </a:xfrm>
          <a:prstGeom prst="rect">
            <a:avLst/>
          </a:prstGeom>
          <a:no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3"/>
          <p:cNvSpPr>
            <a:spLocks noGrp="1"/>
          </p:cNvSpPr>
          <p:nvPr>
            <p:ph sz="half" idx="2"/>
          </p:nvPr>
        </p:nvSpPr>
        <p:spPr bwMode="auto">
          <a:xfrm>
            <a:off x="609600" y="2060849"/>
            <a:ext cx="5386917" cy="4065314"/>
          </a:xfrm>
          <a:prstGeom prst="rect">
            <a:avLst/>
          </a:prstGeo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Текст 4"/>
          <p:cNvSpPr>
            <a:spLocks noGrp="1"/>
          </p:cNvSpPr>
          <p:nvPr>
            <p:ph type="body" sz="quarter" idx="3"/>
          </p:nvPr>
        </p:nvSpPr>
        <p:spPr bwMode="auto">
          <a:xfrm>
            <a:off x="6193368" y="1268760"/>
            <a:ext cx="5389033" cy="639762"/>
          </a:xfrm>
          <a:prstGeom prst="rect">
            <a:avLst/>
          </a:prstGeom>
          <a:no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8" name="Объект 5"/>
          <p:cNvSpPr>
            <a:spLocks noGrp="1"/>
          </p:cNvSpPr>
          <p:nvPr>
            <p:ph sz="quarter" idx="4"/>
          </p:nvPr>
        </p:nvSpPr>
        <p:spPr bwMode="auto">
          <a:xfrm>
            <a:off x="6193368" y="2060849"/>
            <a:ext cx="5389033" cy="4065314"/>
          </a:xfrm>
          <a:prstGeom prst="rect">
            <a:avLst/>
          </a:prstGeo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9" name="Дата 6"/>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10" name="Нижний колонтитул 7"/>
          <p:cNvSpPr>
            <a:spLocks noGrp="1"/>
          </p:cNvSpPr>
          <p:nvPr>
            <p:ph type="ftr" sz="quarter" idx="11"/>
          </p:nvPr>
        </p:nvSpPr>
        <p:spPr bwMode="auto"/>
        <p:txBody>
          <a:bodyPr/>
          <a:lstStyle/>
          <a:p>
            <a:pPr>
              <a:defRPr/>
            </a:pPr>
            <a:endParaRPr lang="ru-RU"/>
          </a:p>
        </p:txBody>
      </p:sp>
      <p:sp>
        <p:nvSpPr>
          <p:cNvPr id="11" name="Номер слайда 8"/>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Дата 2"/>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6" name="Нижний колонтитул 3"/>
          <p:cNvSpPr>
            <a:spLocks noGrp="1"/>
          </p:cNvSpPr>
          <p:nvPr>
            <p:ph type="ftr" sz="quarter" idx="11"/>
          </p:nvPr>
        </p:nvSpPr>
        <p:spPr bwMode="auto"/>
        <p:txBody>
          <a:bodyPr/>
          <a:lstStyle/>
          <a:p>
            <a:pPr>
              <a:defRPr/>
            </a:pPr>
            <a:endParaRPr lang="ru-RU"/>
          </a:p>
        </p:txBody>
      </p:sp>
      <p:sp>
        <p:nvSpPr>
          <p:cNvPr id="7" name="Номер слайда 4"/>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Дата 1"/>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5" name="Нижний колонтитул 2"/>
          <p:cNvSpPr>
            <a:spLocks noGrp="1"/>
          </p:cNvSpPr>
          <p:nvPr>
            <p:ph type="ftr" sz="quarter" idx="11"/>
          </p:nvPr>
        </p:nvSpPr>
        <p:spPr bwMode="auto"/>
        <p:txBody>
          <a:bodyPr/>
          <a:lstStyle/>
          <a:p>
            <a:pPr>
              <a:defRPr/>
            </a:pPr>
            <a:endParaRPr lang="ru-RU"/>
          </a:p>
        </p:txBody>
      </p:sp>
      <p:sp>
        <p:nvSpPr>
          <p:cNvPr id="6" name="Номер слайда 3"/>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Объект 2"/>
          <p:cNvSpPr>
            <a:spLocks noGrp="1"/>
          </p:cNvSpPr>
          <p:nvPr>
            <p:ph idx="1"/>
          </p:nvPr>
        </p:nvSpPr>
        <p:spPr bwMode="auto">
          <a:xfrm>
            <a:off x="4766733" y="1196753"/>
            <a:ext cx="6815666" cy="4929410"/>
          </a:xfrm>
          <a:prstGeom prst="rect">
            <a:avLst/>
          </a:prstGeom>
          <a:noFill/>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Текст 3"/>
          <p:cNvSpPr>
            <a:spLocks noGrp="1"/>
          </p:cNvSpPr>
          <p:nvPr>
            <p:ph type="body" sz="half" idx="2"/>
          </p:nvPr>
        </p:nvSpPr>
        <p:spPr bwMode="auto">
          <a:xfrm>
            <a:off x="609601" y="1196751"/>
            <a:ext cx="4011084" cy="4929411"/>
          </a:xfrm>
          <a:prstGeom prst="rect">
            <a:avLst/>
          </a:prstGeom>
          <a:noFill/>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6" name="Дата 4"/>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7" name="Нижний колонтитул 5"/>
          <p:cNvSpPr>
            <a:spLocks noGrp="1"/>
          </p:cNvSpPr>
          <p:nvPr>
            <p:ph type="ftr" sz="quarter" idx="11"/>
          </p:nvPr>
        </p:nvSpPr>
        <p:spPr bwMode="auto"/>
        <p:txBody>
          <a:bodyPr/>
          <a:lstStyle/>
          <a:p>
            <a:pPr>
              <a:defRPr/>
            </a:pPr>
            <a:endParaRPr lang="ru-RU"/>
          </a:p>
        </p:txBody>
      </p:sp>
      <p:sp>
        <p:nvSpPr>
          <p:cNvPr id="8" name="Номер слайда 6"/>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
        <p:nvSpPr>
          <p:cNvPr id="9" name="Заголовок 1"/>
          <p:cNvSpPr>
            <a:spLocks noGrp="1"/>
          </p:cNvSpPr>
          <p:nvPr>
            <p:ph type="title"/>
          </p:nvPr>
        </p:nvSpPr>
        <p:spPr bwMode="auto">
          <a:xfrm>
            <a:off x="719402" y="188640"/>
            <a:ext cx="10753194" cy="864095"/>
          </a:xfrm>
        </p:spPr>
        <p:txBody>
          <a:bodyPr/>
          <a:lstStyle/>
          <a:p>
            <a:pPr>
              <a:defRPr/>
            </a:pPr>
            <a:r>
              <a:rPr lang="ru-RU"/>
              <a:t>Образец заголовка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Рисунок 2"/>
          <p:cNvSpPr>
            <a:spLocks noGrp="1"/>
          </p:cNvSpPr>
          <p:nvPr>
            <p:ph type="pic" idx="1"/>
          </p:nvPr>
        </p:nvSpPr>
        <p:spPr bwMode="auto">
          <a:xfrm>
            <a:off x="2389717" y="1196751"/>
            <a:ext cx="7315200" cy="34563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ru-RU"/>
              <a:t>Вставка рисунка</a:t>
            </a:r>
          </a:p>
        </p:txBody>
      </p:sp>
      <p:sp>
        <p:nvSpPr>
          <p:cNvPr id="5" name="Текст 3"/>
          <p:cNvSpPr>
            <a:spLocks noGrp="1"/>
          </p:cNvSpPr>
          <p:nvPr>
            <p:ph type="body" sz="half" idx="2"/>
          </p:nvPr>
        </p:nvSpPr>
        <p:spPr bwMode="auto">
          <a:xfrm>
            <a:off x="2389717" y="4869159"/>
            <a:ext cx="7315200" cy="1303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6" name="Дата 4"/>
          <p:cNvSpPr>
            <a:spLocks noGrp="1"/>
          </p:cNvSpPr>
          <p:nvPr>
            <p:ph type="dt" sz="half" idx="10"/>
          </p:nvPr>
        </p:nvSpPr>
        <p:spPr bwMode="auto"/>
        <p:txBody>
          <a:bodyPr/>
          <a:lstStyle/>
          <a:p>
            <a:pPr>
              <a:defRPr/>
            </a:pPr>
            <a:fld id="{51E84241-D031-42DE-84E4-CC10C30232F4}" type="datetimeFigureOut">
              <a:rPr lang="ru-RU"/>
              <a:pPr>
                <a:defRPr/>
              </a:pPr>
              <a:t>11.04.2022</a:t>
            </a:fld>
            <a:endParaRPr lang="ru-RU"/>
          </a:p>
        </p:txBody>
      </p:sp>
      <p:sp>
        <p:nvSpPr>
          <p:cNvPr id="7" name="Нижний колонтитул 5"/>
          <p:cNvSpPr>
            <a:spLocks noGrp="1"/>
          </p:cNvSpPr>
          <p:nvPr>
            <p:ph type="ftr" sz="quarter" idx="11"/>
          </p:nvPr>
        </p:nvSpPr>
        <p:spPr bwMode="auto"/>
        <p:txBody>
          <a:bodyPr/>
          <a:lstStyle/>
          <a:p>
            <a:pPr>
              <a:defRPr/>
            </a:pPr>
            <a:endParaRPr lang="ru-RU"/>
          </a:p>
        </p:txBody>
      </p:sp>
      <p:sp>
        <p:nvSpPr>
          <p:cNvPr id="8" name="Номер слайда 6"/>
          <p:cNvSpPr>
            <a:spLocks noGrp="1"/>
          </p:cNvSpPr>
          <p:nvPr>
            <p:ph type="sldNum" sz="quarter" idx="12"/>
          </p:nvPr>
        </p:nvSpPr>
        <p:spPr bwMode="auto"/>
        <p:txBody>
          <a:bodyPr/>
          <a:lstStyle/>
          <a:p>
            <a:pPr>
              <a:defRPr/>
            </a:pPr>
            <a:fld id="{6B5AA3AA-5EA9-4976-BF6C-9891F6110747}" type="slidenum">
              <a:rPr lang="ru-RU"/>
              <a:pPr>
                <a:defRPr/>
              </a:pPr>
              <a:t>‹#›</a:t>
            </a:fld>
            <a:endParaRPr lang="ru-RU"/>
          </a:p>
        </p:txBody>
      </p:sp>
      <p:sp>
        <p:nvSpPr>
          <p:cNvPr id="9" name="Заголовок 1"/>
          <p:cNvSpPr>
            <a:spLocks noGrp="1"/>
          </p:cNvSpPr>
          <p:nvPr>
            <p:ph type="title"/>
          </p:nvPr>
        </p:nvSpPr>
        <p:spPr bwMode="auto">
          <a:xfrm>
            <a:off x="719402" y="188640"/>
            <a:ext cx="10753194" cy="864095"/>
          </a:xfrm>
        </p:spPr>
        <p:txBody>
          <a:bodyPr/>
          <a:lstStyle/>
          <a:p>
            <a:pPr>
              <a:defRPr/>
            </a:pPr>
            <a:r>
              <a:rPr lang="ru-RU"/>
              <a:t>Образец заголовка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lum/>
          </a:blip>
          <a:stretch/>
        </a:blipFill>
        <a:effectLst/>
      </p:bgPr>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719402" y="188640"/>
            <a:ext cx="10753194" cy="864095"/>
          </a:xfrm>
          <a:prstGeom prst="rect">
            <a:avLst/>
          </a:prstGeom>
        </p:spPr>
        <p:txBody>
          <a:bodyPr vert="horz" lIns="91440" tIns="45720" rIns="91440" bIns="45720" rtlCol="0" anchor="b" anchorCtr="0">
            <a:normAutofit/>
          </a:bodyPr>
          <a:lstStyle/>
          <a:p>
            <a:pPr>
              <a:defRPr/>
            </a:pPr>
            <a:endParaRPr lang="en-US"/>
          </a:p>
        </p:txBody>
      </p:sp>
      <p:sp>
        <p:nvSpPr>
          <p:cNvPr id="5" name="Text Placeholder 2"/>
          <p:cNvSpPr>
            <a:spLocks noGrp="1"/>
          </p:cNvSpPr>
          <p:nvPr>
            <p:ph type="body" idx="1"/>
          </p:nvPr>
        </p:nvSpPr>
        <p:spPr bwMode="auto">
          <a:xfrm>
            <a:off x="719402" y="1340768"/>
            <a:ext cx="10753194" cy="4968552"/>
          </a:xfrm>
          <a:prstGeom prst="rect">
            <a:avLst/>
          </a:prstGeom>
          <a:solidFill>
            <a:schemeClr val="bg1">
              <a:alpha val="78000"/>
            </a:schemeClr>
          </a:solidFill>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Дата 3"/>
          <p:cNvSpPr>
            <a:spLocks noGrp="1"/>
          </p:cNvSpPr>
          <p:nvPr>
            <p:ph type="dt" sz="half" idx="2"/>
          </p:nvPr>
        </p:nvSpPr>
        <p:spPr bwMode="auto">
          <a:xfrm>
            <a:off x="719402" y="6442061"/>
            <a:ext cx="2844800" cy="365125"/>
          </a:xfrm>
          <a:prstGeom prst="rect">
            <a:avLst/>
          </a:prstGeom>
        </p:spPr>
        <p:txBody>
          <a:bodyPr/>
          <a:lstStyle>
            <a:lvl1pPr>
              <a:defRPr sz="1400">
                <a:solidFill>
                  <a:schemeClr val="bg1"/>
                </a:solidFill>
              </a:defRPr>
            </a:lvl1pPr>
          </a:lstStyle>
          <a:p>
            <a:pPr>
              <a:defRPr/>
            </a:pPr>
            <a:fld id="{51E84241-D031-42DE-84E4-CC10C30232F4}" type="datetimeFigureOut">
              <a:rPr lang="ru-RU"/>
              <a:pPr>
                <a:defRPr/>
              </a:pPr>
              <a:t>11.04.2022</a:t>
            </a:fld>
            <a:endParaRPr lang="ru-RU"/>
          </a:p>
        </p:txBody>
      </p:sp>
      <p:sp>
        <p:nvSpPr>
          <p:cNvPr id="7" name="Нижний колонтитул 4"/>
          <p:cNvSpPr>
            <a:spLocks noGrp="1"/>
          </p:cNvSpPr>
          <p:nvPr>
            <p:ph type="ftr" sz="quarter" idx="3"/>
          </p:nvPr>
        </p:nvSpPr>
        <p:spPr bwMode="auto">
          <a:xfrm>
            <a:off x="7920202" y="6416500"/>
            <a:ext cx="3860800" cy="365125"/>
          </a:xfrm>
          <a:prstGeom prst="rect">
            <a:avLst/>
          </a:prstGeom>
        </p:spPr>
        <p:txBody>
          <a:bodyPr/>
          <a:lstStyle>
            <a:lvl1pPr>
              <a:defRPr sz="1400">
                <a:solidFill>
                  <a:schemeClr val="bg1"/>
                </a:solidFill>
              </a:defRPr>
            </a:lvl1pPr>
          </a:lstStyle>
          <a:p>
            <a:pPr>
              <a:defRPr/>
            </a:pPr>
            <a:endParaRPr lang="ru-RU"/>
          </a:p>
        </p:txBody>
      </p:sp>
      <p:sp>
        <p:nvSpPr>
          <p:cNvPr id="8" name="Номер слайда 8"/>
          <p:cNvSpPr>
            <a:spLocks noGrp="1"/>
          </p:cNvSpPr>
          <p:nvPr>
            <p:ph type="sldNum" sz="quarter" idx="4"/>
          </p:nvPr>
        </p:nvSpPr>
        <p:spPr bwMode="auto">
          <a:xfrm>
            <a:off x="5511800" y="6453336"/>
            <a:ext cx="1168400" cy="292099"/>
          </a:xfrm>
          <a:prstGeom prst="rect">
            <a:avLst/>
          </a:prstGeom>
        </p:spPr>
        <p:txBody>
          <a:bodyPr/>
          <a:lstStyle>
            <a:lvl1pPr algn="ctr">
              <a:defRPr>
                <a:solidFill>
                  <a:schemeClr val="bg1"/>
                </a:solidFill>
              </a:defRPr>
            </a:lvl1pPr>
          </a:lstStyle>
          <a:p>
            <a:pPr>
              <a:defRPr/>
            </a:pPr>
            <a:fld id="{6B5AA3AA-5EA9-4976-BF6C-9891F611074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a:spcBef>
          <a:spcPts val="400"/>
        </a:spcBef>
        <a:buNone/>
        <a:defRPr sz="3600" b="0" cap="none" spc="0">
          <a:solidFill>
            <a:schemeClr val="bg1"/>
          </a:solidFill>
          <a:latin typeface="+mj-lt"/>
          <a:ea typeface="+mj-ea"/>
          <a:cs typeface="Arial"/>
        </a:defRPr>
      </a:lvl1pPr>
    </p:titleStyle>
    <p:bodyStyle>
      <a:lvl1pPr marL="342900" indent="-342900" algn="l" defTabSz="914400">
        <a:spcBef>
          <a:spcPts val="600"/>
        </a:spcBef>
        <a:spcAft>
          <a:spcPts val="0"/>
        </a:spcAft>
        <a:buClr>
          <a:schemeClr val="accent1"/>
        </a:buClr>
        <a:buFont typeface="Arial"/>
        <a:buChar char="•"/>
        <a:defRPr sz="2200" b="0" i="0" cap="none" spc="30">
          <a:solidFill>
            <a:schemeClr val="tx1">
              <a:lumMod val="85000"/>
              <a:lumOff val="15000"/>
            </a:schemeClr>
          </a:solidFill>
          <a:latin typeface="+mn-lt"/>
          <a:ea typeface="+mn-ea"/>
          <a:cs typeface="Arial"/>
        </a:defRPr>
      </a:lvl1pPr>
      <a:lvl2pPr marL="513652" indent="-342900" algn="l" defTabSz="914400">
        <a:spcBef>
          <a:spcPts val="600"/>
        </a:spcBef>
        <a:buClr>
          <a:schemeClr val="accent1"/>
        </a:buClr>
        <a:buFont typeface="Times New Roman"/>
        <a:buChar char="–"/>
        <a:defRPr sz="2000">
          <a:solidFill>
            <a:schemeClr val="tx1">
              <a:lumMod val="85000"/>
              <a:lumOff val="15000"/>
            </a:schemeClr>
          </a:solidFill>
          <a:latin typeface="+mn-lt"/>
          <a:ea typeface="+mn-ea"/>
          <a:cs typeface="Arial"/>
        </a:defRPr>
      </a:lvl2pPr>
      <a:lvl3pPr marL="627952" indent="-285750" algn="l" defTabSz="914400">
        <a:spcBef>
          <a:spcPts val="600"/>
        </a:spcBef>
        <a:buClr>
          <a:schemeClr val="accent1"/>
        </a:buClr>
        <a:buFont typeface="Arial"/>
        <a:buChar char="•"/>
        <a:defRPr sz="1800">
          <a:solidFill>
            <a:schemeClr val="tx1">
              <a:lumMod val="85000"/>
              <a:lumOff val="15000"/>
            </a:schemeClr>
          </a:solidFill>
          <a:latin typeface="+mn-lt"/>
          <a:ea typeface="+mn-ea"/>
          <a:cs typeface="Arial"/>
        </a:defRPr>
      </a:lvl3pPr>
      <a:lvl4pPr marL="800989" indent="-285750" algn="l" defTabSz="914400">
        <a:spcBef>
          <a:spcPts val="600"/>
        </a:spcBef>
        <a:buClr>
          <a:schemeClr val="accent1"/>
        </a:buClr>
        <a:buFont typeface="Times New Roman"/>
        <a:buChar char="–"/>
        <a:defRPr sz="1600">
          <a:solidFill>
            <a:schemeClr val="tx1">
              <a:lumMod val="85000"/>
              <a:lumOff val="15000"/>
            </a:schemeClr>
          </a:solidFill>
          <a:latin typeface="+mn-lt"/>
          <a:ea typeface="+mn-ea"/>
          <a:cs typeface="Arial"/>
        </a:defRPr>
      </a:lvl4pPr>
      <a:lvl5pPr marL="972439" indent="-285750" algn="l" defTabSz="914400">
        <a:spcBef>
          <a:spcPts val="600"/>
        </a:spcBef>
        <a:buClr>
          <a:schemeClr val="accent1"/>
        </a:buClr>
        <a:buFont typeface="Times New Roman"/>
        <a:buChar char="»"/>
        <a:defRPr sz="1600">
          <a:solidFill>
            <a:schemeClr val="tx1">
              <a:lumMod val="85000"/>
              <a:lumOff val="15000"/>
            </a:schemeClr>
          </a:solidFill>
          <a:latin typeface="+mn-lt"/>
          <a:ea typeface="+mn-ea"/>
          <a:cs typeface="Arial"/>
        </a:defRPr>
      </a:lvl5pPr>
      <a:lvl6pPr marL="1051560" indent="-173736" algn="l" defTabSz="914400">
        <a:spcBef>
          <a:spcPts val="0"/>
        </a:spcBef>
        <a:buClr>
          <a:schemeClr val="accent1"/>
        </a:buClr>
        <a:buFont typeface="Arial"/>
        <a:buChar char="•"/>
        <a:defRPr sz="1400">
          <a:solidFill>
            <a:schemeClr val="tx2"/>
          </a:solidFill>
          <a:latin typeface="+mn-lt"/>
          <a:ea typeface="+mn-ea"/>
          <a:cs typeface="+mn-cs"/>
        </a:defRPr>
      </a:lvl6pPr>
      <a:lvl7pPr marL="1234440" indent="-173736" algn="l" defTabSz="914400">
        <a:spcBef>
          <a:spcPts val="0"/>
        </a:spcBef>
        <a:buClr>
          <a:schemeClr val="accent1"/>
        </a:buClr>
        <a:buFont typeface="Arial"/>
        <a:buChar char="•"/>
        <a:defRPr sz="1400">
          <a:solidFill>
            <a:schemeClr val="tx2"/>
          </a:solidFill>
          <a:latin typeface="+mn-lt"/>
          <a:ea typeface="+mn-ea"/>
          <a:cs typeface="+mn-cs"/>
        </a:defRPr>
      </a:lvl7pPr>
      <a:lvl8pPr marL="1417320" indent="-173736" algn="l" defTabSz="914400">
        <a:spcBef>
          <a:spcPts val="0"/>
        </a:spcBef>
        <a:buClr>
          <a:schemeClr val="accent1"/>
        </a:buClr>
        <a:buFont typeface="Arial"/>
        <a:buChar char="•"/>
        <a:defRPr sz="1400">
          <a:solidFill>
            <a:schemeClr val="tx2"/>
          </a:solidFill>
          <a:latin typeface="+mn-lt"/>
          <a:ea typeface="+mn-ea"/>
          <a:cs typeface="+mn-cs"/>
        </a:defRPr>
      </a:lvl8pPr>
      <a:lvl9pPr marL="1600200" indent="-173736" algn="l" defTabSz="914400">
        <a:spcBef>
          <a:spcPts val="0"/>
        </a:spcBef>
        <a:buClr>
          <a:schemeClr val="accent1"/>
        </a:buClr>
        <a:buFont typeface="Arial"/>
        <a:buChar char="•"/>
        <a:defRPr sz="1400">
          <a:solidFill>
            <a:schemeClr val="tx2"/>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recommend.ru/category/raznye-produkty?tid=1285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a:gsLst>
            <a:gs pos="10000">
              <a:schemeClr val="bg2">
                <a:tint val="97000"/>
                <a:hueMod val="92000"/>
                <a:satMod val="169000"/>
                <a:lumMod val="164000"/>
                <a:alpha val="99999"/>
              </a:schemeClr>
            </a:gs>
            <a:gs pos="100000">
              <a:schemeClr val="bg2">
                <a:shade val="96000"/>
                <a:satMod val="120000"/>
                <a:lumMod val="90000"/>
                <a:alpha val="99999"/>
              </a:schemeClr>
            </a:gs>
          </a:gsLst>
          <a:lin ang="6120000" scaled="1"/>
        </a:grad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2409052" y="918753"/>
            <a:ext cx="8001000" cy="3357155"/>
          </a:xfrm>
        </p:spPr>
        <p:txBody>
          <a:bodyPr>
            <a:normAutofit fontScale="90000"/>
          </a:bodyPr>
          <a:lstStyle/>
          <a:p>
            <a:pPr>
              <a:defRPr/>
            </a:pPr>
            <a:r>
              <a:rPr lang="ru-RU" b="1" smtClean="0">
                <a:solidFill>
                  <a:srgbClr val="0070C0"/>
                </a:solidFill>
              </a:rPr>
              <a:t>ЭКОЛОГИЧЕСКАЯ </a:t>
            </a:r>
            <a:r>
              <a:rPr lang="ru-RU" sz="4000" b="1" smtClean="0">
                <a:solidFill>
                  <a:srgbClr val="0070C0"/>
                </a:solidFill>
              </a:rPr>
              <a:t>АКТИВНОСТЬ </a:t>
            </a:r>
            <a:r>
              <a:rPr lang="ru-RU" sz="4000" b="1" dirty="0">
                <a:solidFill>
                  <a:srgbClr val="0070C0"/>
                </a:solidFill>
              </a:rPr>
              <a:t>ЛАКТОБАКТЕРИЙ</a:t>
            </a:r>
            <a:r>
              <a:rPr lang="en-US" sz="4000" b="1" dirty="0">
                <a:solidFill>
                  <a:srgbClr val="0070C0"/>
                </a:solidFill>
              </a:rPr>
              <a:t> </a:t>
            </a:r>
            <a:r>
              <a:rPr lang="ru-RU" sz="4000" b="1" dirty="0">
                <a:solidFill>
                  <a:srgbClr val="0070C0"/>
                </a:solidFill>
              </a:rPr>
              <a:t>В</a:t>
            </a:r>
            <a:br>
              <a:rPr lang="ru-RU" sz="4000" b="1" dirty="0">
                <a:solidFill>
                  <a:srgbClr val="0070C0"/>
                </a:solidFill>
              </a:rPr>
            </a:br>
            <a:r>
              <a:rPr lang="ru-RU" sz="4000" b="1" dirty="0">
                <a:solidFill>
                  <a:srgbClr val="0070C0"/>
                </a:solidFill>
              </a:rPr>
              <a:t> КИСЛОМОЛОЧНЫХ ПРОДУКТАХ</a:t>
            </a:r>
            <a:r>
              <a:rPr lang="ru-RU" b="1" dirty="0">
                <a:solidFill>
                  <a:srgbClr val="0070C0"/>
                </a:solidFill>
              </a:rPr>
              <a:t/>
            </a:r>
            <a:br>
              <a:rPr lang="ru-RU" b="1" dirty="0">
                <a:solidFill>
                  <a:srgbClr val="0070C0"/>
                </a:solidFill>
              </a:rPr>
            </a:br>
            <a:endParaRPr lang="ru-RU" b="1" dirty="0">
              <a:solidFill>
                <a:srgbClr val="0070C0"/>
              </a:solidFill>
            </a:endParaRPr>
          </a:p>
        </p:txBody>
      </p:sp>
      <p:sp>
        <p:nvSpPr>
          <p:cNvPr id="5" name="Подзаголовок 2"/>
          <p:cNvSpPr>
            <a:spLocks noGrp="1"/>
          </p:cNvSpPr>
          <p:nvPr>
            <p:ph type="subTitle" idx="1"/>
          </p:nvPr>
        </p:nvSpPr>
        <p:spPr bwMode="auto">
          <a:xfrm>
            <a:off x="2423592" y="4052146"/>
            <a:ext cx="7883591" cy="1947333"/>
          </a:xfrm>
        </p:spPr>
        <p:txBody>
          <a:bodyPr vertOverflow="overflow" horzOverflow="clip" vert="horz" wrap="square" lIns="91440" tIns="45720" rIns="91440" bIns="45720" numCol="1" spcCol="0" rtlCol="0" fromWordArt="0" anchor="t" anchorCtr="0" forceAA="0" compatLnSpc="0">
            <a:normAutofit fontScale="25000" lnSpcReduction="20000"/>
          </a:bodyPr>
          <a:lstStyle/>
          <a:p>
            <a:pPr>
              <a:defRPr/>
            </a:pPr>
            <a:r>
              <a:rPr lang="ru-RU" sz="6000" dirty="0" smtClean="0">
                <a:solidFill>
                  <a:schemeClr val="tx1"/>
                </a:solidFill>
              </a:rPr>
              <a:t>                                               Исполнитель</a:t>
            </a:r>
            <a:r>
              <a:rPr lang="ru-RU" sz="6000" dirty="0">
                <a:solidFill>
                  <a:schemeClr val="tx1"/>
                </a:solidFill>
              </a:rPr>
              <a:t>: </a:t>
            </a:r>
            <a:r>
              <a:rPr lang="ru-RU" sz="6000" dirty="0" smtClean="0">
                <a:solidFill>
                  <a:schemeClr val="tx1"/>
                </a:solidFill>
              </a:rPr>
              <a:t>Зырянова Анастасия Алексеевна, </a:t>
            </a:r>
          </a:p>
          <a:p>
            <a:pPr algn="r">
              <a:defRPr/>
            </a:pPr>
            <a:r>
              <a:rPr lang="ru-RU" sz="6000" dirty="0" smtClean="0">
                <a:solidFill>
                  <a:schemeClr val="tx1"/>
                </a:solidFill>
              </a:rPr>
              <a:t>ученица </a:t>
            </a:r>
            <a:r>
              <a:rPr lang="ru-RU" sz="6000" dirty="0">
                <a:solidFill>
                  <a:schemeClr val="tx1"/>
                </a:solidFill>
              </a:rPr>
              <a:t>7</a:t>
            </a:r>
            <a:r>
              <a:rPr lang="ru-RU" sz="6000" dirty="0" smtClean="0">
                <a:solidFill>
                  <a:schemeClr val="tx1"/>
                </a:solidFill>
              </a:rPr>
              <a:t> класса, МБОУ Лицея 103</a:t>
            </a:r>
          </a:p>
          <a:p>
            <a:pPr>
              <a:defRPr/>
            </a:pPr>
            <a:r>
              <a:rPr lang="ru-RU" sz="6000" dirty="0" smtClean="0">
                <a:solidFill>
                  <a:schemeClr val="tx1"/>
                </a:solidFill>
              </a:rPr>
              <a:t>                             Руководитель </a:t>
            </a:r>
            <a:r>
              <a:rPr lang="ru-RU" sz="6000" dirty="0">
                <a:solidFill>
                  <a:schemeClr val="tx1"/>
                </a:solidFill>
              </a:rPr>
              <a:t>конкурсной </a:t>
            </a:r>
            <a:r>
              <a:rPr lang="ru-RU" sz="6000" dirty="0" smtClean="0">
                <a:solidFill>
                  <a:schemeClr val="tx1"/>
                </a:solidFill>
              </a:rPr>
              <a:t>работы:</a:t>
            </a:r>
          </a:p>
          <a:p>
            <a:pPr>
              <a:defRPr/>
            </a:pPr>
            <a:r>
              <a:rPr lang="ru-RU" sz="6000" dirty="0">
                <a:solidFill>
                  <a:schemeClr val="tx1"/>
                </a:solidFill>
              </a:rPr>
              <a:t> </a:t>
            </a:r>
            <a:r>
              <a:rPr lang="ru-RU" sz="6000" dirty="0" smtClean="0">
                <a:solidFill>
                  <a:schemeClr val="tx1"/>
                </a:solidFill>
              </a:rPr>
              <a:t>                                Андреева </a:t>
            </a:r>
            <a:r>
              <a:rPr lang="ru-RU" sz="6000" dirty="0">
                <a:solidFill>
                  <a:schemeClr val="tx1"/>
                </a:solidFill>
              </a:rPr>
              <a:t>Елена </a:t>
            </a:r>
            <a:r>
              <a:rPr lang="ru-RU" sz="6000" dirty="0" smtClean="0">
                <a:solidFill>
                  <a:schemeClr val="tx1"/>
                </a:solidFill>
              </a:rPr>
              <a:t>Николаевна, педагог </a:t>
            </a:r>
          </a:p>
          <a:p>
            <a:pPr>
              <a:defRPr/>
            </a:pPr>
            <a:r>
              <a:rPr lang="ru-RU" sz="6000" dirty="0">
                <a:solidFill>
                  <a:schemeClr val="tx1"/>
                </a:solidFill>
              </a:rPr>
              <a:t> </a:t>
            </a:r>
            <a:r>
              <a:rPr lang="ru-RU" sz="6000" dirty="0" smtClean="0">
                <a:solidFill>
                  <a:schemeClr val="tx1"/>
                </a:solidFill>
              </a:rPr>
              <a:t>                                               дополнительного образования </a:t>
            </a:r>
            <a:r>
              <a:rPr lang="ru-RU" sz="6000" dirty="0">
                <a:solidFill>
                  <a:schemeClr val="tx1"/>
                </a:solidFill>
              </a:rPr>
              <a:t>МБОУ </a:t>
            </a:r>
            <a:r>
              <a:rPr lang="ru-RU" sz="6000" dirty="0" smtClean="0">
                <a:solidFill>
                  <a:schemeClr val="tx1"/>
                </a:solidFill>
              </a:rPr>
              <a:t>ДО ДЭБЦ</a:t>
            </a:r>
          </a:p>
          <a:p>
            <a:pPr>
              <a:defRPr/>
            </a:pPr>
            <a:r>
              <a:rPr lang="ru-RU" sz="6000" dirty="0" smtClean="0">
                <a:solidFill>
                  <a:schemeClr val="tx1"/>
                </a:solidFill>
              </a:rPr>
              <a:t> </a:t>
            </a:r>
            <a:r>
              <a:rPr lang="ru-RU" sz="6000" dirty="0">
                <a:solidFill>
                  <a:schemeClr val="tx1"/>
                </a:solidFill>
              </a:rPr>
              <a:t>«Росток</a:t>
            </a:r>
            <a:r>
              <a:rPr lang="ru-RU" sz="6000" dirty="0" smtClean="0">
                <a:solidFill>
                  <a:schemeClr val="tx1"/>
                </a:solidFill>
              </a:rPr>
              <a:t>», </a:t>
            </a:r>
            <a:r>
              <a:rPr lang="ru-RU" sz="6000" dirty="0">
                <a:solidFill>
                  <a:schemeClr val="tx1"/>
                </a:solidFill>
              </a:rPr>
              <a:t>к.б.н</a:t>
            </a:r>
            <a:r>
              <a:rPr lang="ru-RU" sz="6000" dirty="0" smtClean="0">
                <a:solidFill>
                  <a:schemeClr val="tx1"/>
                </a:solidFill>
              </a:rPr>
              <a:t>. </a:t>
            </a:r>
            <a:endParaRPr sz="6000" dirty="0">
              <a:solidFill>
                <a:schemeClr val="tx1"/>
              </a:solidFill>
            </a:endParaRPr>
          </a:p>
          <a:p>
            <a:pPr algn="r">
              <a:defRPr/>
            </a:pPr>
            <a:r>
              <a:rPr lang="en-US" sz="6000" dirty="0">
                <a:solidFill>
                  <a:schemeClr val="tx1"/>
                </a:solidFill>
              </a:rPr>
              <a:t>                                                  </a:t>
            </a:r>
            <a:r>
              <a:rPr lang="ru-RU" sz="6000" dirty="0">
                <a:solidFill>
                  <a:schemeClr val="tx1"/>
                </a:solidFill>
              </a:rPr>
              <a:t>Новикова Елена Николаевна, учитель биологии</a:t>
            </a:r>
            <a:endParaRPr sz="6000" dirty="0">
              <a:solidFill>
                <a:schemeClr val="tx1"/>
              </a:solidFill>
            </a:endParaRPr>
          </a:p>
          <a:p>
            <a:pPr>
              <a:defRPr/>
            </a:pPr>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344" y="116632"/>
            <a:ext cx="6096000" cy="2037481"/>
          </a:xfrm>
          <a:prstGeom prst="rect">
            <a:avLst/>
          </a:prstGeom>
        </p:spPr>
        <p:txBody>
          <a:bodyPr>
            <a:spAutoFit/>
          </a:bodyPr>
          <a:lstStyle/>
          <a:p>
            <a:pPr indent="450215" algn="just">
              <a:spcAft>
                <a:spcPts val="0"/>
              </a:spcAft>
            </a:pPr>
            <a:r>
              <a:rPr lang="ru-RU" sz="1600" b="1" u="sng" dirty="0">
                <a:ea typeface="Times New Roman"/>
              </a:rPr>
              <a:t>Через еще 3 часа</a:t>
            </a:r>
            <a:r>
              <a:rPr lang="ru-RU" sz="1600" b="1" dirty="0">
                <a:ea typeface="Times New Roman"/>
              </a:rPr>
              <a:t> (всего через 9 часов)</a:t>
            </a:r>
          </a:p>
          <a:p>
            <a:pPr marL="342900" lvl="0" indent="-342900">
              <a:lnSpc>
                <a:spcPct val="115000"/>
              </a:lnSpc>
              <a:spcAft>
                <a:spcPts val="0"/>
              </a:spcAft>
              <a:buFont typeface="+mj-lt"/>
              <a:buAutoNum type="arabicPeriod"/>
            </a:pPr>
            <a:r>
              <a:rPr lang="ru-RU" sz="1600" b="1" dirty="0">
                <a:solidFill>
                  <a:schemeClr val="bg1"/>
                </a:solidFill>
                <a:ea typeface="Times New Roman"/>
                <a:cs typeface="Times New Roman"/>
              </a:rPr>
              <a:t>Активия – </a:t>
            </a:r>
            <a:r>
              <a:rPr lang="ru-RU" sz="1600" b="1" dirty="0" smtClean="0">
                <a:solidFill>
                  <a:schemeClr val="bg1"/>
                </a:solidFill>
                <a:ea typeface="Times New Roman"/>
                <a:cs typeface="Times New Roman"/>
              </a:rPr>
              <a:t>сгусток уплотнился</a:t>
            </a:r>
            <a:r>
              <a:rPr lang="ru-RU" sz="1600" b="1" dirty="0">
                <a:solidFill>
                  <a:schemeClr val="bg1"/>
                </a:solidFill>
                <a:ea typeface="Times New Roman"/>
                <a:cs typeface="Times New Roman"/>
              </a:rPr>
              <a:t>, но рыхлый (+++)</a:t>
            </a:r>
            <a:endParaRPr lang="ru-RU" sz="1600" b="1" dirty="0">
              <a:solidFill>
                <a:schemeClr val="bg1"/>
              </a:solidFill>
              <a:ea typeface="Calibri"/>
              <a:cs typeface="Times New Roman"/>
            </a:endParaRPr>
          </a:p>
          <a:p>
            <a:pPr marL="342900" lvl="0" indent="-342900">
              <a:lnSpc>
                <a:spcPct val="115000"/>
              </a:lnSpc>
              <a:spcAft>
                <a:spcPts val="0"/>
              </a:spcAft>
              <a:buFont typeface="+mj-lt"/>
              <a:buAutoNum type="arabicPeriod"/>
            </a:pPr>
            <a:r>
              <a:rPr lang="ru-RU" sz="1600" b="1" dirty="0">
                <a:ea typeface="Times New Roman"/>
                <a:cs typeface="Times New Roman"/>
              </a:rPr>
              <a:t>Агуша – сгусток рыхлый (++)</a:t>
            </a:r>
            <a:endParaRPr lang="ru-RU" sz="1600" b="1" dirty="0">
              <a:ea typeface="Calibri"/>
              <a:cs typeface="Times New Roman"/>
            </a:endParaRPr>
          </a:p>
          <a:p>
            <a:pPr marL="342900" lvl="0" indent="-342900">
              <a:lnSpc>
                <a:spcPct val="115000"/>
              </a:lnSpc>
              <a:spcAft>
                <a:spcPts val="0"/>
              </a:spcAft>
              <a:buFont typeface="+mj-lt"/>
              <a:buAutoNum type="arabicPeriod"/>
            </a:pPr>
            <a:r>
              <a:rPr lang="ru-RU" sz="1600" b="1" dirty="0" err="1" smtClean="0">
                <a:ea typeface="Times New Roman"/>
                <a:cs typeface="Times New Roman"/>
              </a:rPr>
              <a:t>Epica</a:t>
            </a:r>
            <a:r>
              <a:rPr lang="ru-RU" sz="1600" b="1" dirty="0" smtClean="0">
                <a:ea typeface="Times New Roman"/>
                <a:cs typeface="Times New Roman"/>
              </a:rPr>
              <a:t> натуральная </a:t>
            </a:r>
            <a:r>
              <a:rPr lang="ru-RU" sz="1600" b="1" dirty="0">
                <a:ea typeface="Times New Roman"/>
                <a:cs typeface="Times New Roman"/>
              </a:rPr>
              <a:t>– сгусток рыхлый (++)</a:t>
            </a:r>
            <a:endParaRPr lang="ru-RU" sz="1600" b="1" dirty="0">
              <a:ea typeface="Calibri"/>
              <a:cs typeface="Times New Roman"/>
            </a:endParaRPr>
          </a:p>
          <a:p>
            <a:pPr marL="342900" lvl="0" indent="-342900">
              <a:lnSpc>
                <a:spcPct val="115000"/>
              </a:lnSpc>
              <a:spcAft>
                <a:spcPts val="0"/>
              </a:spcAft>
              <a:buFont typeface="+mj-lt"/>
              <a:buAutoNum type="arabicPeriod"/>
            </a:pPr>
            <a:r>
              <a:rPr lang="ru-RU" sz="1600" b="1" dirty="0" err="1">
                <a:ea typeface="Times New Roman"/>
                <a:cs typeface="Times New Roman"/>
              </a:rPr>
              <a:t>Epica</a:t>
            </a:r>
            <a:r>
              <a:rPr lang="ru-RU" sz="1600" b="1" dirty="0">
                <a:ea typeface="Times New Roman"/>
                <a:cs typeface="Times New Roman"/>
              </a:rPr>
              <a:t> с добавками - сгусток рыхлый (++)</a:t>
            </a:r>
            <a:endParaRPr lang="ru-RU" sz="1600" b="1" dirty="0">
              <a:ea typeface="Calibri"/>
              <a:cs typeface="Times New Roman"/>
            </a:endParaRPr>
          </a:p>
          <a:p>
            <a:pPr marL="342900" lvl="0" indent="-342900">
              <a:lnSpc>
                <a:spcPct val="115000"/>
              </a:lnSpc>
              <a:spcAft>
                <a:spcPts val="0"/>
              </a:spcAft>
              <a:buFont typeface="+mj-lt"/>
              <a:buAutoNum type="arabicPeriod"/>
            </a:pPr>
            <a:r>
              <a:rPr lang="ru-RU" sz="1600" b="1" dirty="0">
                <a:ea typeface="Times New Roman"/>
                <a:cs typeface="Times New Roman"/>
              </a:rPr>
              <a:t>Actimel– </a:t>
            </a:r>
            <a:r>
              <a:rPr lang="ru-RU" sz="1600" b="1" dirty="0">
                <a:ea typeface="Calibri"/>
                <a:cs typeface="Times New Roman"/>
              </a:rPr>
              <a:t>сгусток начал появляться (+)</a:t>
            </a:r>
          </a:p>
          <a:p>
            <a:pPr marL="342900" lvl="0" indent="-342900">
              <a:lnSpc>
                <a:spcPct val="115000"/>
              </a:lnSpc>
              <a:spcAft>
                <a:spcPts val="0"/>
              </a:spcAft>
              <a:buFont typeface="+mj-lt"/>
              <a:buAutoNum type="arabicPeriod"/>
            </a:pPr>
            <a:r>
              <a:rPr lang="ru-RU" sz="1600" b="1" dirty="0">
                <a:ea typeface="Times New Roman"/>
                <a:cs typeface="Times New Roman"/>
              </a:rPr>
              <a:t>Имунеле – сгустка нет, но молоко сгустилось (+/–)</a:t>
            </a:r>
            <a:endParaRPr lang="ru-RU" sz="1600" b="1" dirty="0">
              <a:effectLst/>
              <a:ea typeface="Calibri"/>
              <a:cs typeface="Times New Roman"/>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64" r="15182" b="10112"/>
          <a:stretch/>
        </p:blipFill>
        <p:spPr bwMode="auto">
          <a:xfrm>
            <a:off x="5591944" y="-171400"/>
            <a:ext cx="4478806" cy="324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99129" y="3085609"/>
            <a:ext cx="6917711" cy="1815882"/>
          </a:xfrm>
          <a:prstGeom prst="rect">
            <a:avLst/>
          </a:prstGeom>
        </p:spPr>
        <p:txBody>
          <a:bodyPr wrap="square">
            <a:spAutoFit/>
          </a:bodyPr>
          <a:lstStyle/>
          <a:p>
            <a:r>
              <a:rPr lang="ru-RU" sz="1600" b="1" dirty="0"/>
              <a:t>Через еще 3 часа (всего через 12 часов)</a:t>
            </a:r>
          </a:p>
          <a:p>
            <a:r>
              <a:rPr lang="ru-RU" sz="1600" b="1" dirty="0"/>
              <a:t>1.	Активия – сгусток </a:t>
            </a:r>
            <a:r>
              <a:rPr lang="ru-RU" sz="1600" b="1" dirty="0" smtClean="0"/>
              <a:t>уплотнился</a:t>
            </a:r>
            <a:r>
              <a:rPr lang="ru-RU" sz="1600" b="1" dirty="0"/>
              <a:t>, не разбивающийся (++++)</a:t>
            </a:r>
          </a:p>
          <a:p>
            <a:r>
              <a:rPr lang="ru-RU" sz="1600" b="1" dirty="0"/>
              <a:t>2.	Агуша – сгусток уплотнился, но рыхлый(+++)</a:t>
            </a:r>
          </a:p>
          <a:p>
            <a:r>
              <a:rPr lang="ru-RU" sz="1600" b="1" dirty="0"/>
              <a:t>3.	</a:t>
            </a:r>
            <a:r>
              <a:rPr lang="ru-RU" sz="1600" b="1" dirty="0" err="1" smtClean="0"/>
              <a:t>Epica</a:t>
            </a:r>
            <a:r>
              <a:rPr lang="ru-RU" sz="1600" b="1" dirty="0" smtClean="0"/>
              <a:t> натуральная </a:t>
            </a:r>
            <a:r>
              <a:rPr lang="ru-RU" sz="1600" b="1" dirty="0"/>
              <a:t>– сгусток </a:t>
            </a:r>
            <a:r>
              <a:rPr lang="ru-RU" sz="1600" b="1" dirty="0" smtClean="0"/>
              <a:t>уплотнился</a:t>
            </a:r>
            <a:r>
              <a:rPr lang="ru-RU" sz="1600" b="1" dirty="0"/>
              <a:t>, не разбивающийся (++++)</a:t>
            </a:r>
          </a:p>
          <a:p>
            <a:r>
              <a:rPr lang="ru-RU" sz="1600" b="1" dirty="0"/>
              <a:t>4.	</a:t>
            </a:r>
            <a:r>
              <a:rPr lang="ru-RU" sz="1600" b="1" dirty="0" err="1"/>
              <a:t>Epica</a:t>
            </a:r>
            <a:r>
              <a:rPr lang="ru-RU" sz="1600" b="1" dirty="0"/>
              <a:t> с добавками - сгусток уплотнился, но рыхлый (+++)</a:t>
            </a:r>
          </a:p>
          <a:p>
            <a:r>
              <a:rPr lang="ru-RU" sz="1600" b="1" dirty="0"/>
              <a:t>5.	Actimel– сгусток начал появляться (++)</a:t>
            </a:r>
          </a:p>
          <a:p>
            <a:r>
              <a:rPr lang="ru-RU" sz="1600" b="1" dirty="0"/>
              <a:t>6.	Имунеле – сгустка так и не появилось</a:t>
            </a:r>
            <a:r>
              <a:rPr lang="ru-RU" sz="1600" b="1" dirty="0" smtClean="0"/>
              <a:t>, но </a:t>
            </a:r>
            <a:r>
              <a:rPr lang="ru-RU" sz="1600" b="1" dirty="0"/>
              <a:t>молоко сгустилось (+/–)</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01" r="23829" b="3741"/>
          <a:stretch/>
        </p:blipFill>
        <p:spPr bwMode="auto">
          <a:xfrm>
            <a:off x="479376" y="2467710"/>
            <a:ext cx="4244453" cy="439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723829" y="5335057"/>
            <a:ext cx="3434156" cy="923330"/>
          </a:xfrm>
          <a:prstGeom prst="rect">
            <a:avLst/>
          </a:prstGeom>
        </p:spPr>
        <p:txBody>
          <a:bodyPr wrap="square">
            <a:spAutoFit/>
          </a:bodyPr>
          <a:lstStyle/>
          <a:p>
            <a:pPr algn="ctr"/>
            <a:r>
              <a:rPr lang="ru-RU" b="1" dirty="0">
                <a:solidFill>
                  <a:schemeClr val="bg1"/>
                </a:solidFill>
              </a:rPr>
              <a:t>Контроль – </a:t>
            </a:r>
            <a:endParaRPr lang="ru-RU" b="1" dirty="0" smtClean="0">
              <a:solidFill>
                <a:schemeClr val="bg1"/>
              </a:solidFill>
            </a:endParaRPr>
          </a:p>
          <a:p>
            <a:pPr algn="ctr"/>
            <a:r>
              <a:rPr lang="ru-RU" b="1" dirty="0" smtClean="0"/>
              <a:t>молоко </a:t>
            </a:r>
            <a:r>
              <a:rPr lang="ru-RU" b="1" dirty="0"/>
              <a:t>жидкой консистенции, без сгустка и без </a:t>
            </a:r>
            <a:r>
              <a:rPr lang="ru-RU" b="1" dirty="0" smtClean="0"/>
              <a:t>осадка</a:t>
            </a:r>
            <a:endParaRPr lang="ru-RU" b="1" dirty="0"/>
          </a:p>
        </p:txBody>
      </p:sp>
      <p:pic>
        <p:nvPicPr>
          <p:cNvPr id="7" name="Рисунок 6" descr="C:\Users\Админ\Downloads\BackgroundEraser_20210205_132205823.jpg"/>
          <p:cNvPicPr/>
          <p:nvPr/>
        </p:nvPicPr>
        <p:blipFill>
          <a:blip r:embed="rId4" cstate="print">
            <a:extLst>
              <a:ext uri="{28A0092B-C50C-407E-A947-70E740481C1C}">
                <a14:useLocalDpi xmlns:a14="http://schemas.microsoft.com/office/drawing/2010/main" val="0"/>
              </a:ext>
            </a:extLst>
          </a:blip>
          <a:srcRect l="13919" t="24771" r="13736" b="25076"/>
          <a:stretch>
            <a:fillRect/>
          </a:stretch>
        </p:blipFill>
        <p:spPr bwMode="auto">
          <a:xfrm>
            <a:off x="8189562" y="5085184"/>
            <a:ext cx="3762375" cy="1562100"/>
          </a:xfrm>
          <a:prstGeom prst="rect">
            <a:avLst/>
          </a:prstGeom>
          <a:noFill/>
          <a:ln>
            <a:noFill/>
          </a:ln>
        </p:spPr>
      </p:pic>
    </p:spTree>
    <p:extLst>
      <p:ext uri="{BB962C8B-B14F-4D97-AF65-F5344CB8AC3E}">
        <p14:creationId xmlns:p14="http://schemas.microsoft.com/office/powerpoint/2010/main" val="358522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4"/>
          <p:cNvSpPr>
            <a:spLocks noGrp="1"/>
          </p:cNvSpPr>
          <p:nvPr>
            <p:ph type="title"/>
          </p:nvPr>
        </p:nvSpPr>
        <p:spPr bwMode="auto">
          <a:xfrm>
            <a:off x="1555069" y="149678"/>
            <a:ext cx="8534400" cy="759042"/>
          </a:xfrm>
        </p:spPr>
        <p:txBody>
          <a:bodyPr>
            <a:noAutofit/>
          </a:bodyPr>
          <a:lstStyle/>
          <a:p>
            <a:pPr>
              <a:defRPr/>
            </a:pPr>
            <a:r>
              <a:rPr lang="ru-RU" sz="4400" b="1" dirty="0">
                <a:solidFill>
                  <a:schemeClr val="bg1"/>
                </a:solidFill>
                <a:latin typeface="+mn-lt"/>
              </a:rPr>
              <a:t>Заключение</a:t>
            </a:r>
          </a:p>
        </p:txBody>
      </p:sp>
      <p:sp>
        <p:nvSpPr>
          <p:cNvPr id="5" name="Объект 5"/>
          <p:cNvSpPr>
            <a:spLocks noGrp="1"/>
          </p:cNvSpPr>
          <p:nvPr>
            <p:ph idx="1"/>
          </p:nvPr>
        </p:nvSpPr>
        <p:spPr bwMode="auto">
          <a:xfrm>
            <a:off x="1487488" y="1145116"/>
            <a:ext cx="9073008" cy="4948180"/>
          </a:xfrm>
        </p:spPr>
        <p:txBody>
          <a:bodyPr>
            <a:normAutofit fontScale="92500"/>
          </a:bodyPr>
          <a:lstStyle/>
          <a:p>
            <a:pPr>
              <a:defRPr/>
            </a:pPr>
            <a:r>
              <a:rPr lang="ru-RU" b="1" dirty="0">
                <a:solidFill>
                  <a:schemeClr val="tx1"/>
                </a:solidFill>
              </a:rPr>
              <a:t>В исследуемых нами кисломолочных продуктах наибольшая активность молочнокислых и пробиотических бактерий выявлена в питьевом йогурте </a:t>
            </a:r>
            <a:r>
              <a:rPr lang="ru-RU" b="1" dirty="0" smtClean="0">
                <a:solidFill>
                  <a:schemeClr val="tx1"/>
                </a:solidFill>
              </a:rPr>
              <a:t>Активия и </a:t>
            </a:r>
            <a:r>
              <a:rPr lang="ru-RU" b="1" dirty="0">
                <a:solidFill>
                  <a:schemeClr val="tx1"/>
                </a:solidFill>
              </a:rPr>
              <a:t>Агуша.</a:t>
            </a:r>
            <a:endParaRPr b="1" dirty="0">
              <a:solidFill>
                <a:schemeClr val="tx1"/>
              </a:solidFill>
            </a:endParaRPr>
          </a:p>
          <a:p>
            <a:pPr>
              <a:defRPr/>
            </a:pPr>
            <a:r>
              <a:rPr lang="ru-RU" b="1" dirty="0">
                <a:solidFill>
                  <a:schemeClr val="tx1"/>
                </a:solidFill>
              </a:rPr>
              <a:t>На втором месте по активности молочнокислых бактерий стоят продукты от Эпики – натуральный и с добавками, но в составе нет пробиотических молочнокислых бактерий, к которым относятся лакто- и бифидобактерии.</a:t>
            </a:r>
            <a:endParaRPr b="1" dirty="0">
              <a:solidFill>
                <a:schemeClr val="tx1"/>
              </a:solidFill>
            </a:endParaRPr>
          </a:p>
          <a:p>
            <a:pPr>
              <a:defRPr/>
            </a:pPr>
            <a:r>
              <a:rPr lang="ru-RU" b="1" dirty="0">
                <a:solidFill>
                  <a:schemeClr val="tx1"/>
                </a:solidFill>
              </a:rPr>
              <a:t>На третьем месте – Имунеле и Actimel. Помимо того, что в них оказалась самая низкая активность молочнокислых бактерий, в их составе большое количество добавок - красителей, аромат заторов и стабилизаторов, даже в сравнении с Эпикой с добавками.</a:t>
            </a:r>
            <a:endParaRPr b="1" dirty="0">
              <a:solidFill>
                <a:schemeClr val="tx1"/>
              </a:solidFill>
            </a:endParaRPr>
          </a:p>
          <a:p>
            <a:pPr>
              <a:defRPr/>
            </a:pPr>
            <a:r>
              <a:rPr lang="ru-RU" b="1" dirty="0">
                <a:solidFill>
                  <a:schemeClr val="tx1"/>
                </a:solidFill>
              </a:rPr>
              <a:t>Сравнивая стоимость всех взятых в эксперимент продуктов – пришли к выводу, что для восстановления микрофлоры кишечника в течении не менее 21 дня самым не дорогим продуктом будет Активия.</a:t>
            </a:r>
            <a:endParaRPr b="1" dirty="0">
              <a:solidFill>
                <a:schemeClr val="tx1"/>
              </a:solidFill>
            </a:endParaRPr>
          </a:p>
          <a:p>
            <a:pPr>
              <a:defRPr/>
            </a:pPr>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98921496"/>
              </p:ext>
            </p:extLst>
          </p:nvPr>
        </p:nvGraphicFramePr>
        <p:xfrm>
          <a:off x="1307468" y="1115544"/>
          <a:ext cx="9541060" cy="4833736"/>
        </p:xfrm>
        <a:graphic>
          <a:graphicData uri="http://schemas.openxmlformats.org/drawingml/2006/table">
            <a:tbl>
              <a:tblPr firstRow="1" firstCol="1" bandRow="1"/>
              <a:tblGrid>
                <a:gridCol w="1626317">
                  <a:extLst>
                    <a:ext uri="{9D8B030D-6E8A-4147-A177-3AD203B41FA5}">
                      <a16:colId xmlns:a16="http://schemas.microsoft.com/office/drawing/2014/main" val="20000"/>
                    </a:ext>
                  </a:extLst>
                </a:gridCol>
                <a:gridCol w="1364180">
                  <a:extLst>
                    <a:ext uri="{9D8B030D-6E8A-4147-A177-3AD203B41FA5}">
                      <a16:colId xmlns:a16="http://schemas.microsoft.com/office/drawing/2014/main" val="20001"/>
                    </a:ext>
                  </a:extLst>
                </a:gridCol>
                <a:gridCol w="1566068">
                  <a:extLst>
                    <a:ext uri="{9D8B030D-6E8A-4147-A177-3AD203B41FA5}">
                      <a16:colId xmlns:a16="http://schemas.microsoft.com/office/drawing/2014/main" val="20002"/>
                    </a:ext>
                  </a:extLst>
                </a:gridCol>
                <a:gridCol w="1567072">
                  <a:extLst>
                    <a:ext uri="{9D8B030D-6E8A-4147-A177-3AD203B41FA5}">
                      <a16:colId xmlns:a16="http://schemas.microsoft.com/office/drawing/2014/main" val="20003"/>
                    </a:ext>
                  </a:extLst>
                </a:gridCol>
                <a:gridCol w="1566068">
                  <a:extLst>
                    <a:ext uri="{9D8B030D-6E8A-4147-A177-3AD203B41FA5}">
                      <a16:colId xmlns:a16="http://schemas.microsoft.com/office/drawing/2014/main" val="20004"/>
                    </a:ext>
                  </a:extLst>
                </a:gridCol>
                <a:gridCol w="1851355">
                  <a:extLst>
                    <a:ext uri="{9D8B030D-6E8A-4147-A177-3AD203B41FA5}">
                      <a16:colId xmlns:a16="http://schemas.microsoft.com/office/drawing/2014/main" val="20005"/>
                    </a:ext>
                  </a:extLst>
                </a:gridCol>
              </a:tblGrid>
              <a:tr h="878862">
                <a:tc>
                  <a:txBody>
                    <a:bodyPr/>
                    <a:lstStyle/>
                    <a:p>
                      <a:pPr algn="ctr">
                        <a:lnSpc>
                          <a:spcPct val="115000"/>
                        </a:lnSpc>
                        <a:spcAft>
                          <a:spcPts val="0"/>
                        </a:spcAft>
                      </a:pPr>
                      <a:r>
                        <a:rPr lang="ru-RU" sz="2000" b="1" dirty="0">
                          <a:effectLst/>
                          <a:latin typeface="Times New Roman"/>
                          <a:ea typeface="Calibri"/>
                          <a:cs typeface="Times New Roman"/>
                        </a:rPr>
                        <a:t>Название продукта</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a:ea typeface="Calibri"/>
                          <a:cs typeface="Times New Roman"/>
                        </a:rPr>
                        <a:t>Кол-во в 1 </a:t>
                      </a:r>
                      <a:r>
                        <a:rPr lang="ru-RU" sz="2000" b="1" dirty="0" err="1">
                          <a:effectLst/>
                          <a:latin typeface="Times New Roman"/>
                          <a:ea typeface="Calibri"/>
                          <a:cs typeface="Times New Roman"/>
                        </a:rPr>
                        <a:t>упак</a:t>
                      </a:r>
                      <a:r>
                        <a:rPr lang="ru-RU" sz="2000" b="1" dirty="0">
                          <a:effectLst/>
                          <a:latin typeface="Times New Roman"/>
                          <a:ea typeface="Calibri"/>
                          <a:cs typeface="Times New Roman"/>
                        </a:rPr>
                        <a:t>., мл</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a:ea typeface="Calibri"/>
                          <a:cs typeface="Times New Roman"/>
                        </a:rPr>
                        <a:t>Кол-во на 1 прием, мл</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a:ea typeface="Calibri"/>
                          <a:cs typeface="Times New Roman"/>
                        </a:rPr>
                        <a:t>Стоимость за 1 уп., р.</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a:ea typeface="Calibri"/>
                          <a:cs typeface="Times New Roman"/>
                        </a:rPr>
                        <a:t>Стоимость 1-го приема</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a:ea typeface="Calibri"/>
                          <a:cs typeface="Times New Roman"/>
                        </a:rPr>
                        <a:t>Стоимость на 21 день</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9430">
                <a:tc>
                  <a:txBody>
                    <a:bodyPr/>
                    <a:lstStyle/>
                    <a:p>
                      <a:pPr algn="ctr">
                        <a:lnSpc>
                          <a:spcPct val="115000"/>
                        </a:lnSpc>
                        <a:spcAft>
                          <a:spcPts val="0"/>
                        </a:spcAft>
                      </a:pPr>
                      <a:r>
                        <a:rPr lang="ru-RU" sz="2000">
                          <a:effectLst/>
                          <a:latin typeface="Times New Roman"/>
                          <a:ea typeface="Calibri"/>
                          <a:cs typeface="Times New Roman"/>
                        </a:rPr>
                        <a:t>Актимель</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100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100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Times New Roman"/>
                        </a:rPr>
                        <a:t>29</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29</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609руб</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9430">
                <a:tc>
                  <a:txBody>
                    <a:bodyPr/>
                    <a:lstStyle/>
                    <a:p>
                      <a:pPr algn="ctr">
                        <a:lnSpc>
                          <a:spcPct val="115000"/>
                        </a:lnSpc>
                        <a:spcAft>
                          <a:spcPts val="0"/>
                        </a:spcAft>
                      </a:pPr>
                      <a:r>
                        <a:rPr lang="ru-RU" sz="2000">
                          <a:effectLst/>
                          <a:latin typeface="Times New Roman"/>
                          <a:ea typeface="Calibri"/>
                          <a:cs typeface="Times New Roman"/>
                        </a:rPr>
                        <a:t>Имунеле</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100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Times New Roman"/>
                        </a:rPr>
                        <a:t>100</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24</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Times New Roman"/>
                        </a:rPr>
                        <a:t>24</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504руб</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9430">
                <a:tc>
                  <a:txBody>
                    <a:bodyPr/>
                    <a:lstStyle/>
                    <a:p>
                      <a:pPr algn="ctr">
                        <a:lnSpc>
                          <a:spcPct val="115000"/>
                        </a:lnSpc>
                        <a:spcAft>
                          <a:spcPts val="0"/>
                        </a:spcAft>
                      </a:pPr>
                      <a:r>
                        <a:rPr lang="ru-RU" sz="2000" b="1" dirty="0">
                          <a:effectLst/>
                          <a:latin typeface="Times New Roman"/>
                          <a:ea typeface="Calibri"/>
                          <a:cs typeface="Times New Roman"/>
                        </a:rPr>
                        <a:t>Агуша</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a:ea typeface="Calibri"/>
                          <a:cs typeface="Times New Roman"/>
                        </a:rPr>
                        <a:t>200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100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41</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Times New Roman"/>
                        </a:rPr>
                        <a:t>41/2=</a:t>
                      </a:r>
                      <a:r>
                        <a:rPr lang="ru-RU" sz="2000" b="1" dirty="0">
                          <a:effectLst/>
                          <a:latin typeface="Times New Roman"/>
                          <a:ea typeface="Calibri"/>
                          <a:cs typeface="Times New Roman"/>
                        </a:rPr>
                        <a:t>20,5</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a:ea typeface="Calibri"/>
                          <a:cs typeface="Times New Roman"/>
                        </a:rPr>
                        <a:t>430руб</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8862">
                <a:tc>
                  <a:txBody>
                    <a:bodyPr/>
                    <a:lstStyle/>
                    <a:p>
                      <a:pPr algn="ctr">
                        <a:lnSpc>
                          <a:spcPct val="115000"/>
                        </a:lnSpc>
                        <a:spcAft>
                          <a:spcPts val="0"/>
                        </a:spcAft>
                      </a:pPr>
                      <a:r>
                        <a:rPr lang="ru-RU" sz="2000" b="0" dirty="0">
                          <a:effectLst/>
                          <a:latin typeface="Times New Roman"/>
                          <a:ea typeface="Calibri"/>
                          <a:cs typeface="Times New Roman"/>
                        </a:rPr>
                        <a:t>Эпика натуральная</a:t>
                      </a:r>
                      <a:endParaRPr lang="ru-RU"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a:ea typeface="Calibri"/>
                          <a:cs typeface="Times New Roman"/>
                        </a:rPr>
                        <a:t>290</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Times New Roman"/>
                        </a:rPr>
                        <a:t>100</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59</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0" dirty="0">
                          <a:effectLst/>
                          <a:latin typeface="Times New Roman"/>
                          <a:ea typeface="Calibri"/>
                          <a:cs typeface="Times New Roman"/>
                        </a:rPr>
                        <a:t>59/2,9=20,3</a:t>
                      </a:r>
                      <a:endParaRPr lang="ru-RU"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0" dirty="0">
                          <a:effectLst/>
                          <a:latin typeface="Times New Roman"/>
                          <a:ea typeface="Calibri"/>
                          <a:cs typeface="Times New Roman"/>
                        </a:rPr>
                        <a:t>427руб</a:t>
                      </a:r>
                      <a:endParaRPr lang="ru-RU"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78862">
                <a:tc>
                  <a:txBody>
                    <a:bodyPr/>
                    <a:lstStyle/>
                    <a:p>
                      <a:pPr algn="ctr">
                        <a:lnSpc>
                          <a:spcPct val="115000"/>
                        </a:lnSpc>
                        <a:spcAft>
                          <a:spcPts val="0"/>
                        </a:spcAft>
                      </a:pPr>
                      <a:r>
                        <a:rPr lang="ru-RU" sz="2000">
                          <a:effectLst/>
                          <a:latin typeface="Times New Roman"/>
                          <a:ea typeface="Calibri"/>
                          <a:cs typeface="Times New Roman"/>
                        </a:rPr>
                        <a:t>Эпика с добавками</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290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100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0" dirty="0">
                          <a:effectLst/>
                          <a:latin typeface="Times New Roman"/>
                          <a:ea typeface="Calibri"/>
                          <a:cs typeface="Times New Roman"/>
                        </a:rPr>
                        <a:t>59</a:t>
                      </a:r>
                      <a:endParaRPr lang="ru-RU"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Times New Roman"/>
                        </a:rPr>
                        <a:t>59/2,9=20,3</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Times New Roman"/>
                        </a:rPr>
                        <a:t>427руб</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9430">
                <a:tc>
                  <a:txBody>
                    <a:bodyPr/>
                    <a:lstStyle/>
                    <a:p>
                      <a:pPr algn="ctr">
                        <a:lnSpc>
                          <a:spcPct val="115000"/>
                        </a:lnSpc>
                        <a:spcAft>
                          <a:spcPts val="0"/>
                        </a:spcAft>
                      </a:pPr>
                      <a:r>
                        <a:rPr lang="ru-RU" sz="2000" b="1" dirty="0">
                          <a:solidFill>
                            <a:schemeClr val="bg1"/>
                          </a:solidFill>
                          <a:effectLst/>
                          <a:latin typeface="Times New Roman"/>
                          <a:ea typeface="Calibri"/>
                          <a:cs typeface="Times New Roman"/>
                        </a:rPr>
                        <a:t>Активия</a:t>
                      </a:r>
                      <a:endParaRPr lang="ru-RU" sz="1800" b="1"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a:ea typeface="Calibri"/>
                          <a:cs typeface="Times New Roman"/>
                        </a:rPr>
                        <a:t>1000</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100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109</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Times New Roman"/>
                        </a:rPr>
                        <a:t>109/10=</a:t>
                      </a:r>
                      <a:r>
                        <a:rPr lang="ru-RU" sz="2000" b="1" dirty="0">
                          <a:solidFill>
                            <a:schemeClr val="bg1"/>
                          </a:solidFill>
                          <a:effectLst/>
                          <a:latin typeface="Times New Roman"/>
                          <a:ea typeface="Calibri"/>
                          <a:cs typeface="Times New Roman"/>
                        </a:rPr>
                        <a:t>10,9</a:t>
                      </a:r>
                      <a:endParaRPr lang="ru-RU" sz="1800" b="1"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chemeClr val="bg1"/>
                          </a:solidFill>
                          <a:effectLst/>
                          <a:latin typeface="Times New Roman"/>
                          <a:ea typeface="Calibri"/>
                          <a:cs typeface="Times New Roman"/>
                        </a:rPr>
                        <a:t>229 </a:t>
                      </a:r>
                      <a:r>
                        <a:rPr lang="ru-RU" sz="2000" b="1" dirty="0" err="1">
                          <a:solidFill>
                            <a:schemeClr val="bg1"/>
                          </a:solidFill>
                          <a:effectLst/>
                          <a:latin typeface="Times New Roman"/>
                          <a:ea typeface="Calibri"/>
                          <a:cs typeface="Times New Roman"/>
                        </a:rPr>
                        <a:t>руб</a:t>
                      </a:r>
                      <a:endParaRPr lang="ru-RU" sz="1800" b="1"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9430">
                <a:tc>
                  <a:txBody>
                    <a:bodyPr/>
                    <a:lstStyle/>
                    <a:p>
                      <a:pPr algn="ctr">
                        <a:lnSpc>
                          <a:spcPct val="115000"/>
                        </a:lnSpc>
                        <a:spcAft>
                          <a:spcPts val="0"/>
                        </a:spcAft>
                      </a:pPr>
                      <a:r>
                        <a:rPr lang="ru-RU" sz="2000" b="1" dirty="0">
                          <a:effectLst/>
                          <a:latin typeface="Times New Roman"/>
                          <a:ea typeface="Calibri"/>
                          <a:cs typeface="Times New Roman"/>
                        </a:rPr>
                        <a:t>Активия</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a:ea typeface="Calibri"/>
                          <a:cs typeface="Times New Roman"/>
                        </a:rPr>
                        <a:t>260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100</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effectLst/>
                          <a:latin typeface="Times New Roman"/>
                          <a:ea typeface="Calibri"/>
                          <a:cs typeface="Times New Roman"/>
                        </a:rPr>
                        <a:t>55</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Times New Roman"/>
                        </a:rPr>
                        <a:t>55/2,6=</a:t>
                      </a:r>
                      <a:r>
                        <a:rPr lang="ru-RU" sz="2000" b="1" dirty="0">
                          <a:effectLst/>
                          <a:latin typeface="Times New Roman"/>
                          <a:ea typeface="Calibri"/>
                          <a:cs typeface="Times New Roman"/>
                        </a:rPr>
                        <a:t>21,2</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a:ea typeface="Calibri"/>
                          <a:cs typeface="Times New Roman"/>
                        </a:rPr>
                        <a:t>444 </a:t>
                      </a:r>
                      <a:r>
                        <a:rPr lang="ru-RU" sz="2000" b="1" dirty="0" err="1">
                          <a:effectLst/>
                          <a:latin typeface="Times New Roman"/>
                          <a:ea typeface="Calibri"/>
                          <a:cs typeface="Times New Roman"/>
                        </a:rPr>
                        <a:t>руб</a:t>
                      </a:r>
                      <a:endParaRPr lang="ru-RU"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Rectangle 1"/>
          <p:cNvSpPr>
            <a:spLocks noChangeArrowheads="1"/>
          </p:cNvSpPr>
          <p:nvPr/>
        </p:nvSpPr>
        <p:spPr bwMode="auto">
          <a:xfrm>
            <a:off x="119336" y="188640"/>
            <a:ext cx="118813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ru-RU" altLang="ru-RU" sz="2600" b="1" u="none" strike="noStrike" cap="none" normalizeH="0" baseline="0" dirty="0" smtClean="0">
                <a:ln>
                  <a:noFill/>
                </a:ln>
                <a:solidFill>
                  <a:schemeClr val="bg1"/>
                </a:solidFill>
                <a:effectLst/>
                <a:latin typeface="Times New Roman" panose="02020603050405020304" pitchFamily="18" charset="0"/>
                <a:ea typeface="Calibri" pitchFamily="34" charset="0"/>
                <a:cs typeface="Times New Roman" pitchFamily="18" charset="0"/>
              </a:rPr>
              <a:t>Экономическая эффективность кисломолочных продуктов в взаимосвязи с активностью молочнокислых бактерий и пользой для организма</a:t>
            </a:r>
            <a:endParaRPr kumimoji="0" lang="ru-RU" altLang="ru-RU" sz="2600" b="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6021288"/>
            <a:ext cx="12192000" cy="677108"/>
          </a:xfrm>
          <a:prstGeom prst="rect">
            <a:avLst/>
          </a:prstGeom>
        </p:spPr>
        <p:txBody>
          <a:bodyPr wrap="square">
            <a:spAutoFit/>
          </a:bodyPr>
          <a:lstStyle/>
          <a:p>
            <a:pPr lvl="0" algn="ctr" defTabSz="914400">
              <a:spcBef>
                <a:spcPts val="600"/>
              </a:spcBef>
              <a:buClr>
                <a:srgbClr val="A5B592"/>
              </a:buClr>
              <a:defRPr/>
            </a:pPr>
            <a:r>
              <a:rPr lang="ru-RU" sz="1900" b="1" spc="30" dirty="0">
                <a:solidFill>
                  <a:schemeClr val="bg1"/>
                </a:solidFill>
              </a:rPr>
              <a:t>Сравнивая стоимость всех взятых в эксперимент продуктов – пришли к выводу, что для восстановления микрофлоры кишечника в течении не менее 21 дня самым не дорогим продуктом будет </a:t>
            </a:r>
            <a:r>
              <a:rPr lang="ru-RU" sz="1900" b="1" spc="30" dirty="0" smtClean="0">
                <a:solidFill>
                  <a:schemeClr val="bg1"/>
                </a:solidFill>
              </a:rPr>
              <a:t>Активия</a:t>
            </a:r>
            <a:endParaRPr lang="ru-RU" sz="1900" b="1" spc="30" dirty="0">
              <a:solidFill>
                <a:schemeClr val="bg1"/>
              </a:solidFill>
            </a:endParaRPr>
          </a:p>
        </p:txBody>
      </p:sp>
    </p:spTree>
    <p:extLst>
      <p:ext uri="{BB962C8B-B14F-4D97-AF65-F5344CB8AC3E}">
        <p14:creationId xmlns:p14="http://schemas.microsoft.com/office/powerpoint/2010/main" val="355411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Объект 2"/>
          <p:cNvSpPr>
            <a:spLocks noGrp="1"/>
          </p:cNvSpPr>
          <p:nvPr>
            <p:ph idx="1"/>
          </p:nvPr>
        </p:nvSpPr>
        <p:spPr bwMode="auto">
          <a:xfrm>
            <a:off x="1706924" y="2432958"/>
            <a:ext cx="8534400" cy="780018"/>
          </a:xfrm>
        </p:spPr>
        <p:txBody>
          <a:bodyPr>
            <a:normAutofit/>
          </a:bodyPr>
          <a:lstStyle/>
          <a:p>
            <a:pPr marL="0" indent="0" algn="ctr">
              <a:buNone/>
              <a:defRPr/>
            </a:pPr>
            <a:r>
              <a:rPr lang="ru-RU" sz="4400" b="1" dirty="0">
                <a:solidFill>
                  <a:srgbClr val="0070C0"/>
                </a:solidFill>
              </a:rPr>
              <a:t>СПАСИБО ЗА </a:t>
            </a:r>
            <a:r>
              <a:rPr lang="ru-RU" sz="4400" b="1" dirty="0" smtClean="0">
                <a:solidFill>
                  <a:srgbClr val="0070C0"/>
                </a:solidFill>
              </a:rPr>
              <a:t>ВНИМАНИЕ </a:t>
            </a:r>
            <a:r>
              <a:rPr lang="ru-RU" sz="4400" dirty="0" smtClean="0">
                <a:solidFill>
                  <a:srgbClr val="0070C0"/>
                </a:solidFill>
              </a:rPr>
              <a:t>!</a:t>
            </a:r>
            <a:endParaRPr sz="44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95340" y="785794"/>
            <a:ext cx="10144196" cy="4786346"/>
          </a:xfrm>
        </p:spPr>
        <p:txBody>
          <a:bodyPr/>
          <a:lstStyle/>
          <a:p>
            <a:r>
              <a:rPr lang="ru-RU" sz="2400" dirty="0" smtClean="0"/>
              <a:t>Молочнокислые бактерии играют важную роль в живой природе, сельском хозяйстве и нормальной жизнедеятельности человека. В природе молочнокислые микроорганизмы встречаются на поверхности растений. Например, на листьях, фруктах, овощах, зернах, в молоке, на наружных и внутренних эпителиальных тканях животных. Молочнокислые бактерии широко используются в молочной отрасли, а также при квашении овощей, получении теста, уксуса, силоса и т.д.</a:t>
            </a:r>
          </a:p>
          <a:p>
            <a:r>
              <a:rPr lang="ru-RU" sz="2400" dirty="0" smtClean="0"/>
              <a:t>Наука не перестает изучать загадочный мир бактерий - многообразие их видов и новые свойства уже известных видов. Многие из открытых свойств пока еще не получили научного подтверждения, поэтому данный вид научных исследований является довольно перспективным.</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1559496" y="332656"/>
            <a:ext cx="8534400" cy="1126067"/>
          </a:xfrm>
        </p:spPr>
        <p:txBody>
          <a:bodyPr vertOverflow="overflow" horzOverflow="clip" vert="horz" wrap="square" lIns="91440" tIns="45720" rIns="91440" bIns="45720" numCol="1" spcCol="0" rtlCol="0" fromWordArt="0" anchor="b" anchorCtr="0" forceAA="0" compatLnSpc="0">
            <a:normAutofit fontScale="95000"/>
          </a:bodyPr>
          <a:lstStyle/>
          <a:p>
            <a:pPr>
              <a:defRPr/>
            </a:pPr>
            <a:r>
              <a:rPr lang="ru-RU" sz="7200" b="1" dirty="0" smtClean="0">
                <a:solidFill>
                  <a:schemeClr val="bg1"/>
                </a:solidFill>
                <a:latin typeface="+mn-lt"/>
              </a:rPr>
              <a:t>Цели</a:t>
            </a:r>
            <a:endParaRPr lang="ru-RU" b="1" dirty="0">
              <a:solidFill>
                <a:schemeClr val="bg1"/>
              </a:solidFill>
              <a:latin typeface="+mn-lt"/>
            </a:endParaRPr>
          </a:p>
        </p:txBody>
      </p:sp>
      <p:sp>
        <p:nvSpPr>
          <p:cNvPr id="5" name="Объект 2"/>
          <p:cNvSpPr>
            <a:spLocks noGrp="1"/>
          </p:cNvSpPr>
          <p:nvPr>
            <p:ph idx="1"/>
          </p:nvPr>
        </p:nvSpPr>
        <p:spPr bwMode="auto">
          <a:xfrm>
            <a:off x="1049700" y="2114549"/>
            <a:ext cx="10282918" cy="2914650"/>
          </a:xfrm>
        </p:spPr>
        <p:txBody>
          <a:bodyPr vertOverflow="overflow" horzOverflow="clip" vert="horz" wrap="square" lIns="91440" tIns="45720" rIns="91440" bIns="45720" numCol="1" spcCol="0" rtlCol="0" fromWordArt="0" anchor="t" anchorCtr="0" forceAA="0" compatLnSpc="0">
            <a:normAutofit/>
          </a:bodyPr>
          <a:lstStyle/>
          <a:p>
            <a:pPr marL="0" indent="0">
              <a:buNone/>
              <a:defRPr/>
            </a:pPr>
            <a:r>
              <a:rPr lang="ru-RU" sz="2600" b="1" dirty="0" smtClean="0">
                <a:solidFill>
                  <a:schemeClr val="tx1"/>
                </a:solidFill>
              </a:rPr>
              <a:t>Цель </a:t>
            </a:r>
            <a:r>
              <a:rPr lang="ru-RU" sz="2600" dirty="0" smtClean="0">
                <a:solidFill>
                  <a:schemeClr val="tx1"/>
                </a:solidFill>
              </a:rPr>
              <a:t>- изучить </a:t>
            </a:r>
            <a:r>
              <a:rPr lang="ru-RU" sz="2600" dirty="0">
                <a:solidFill>
                  <a:schemeClr val="tx1"/>
                </a:solidFill>
              </a:rPr>
              <a:t>активность молочнокислых бактерий в разных кисломолочных продуктах. Результаты изучения активности молочнокислых бактерий </a:t>
            </a:r>
            <a:r>
              <a:rPr lang="ru-RU" sz="2600" dirty="0" err="1">
                <a:solidFill>
                  <a:schemeClr val="tx1"/>
                </a:solidFill>
              </a:rPr>
              <a:t>in</a:t>
            </a:r>
            <a:r>
              <a:rPr lang="ru-RU" sz="2600" dirty="0">
                <a:solidFill>
                  <a:schemeClr val="tx1"/>
                </a:solidFill>
              </a:rPr>
              <a:t> </a:t>
            </a:r>
            <a:r>
              <a:rPr lang="ru-RU" sz="2600" dirty="0" err="1">
                <a:solidFill>
                  <a:schemeClr val="tx1"/>
                </a:solidFill>
              </a:rPr>
              <a:t>vitro</a:t>
            </a:r>
            <a:r>
              <a:rPr lang="ru-RU" sz="2600" dirty="0">
                <a:solidFill>
                  <a:schemeClr val="tx1"/>
                </a:solidFill>
              </a:rPr>
              <a:t> стали прототипом скорости размножения их в желудочно-кишечном тракте и дали возможность предположить аналогичную их жизнеспособность </a:t>
            </a:r>
            <a:r>
              <a:rPr lang="ru-RU" sz="2600" dirty="0" err="1">
                <a:solidFill>
                  <a:schemeClr val="tx1"/>
                </a:solidFill>
              </a:rPr>
              <a:t>in</a:t>
            </a:r>
            <a:r>
              <a:rPr lang="ru-RU" sz="2600" dirty="0">
                <a:solidFill>
                  <a:schemeClr val="tx1"/>
                </a:solidFill>
              </a:rPr>
              <a:t> </a:t>
            </a:r>
            <a:r>
              <a:rPr lang="ru-RU" sz="2600" dirty="0" err="1">
                <a:solidFill>
                  <a:schemeClr val="tx1"/>
                </a:solidFill>
              </a:rPr>
              <a:t>vivo</a:t>
            </a:r>
            <a:r>
              <a:rPr lang="ru-RU" sz="2600" dirty="0">
                <a:solidFill>
                  <a:schemeClr val="tx1"/>
                </a:solidFill>
              </a:rPr>
              <a:t>, а значит и их положительное влияние на здоровье человека.</a:t>
            </a:r>
            <a:endParaRPr sz="2600" dirty="0">
              <a:solidFill>
                <a:schemeClr val="tx1"/>
              </a:solidFill>
            </a:endParaRPr>
          </a:p>
          <a:p>
            <a:pPr marL="0" indent="0">
              <a:buNone/>
              <a:defRPr/>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30931" y="96770"/>
            <a:ext cx="10753194" cy="864095"/>
          </a:xfrm>
        </p:spPr>
        <p:txBody>
          <a:bodyPr vertOverflow="overflow" horzOverflow="clip" vert="horz" wrap="square" lIns="91440" tIns="45720" rIns="91440" bIns="45720" numCol="1" spcCol="0" rtlCol="0" fromWordArt="0" anchor="b" anchorCtr="0" forceAA="0" compatLnSpc="0">
            <a:normAutofit fontScale="90000"/>
          </a:bodyPr>
          <a:lstStyle/>
          <a:p>
            <a:pPr>
              <a:defRPr/>
            </a:pPr>
            <a:r>
              <a:rPr sz="7200" b="1" dirty="0">
                <a:latin typeface="+mn-lt"/>
              </a:rPr>
              <a:t>Задачи</a:t>
            </a:r>
            <a:endParaRPr b="1" dirty="0">
              <a:latin typeface="+mn-lt"/>
            </a:endParaRPr>
          </a:p>
        </p:txBody>
      </p:sp>
      <p:sp>
        <p:nvSpPr>
          <p:cNvPr id="5" name="Content Placeholder 2"/>
          <p:cNvSpPr>
            <a:spLocks noGrp="1"/>
          </p:cNvSpPr>
          <p:nvPr>
            <p:ph idx="1"/>
          </p:nvPr>
        </p:nvSpPr>
        <p:spPr bwMode="auto">
          <a:xfrm>
            <a:off x="1343472" y="980728"/>
            <a:ext cx="9649072" cy="5091478"/>
          </a:xfrm>
        </p:spPr>
        <p:txBody>
          <a:bodyPr vertOverflow="overflow" horzOverflow="clip" vert="horz" wrap="square" lIns="91440" tIns="45720" rIns="91440" bIns="45720" numCol="1" spcCol="0" rtlCol="0" fromWordArt="0" anchor="ctr" anchorCtr="0" forceAA="0" compatLnSpc="0">
            <a:noAutofit/>
          </a:bodyPr>
          <a:lstStyle/>
          <a:p>
            <a:pPr marL="0" indent="0">
              <a:buNone/>
              <a:defRPr/>
            </a:pPr>
            <a:r>
              <a:rPr lang="ru-RU" sz="2800" b="0" i="0" u="none" strike="noStrike" cap="none" spc="0" dirty="0" smtClean="0">
                <a:solidFill>
                  <a:schemeClr val="tx1"/>
                </a:solidFill>
                <a:ea typeface="Arial"/>
              </a:rPr>
              <a:t>1</a:t>
            </a:r>
            <a:r>
              <a:rPr lang="ru-RU" sz="2800" b="0" i="0" u="none" strike="noStrike" cap="none" spc="0" dirty="0">
                <a:solidFill>
                  <a:schemeClr val="tx1"/>
                </a:solidFill>
                <a:ea typeface="Arial"/>
              </a:rPr>
              <a:t>.</a:t>
            </a:r>
            <a:r>
              <a:rPr lang="ru-RU" sz="2400" b="0" i="0" u="none" strike="noStrike" cap="none" spc="0" dirty="0">
                <a:solidFill>
                  <a:schemeClr val="tx1"/>
                </a:solidFill>
                <a:ea typeface="Arial"/>
              </a:rPr>
              <a:t>	Изучить теоретический материал о видах, условиях обитания, размножения, полезных свойствах молочнокислых бактерий для человека</a:t>
            </a:r>
            <a:endParaRPr sz="2400" dirty="0">
              <a:solidFill>
                <a:schemeClr val="tx1"/>
              </a:solidFill>
            </a:endParaRPr>
          </a:p>
          <a:p>
            <a:pPr marL="0" indent="0">
              <a:buNone/>
              <a:defRPr/>
            </a:pPr>
            <a:r>
              <a:rPr lang="ru-RU" sz="2400" b="0" i="0" u="none" strike="noStrike" cap="none" spc="0" dirty="0">
                <a:solidFill>
                  <a:schemeClr val="tx1"/>
                </a:solidFill>
                <a:ea typeface="Arial"/>
              </a:rPr>
              <a:t>2.	Изучить состав кисломолочных продуктов известных и малоизвестных производителей: йогуртов, кефира, ряженки, простокваши</a:t>
            </a:r>
            <a:endParaRPr sz="2400" dirty="0">
              <a:solidFill>
                <a:schemeClr val="tx1"/>
              </a:solidFill>
            </a:endParaRPr>
          </a:p>
          <a:p>
            <a:pPr marL="0" indent="0">
              <a:buNone/>
              <a:defRPr/>
            </a:pPr>
            <a:r>
              <a:rPr lang="ru-RU" sz="2400" b="0" i="0" u="none" strike="noStrike" cap="none" spc="0" dirty="0">
                <a:solidFill>
                  <a:schemeClr val="tx1"/>
                </a:solidFill>
                <a:ea typeface="Arial"/>
              </a:rPr>
              <a:t>3.	Определить активность (скорость) размножения молочнокислых бактерий исследуемых кисломолочных продуктов</a:t>
            </a:r>
            <a:endParaRPr sz="2400" dirty="0">
              <a:solidFill>
                <a:schemeClr val="tx1"/>
              </a:solidFill>
            </a:endParaRPr>
          </a:p>
          <a:p>
            <a:pPr marL="0" indent="0">
              <a:buNone/>
              <a:defRPr/>
            </a:pPr>
            <a:r>
              <a:rPr lang="ru-RU" sz="2400" b="0" i="0" u="none" strike="noStrike" cap="none" spc="0" dirty="0">
                <a:solidFill>
                  <a:schemeClr val="tx1"/>
                </a:solidFill>
                <a:ea typeface="Arial"/>
              </a:rPr>
              <a:t>4.	Оценить полезные свойства, вкусовые качества и экономическую выгоду исследуемых </a:t>
            </a:r>
            <a:r>
              <a:rPr lang="ru-RU" sz="2400" b="0" i="0" u="none" strike="noStrike" cap="none" spc="0" dirty="0" smtClean="0">
                <a:solidFill>
                  <a:schemeClr val="tx1"/>
                </a:solidFill>
                <a:ea typeface="Arial"/>
              </a:rPr>
              <a:t>продуктов</a:t>
            </a:r>
            <a:endParaRPr sz="2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b="1" dirty="0" smtClean="0">
                <a:latin typeface="+mn-lt"/>
              </a:rPr>
              <a:t>Актуальность </a:t>
            </a:r>
            <a:endParaRPr lang="ru-RU" sz="4400" b="1" dirty="0">
              <a:latin typeface="+mn-lt"/>
            </a:endParaRPr>
          </a:p>
        </p:txBody>
      </p:sp>
      <p:sp>
        <p:nvSpPr>
          <p:cNvPr id="3" name="Содержимое 2"/>
          <p:cNvSpPr>
            <a:spLocks noGrp="1"/>
          </p:cNvSpPr>
          <p:nvPr>
            <p:ph idx="1"/>
          </p:nvPr>
        </p:nvSpPr>
        <p:spPr/>
        <p:txBody>
          <a:bodyPr/>
          <a:lstStyle/>
          <a:p>
            <a:r>
              <a:rPr lang="ru-RU" dirty="0" smtClean="0"/>
              <a:t>На рынке большой ассортимент кисломолочной продукции, а их производители утверждают об их исключительной полезности за счет присутствия в них живых, полезных для организма человека молочнокислых бактерий, большинство из которых пробиотические штаммы, то есть благоприятно действующие на здоровье человека, что подтверждено клиническими испытаниями. Пробиотические микроорганизмы способны сохранять свою жизнеспособность при прохождении через ЖКТ. Предположив, что не все кисломолочные продукты так полезны как утверждают их производители, а в приоритете чаще всего при выборе потребителем «полезного» продукта являются его вкусовые качества, решили провести испытание, выбрав критериями эксперимента активность молочнокислых бактерий, составив вкусовые качества кисломолочных продуктов и экономическую выгоду во взаимосвязи с пользой для организма.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1127448" y="332656"/>
            <a:ext cx="10297144" cy="946650"/>
          </a:xfrm>
        </p:spPr>
        <p:txBody>
          <a:bodyPr>
            <a:normAutofit/>
          </a:bodyPr>
          <a:lstStyle/>
          <a:p>
            <a:pPr>
              <a:defRPr/>
            </a:pPr>
            <a:r>
              <a:rPr lang="ru-RU" sz="2800" b="1" dirty="0">
                <a:solidFill>
                  <a:schemeClr val="bg1"/>
                </a:solidFill>
                <a:latin typeface="+mn-lt"/>
              </a:rPr>
              <a:t>Заболевания при снижении нормального уровня содержания молочнокислых бактерий в организме человека</a:t>
            </a:r>
            <a:endParaRPr sz="2800" b="1" dirty="0">
              <a:latin typeface="+mn-lt"/>
            </a:endParaRPr>
          </a:p>
        </p:txBody>
      </p:sp>
      <p:sp>
        <p:nvSpPr>
          <p:cNvPr id="5" name="Объект 2"/>
          <p:cNvSpPr>
            <a:spLocks noGrp="1"/>
          </p:cNvSpPr>
          <p:nvPr>
            <p:ph idx="1"/>
          </p:nvPr>
        </p:nvSpPr>
        <p:spPr bwMode="auto">
          <a:xfrm>
            <a:off x="1487488" y="1772816"/>
            <a:ext cx="9577064" cy="3870458"/>
          </a:xfrm>
        </p:spPr>
        <p:txBody>
          <a:bodyPr>
            <a:normAutofit/>
          </a:bodyPr>
          <a:lstStyle/>
          <a:p>
            <a:pPr marL="0" indent="0">
              <a:buNone/>
              <a:defRPr/>
            </a:pPr>
            <a:r>
              <a:rPr lang="ru-RU" sz="2400" dirty="0">
                <a:solidFill>
                  <a:schemeClr val="tx1"/>
                </a:solidFill>
              </a:rPr>
              <a:t>1</a:t>
            </a:r>
            <a:r>
              <a:rPr lang="ru-RU" sz="2600" dirty="0" smtClean="0">
                <a:solidFill>
                  <a:schemeClr val="tx1"/>
                </a:solidFill>
              </a:rPr>
              <a:t>. Дисбактериоз</a:t>
            </a:r>
            <a:endParaRPr sz="2600" dirty="0">
              <a:solidFill>
                <a:schemeClr val="tx1"/>
              </a:solidFill>
            </a:endParaRPr>
          </a:p>
          <a:p>
            <a:pPr marL="0" indent="0">
              <a:buNone/>
              <a:defRPr/>
            </a:pPr>
            <a:r>
              <a:rPr lang="ru-RU" sz="2600" dirty="0">
                <a:solidFill>
                  <a:schemeClr val="tx1"/>
                </a:solidFill>
              </a:rPr>
              <a:t>2. Снижение иммунитета</a:t>
            </a:r>
            <a:endParaRPr sz="2600" dirty="0">
              <a:solidFill>
                <a:schemeClr val="tx1"/>
              </a:solidFill>
            </a:endParaRPr>
          </a:p>
          <a:p>
            <a:pPr marL="0" indent="0">
              <a:buNone/>
              <a:defRPr/>
            </a:pPr>
            <a:r>
              <a:rPr lang="ru-RU" sz="2600" dirty="0">
                <a:solidFill>
                  <a:schemeClr val="tx1"/>
                </a:solidFill>
              </a:rPr>
              <a:t>3</a:t>
            </a:r>
            <a:r>
              <a:rPr lang="ru-RU" sz="2600" dirty="0" smtClean="0">
                <a:solidFill>
                  <a:schemeClr val="tx1"/>
                </a:solidFill>
              </a:rPr>
              <a:t>. Как </a:t>
            </a:r>
            <a:r>
              <a:rPr lang="ru-RU" sz="2600" dirty="0">
                <a:solidFill>
                  <a:schemeClr val="tx1"/>
                </a:solidFill>
              </a:rPr>
              <a:t>следствие снижения иммунитета – частые простудные заболевания и воспалительные процессы в организме и на коже</a:t>
            </a:r>
            <a:endParaRPr sz="2600" dirty="0">
              <a:solidFill>
                <a:schemeClr val="tx1"/>
              </a:solidFill>
            </a:endParaRPr>
          </a:p>
          <a:p>
            <a:pPr marL="0" indent="0">
              <a:buNone/>
              <a:defRPr/>
            </a:pPr>
            <a:r>
              <a:rPr lang="ru-RU" sz="2600" dirty="0">
                <a:solidFill>
                  <a:schemeClr val="tx1"/>
                </a:solidFill>
              </a:rPr>
              <a:t>4</a:t>
            </a:r>
            <a:r>
              <a:rPr lang="ru-RU" sz="2600" dirty="0" smtClean="0">
                <a:solidFill>
                  <a:schemeClr val="tx1"/>
                </a:solidFill>
              </a:rPr>
              <a:t>. Кариес</a:t>
            </a:r>
            <a:endParaRPr sz="2600" dirty="0">
              <a:solidFill>
                <a:schemeClr val="tx1"/>
              </a:solidFill>
            </a:endParaRPr>
          </a:p>
          <a:p>
            <a:pPr marL="0" indent="0">
              <a:buNone/>
              <a:defRPr/>
            </a:pPr>
            <a:r>
              <a:rPr lang="ru-RU" sz="2600" dirty="0">
                <a:solidFill>
                  <a:schemeClr val="tx1"/>
                </a:solidFill>
              </a:rPr>
              <a:t>5</a:t>
            </a:r>
            <a:r>
              <a:rPr lang="ru-RU" sz="2600" dirty="0" smtClean="0">
                <a:solidFill>
                  <a:schemeClr val="tx1"/>
                </a:solidFill>
              </a:rPr>
              <a:t>. Кандидоз </a:t>
            </a:r>
            <a:endParaRPr sz="2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2927648" y="332656"/>
            <a:ext cx="6023992" cy="941009"/>
          </a:xfrm>
        </p:spPr>
        <p:txBody>
          <a:bodyPr vertOverflow="overflow" horzOverflow="clip" vert="horz" wrap="square" lIns="91440" tIns="45720" rIns="91440" bIns="45720" numCol="1" spcCol="0" rtlCol="0" fromWordArt="0" anchor="b" anchorCtr="0" forceAA="0" compatLnSpc="0">
            <a:noAutofit/>
          </a:bodyPr>
          <a:lstStyle/>
          <a:p>
            <a:pPr>
              <a:defRPr/>
            </a:pPr>
            <a:r>
              <a:rPr lang="ru-RU" sz="7200" dirty="0">
                <a:solidFill>
                  <a:schemeClr val="bg1"/>
                </a:solidFill>
              </a:rPr>
              <a:t>Материалы</a:t>
            </a:r>
            <a:endParaRPr sz="7200" dirty="0">
              <a:solidFill>
                <a:schemeClr val="bg1"/>
              </a:solidFill>
            </a:endParaRPr>
          </a:p>
        </p:txBody>
      </p:sp>
      <p:pic>
        <p:nvPicPr>
          <p:cNvPr id="5" name="Объект 5"/>
          <p:cNvPicPr>
            <a:picLocks noGrp="1" noChangeAspect="1"/>
          </p:cNvPicPr>
          <p:nvPr>
            <p:ph sz="half" idx="1"/>
          </p:nvPr>
        </p:nvPicPr>
        <p:blipFill rotWithShape="1">
          <a:blip r:embed="rId2"/>
          <a:srcRect l="17125" t="13208" r="21909"/>
          <a:stretch/>
        </p:blipFill>
        <p:spPr bwMode="auto">
          <a:xfrm>
            <a:off x="2423592" y="1610587"/>
            <a:ext cx="1644365" cy="3570918"/>
          </a:xfrm>
          <a:prstGeom prst="rect">
            <a:avLst/>
          </a:prstGeom>
        </p:spPr>
      </p:pic>
      <p:pic>
        <p:nvPicPr>
          <p:cNvPr id="6" name="Объект 7"/>
          <p:cNvPicPr>
            <a:picLocks noGrp="1" noChangeAspect="1"/>
          </p:cNvPicPr>
          <p:nvPr>
            <p:ph sz="half" idx="2"/>
          </p:nvPr>
        </p:nvPicPr>
        <p:blipFill rotWithShape="1">
          <a:blip r:embed="rId3"/>
          <a:srcRect l="14471" t="5894" r="20173" b="6007"/>
          <a:stretch/>
        </p:blipFill>
        <p:spPr bwMode="auto">
          <a:xfrm>
            <a:off x="185759" y="1268760"/>
            <a:ext cx="1661769" cy="3971446"/>
          </a:xfrm>
          <a:prstGeom prst="rect">
            <a:avLst/>
          </a:prstGeom>
        </p:spPr>
      </p:pic>
      <p:pic>
        <p:nvPicPr>
          <p:cNvPr id="7" name="Рисунок 6"/>
          <p:cNvPicPr>
            <a:picLocks noChangeAspect="1"/>
          </p:cNvPicPr>
          <p:nvPr/>
        </p:nvPicPr>
        <p:blipFill rotWithShape="1">
          <a:blip r:embed="rId4"/>
          <a:srcRect l="19581" r="17149"/>
          <a:stretch/>
        </p:blipFill>
        <p:spPr bwMode="auto">
          <a:xfrm>
            <a:off x="10200456" y="1767151"/>
            <a:ext cx="1435755" cy="3397634"/>
          </a:xfrm>
          <a:prstGeom prst="rect">
            <a:avLst/>
          </a:prstGeom>
        </p:spPr>
      </p:pic>
      <p:pic>
        <p:nvPicPr>
          <p:cNvPr id="8" name="Рисунок 8"/>
          <p:cNvPicPr>
            <a:picLocks noChangeAspect="1"/>
          </p:cNvPicPr>
          <p:nvPr/>
        </p:nvPicPr>
        <p:blipFill rotWithShape="1">
          <a:blip r:embed="rId5"/>
          <a:srcRect l="6620" r="16578" b="10686"/>
          <a:stretch/>
        </p:blipFill>
        <p:spPr bwMode="auto">
          <a:xfrm>
            <a:off x="6147343" y="1619494"/>
            <a:ext cx="1665027" cy="3618073"/>
          </a:xfrm>
          <a:prstGeom prst="rect">
            <a:avLst/>
          </a:prstGeom>
        </p:spPr>
      </p:pic>
      <p:pic>
        <p:nvPicPr>
          <p:cNvPr id="9" name="Рисунок 9"/>
          <p:cNvPicPr>
            <a:picLocks noChangeAspect="1"/>
          </p:cNvPicPr>
          <p:nvPr/>
        </p:nvPicPr>
        <p:blipFill>
          <a:blip r:embed="rId6"/>
          <a:stretch/>
        </p:blipFill>
        <p:spPr bwMode="auto">
          <a:xfrm>
            <a:off x="8040216" y="1641981"/>
            <a:ext cx="1716133" cy="3573100"/>
          </a:xfrm>
          <a:prstGeom prst="rect">
            <a:avLst/>
          </a:prstGeom>
        </p:spPr>
      </p:pic>
      <p:pic>
        <p:nvPicPr>
          <p:cNvPr id="10" name="Рисунок 10"/>
          <p:cNvPicPr>
            <a:picLocks noChangeAspect="1"/>
          </p:cNvPicPr>
          <p:nvPr/>
        </p:nvPicPr>
        <p:blipFill rotWithShape="1">
          <a:blip r:embed="rId7"/>
          <a:srcRect l="9027" r="25244" b="2637"/>
          <a:stretch/>
        </p:blipFill>
        <p:spPr bwMode="auto">
          <a:xfrm>
            <a:off x="4439816" y="1628800"/>
            <a:ext cx="1407535" cy="3554491"/>
          </a:xfrm>
          <a:prstGeom prst="rect">
            <a:avLst/>
          </a:prstGeom>
        </p:spPr>
      </p:pic>
      <p:sp>
        <p:nvSpPr>
          <p:cNvPr id="2" name="Прямоугольник 1"/>
          <p:cNvSpPr/>
          <p:nvPr/>
        </p:nvSpPr>
        <p:spPr>
          <a:xfrm>
            <a:off x="185759" y="5373216"/>
            <a:ext cx="11881320" cy="1261884"/>
          </a:xfrm>
          <a:prstGeom prst="rect">
            <a:avLst/>
          </a:prstGeom>
        </p:spPr>
        <p:txBody>
          <a:bodyPr wrap="square">
            <a:spAutoFit/>
          </a:bodyPr>
          <a:lstStyle/>
          <a:p>
            <a:r>
              <a:rPr lang="ru-RU" sz="1900" b="1" dirty="0">
                <a:solidFill>
                  <a:schemeClr val="bg1"/>
                </a:solidFill>
              </a:rPr>
              <a:t>Материалами исследования были питьевые йогурты – натуральные и с </a:t>
            </a:r>
            <a:r>
              <a:rPr lang="ru-RU" sz="1900" b="1" dirty="0" smtClean="0">
                <a:solidFill>
                  <a:schemeClr val="bg1"/>
                </a:solidFill>
              </a:rPr>
              <a:t>добавками, производителей:</a:t>
            </a:r>
          </a:p>
          <a:p>
            <a:r>
              <a:rPr lang="ru-RU" sz="1900" b="1" dirty="0" smtClean="0">
                <a:solidFill>
                  <a:schemeClr val="bg1"/>
                </a:solidFill>
              </a:rPr>
              <a:t> </a:t>
            </a:r>
            <a:r>
              <a:rPr lang="ru-RU" sz="1900" b="1" dirty="0">
                <a:solidFill>
                  <a:schemeClr val="bg1"/>
                </a:solidFill>
              </a:rPr>
              <a:t>- </a:t>
            </a:r>
            <a:r>
              <a:rPr lang="ru-RU" sz="1900" b="1" dirty="0" smtClean="0">
                <a:solidFill>
                  <a:schemeClr val="bg1"/>
                </a:solidFill>
              </a:rPr>
              <a:t>  </a:t>
            </a:r>
            <a:r>
              <a:rPr lang="ru-RU" sz="1900" b="1" dirty="0" err="1" smtClean="0">
                <a:solidFill>
                  <a:schemeClr val="bg1"/>
                </a:solidFill>
              </a:rPr>
              <a:t>Danone</a:t>
            </a:r>
            <a:r>
              <a:rPr lang="ru-RU" sz="1900" b="1" dirty="0">
                <a:solidFill>
                  <a:schemeClr val="bg1"/>
                </a:solidFill>
              </a:rPr>
              <a:t>: бренды </a:t>
            </a:r>
            <a:r>
              <a:rPr lang="ru-RU" sz="1900" b="1" dirty="0" err="1">
                <a:solidFill>
                  <a:schemeClr val="bg1"/>
                </a:solidFill>
              </a:rPr>
              <a:t>Актимель</a:t>
            </a:r>
            <a:r>
              <a:rPr lang="ru-RU" sz="1900" b="1" dirty="0">
                <a:solidFill>
                  <a:schemeClr val="bg1"/>
                </a:solidFill>
              </a:rPr>
              <a:t> и Активия (США), </a:t>
            </a:r>
            <a:endParaRPr lang="ru-RU" sz="1900" b="1" dirty="0" smtClean="0">
              <a:solidFill>
                <a:schemeClr val="bg1"/>
              </a:solidFill>
            </a:endParaRPr>
          </a:p>
          <a:p>
            <a:pPr marL="342900" indent="-342900">
              <a:buFontTx/>
              <a:buChar char="-"/>
            </a:pPr>
            <a:r>
              <a:rPr lang="ru-RU" sz="1900" b="1" dirty="0" smtClean="0">
                <a:solidFill>
                  <a:schemeClr val="bg1"/>
                </a:solidFill>
              </a:rPr>
              <a:t>Вимм-Билль-Данн</a:t>
            </a:r>
            <a:r>
              <a:rPr lang="ru-RU" sz="1900" b="1" dirty="0">
                <a:solidFill>
                  <a:schemeClr val="bg1"/>
                </a:solidFill>
              </a:rPr>
              <a:t>: бренды </a:t>
            </a:r>
            <a:r>
              <a:rPr lang="ru-RU" sz="1900" b="1" dirty="0" err="1">
                <a:solidFill>
                  <a:schemeClr val="bg1"/>
                </a:solidFill>
              </a:rPr>
              <a:t>Иммунеле</a:t>
            </a:r>
            <a:r>
              <a:rPr lang="ru-RU" sz="1900" b="1" dirty="0">
                <a:solidFill>
                  <a:schemeClr val="bg1"/>
                </a:solidFill>
              </a:rPr>
              <a:t> и Агуша (</a:t>
            </a:r>
            <a:r>
              <a:rPr lang="ru-RU" sz="1900" b="1" dirty="0" smtClean="0">
                <a:solidFill>
                  <a:schemeClr val="bg1"/>
                </a:solidFill>
              </a:rPr>
              <a:t>Россия)</a:t>
            </a:r>
          </a:p>
          <a:p>
            <a:pPr marL="342900" indent="-342900">
              <a:buFontTx/>
              <a:buChar char="-"/>
            </a:pPr>
            <a:r>
              <a:rPr lang="ru-RU" sz="1900" b="1" dirty="0" smtClean="0">
                <a:solidFill>
                  <a:schemeClr val="bg1"/>
                </a:solidFill>
              </a:rPr>
              <a:t>Эрманн</a:t>
            </a:r>
            <a:r>
              <a:rPr lang="ru-RU" sz="1900" b="1" dirty="0">
                <a:solidFill>
                  <a:schemeClr val="bg1"/>
                </a:solidFill>
              </a:rPr>
              <a:t>: бренд </a:t>
            </a:r>
            <a:r>
              <a:rPr lang="ru-RU" sz="1900" b="1" dirty="0" smtClean="0">
                <a:solidFill>
                  <a:schemeClr val="bg1"/>
                </a:solidFill>
              </a:rPr>
              <a:t>Эпика</a:t>
            </a:r>
            <a:endParaRPr lang="ru-RU" sz="19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Прямоугольник 11"/>
          <p:cNvSpPr/>
          <p:nvPr/>
        </p:nvSpPr>
        <p:spPr>
          <a:xfrm>
            <a:off x="695400" y="197367"/>
            <a:ext cx="6168007" cy="5262979"/>
          </a:xfrm>
          <a:prstGeom prst="rect">
            <a:avLst/>
          </a:prstGeom>
        </p:spPr>
        <p:txBody>
          <a:bodyPr wrap="square">
            <a:spAutoFit/>
          </a:bodyPr>
          <a:lstStyle/>
          <a:p>
            <a:pPr algn="ctr"/>
            <a:r>
              <a:rPr lang="ru-RU" sz="2400" b="1" dirty="0">
                <a:solidFill>
                  <a:schemeClr val="bg1"/>
                </a:solidFill>
              </a:rPr>
              <a:t>Подготовка молока для культивирования молочнокислых бактерий</a:t>
            </a:r>
            <a:r>
              <a:rPr lang="ru-RU" sz="2400" dirty="0" smtClean="0"/>
              <a:t>:</a:t>
            </a:r>
          </a:p>
          <a:p>
            <a:pPr algn="ctr"/>
            <a:endParaRPr lang="ru-RU" sz="2400" dirty="0"/>
          </a:p>
          <a:p>
            <a:r>
              <a:rPr lang="ru-RU" sz="2400" dirty="0" smtClean="0"/>
              <a:t>1</a:t>
            </a:r>
            <a:r>
              <a:rPr lang="ru-RU" sz="2400" dirty="0"/>
              <a:t>.	</a:t>
            </a:r>
            <a:r>
              <a:rPr lang="ru-RU" sz="2400" dirty="0" smtClean="0"/>
              <a:t>Молоко перелили </a:t>
            </a:r>
            <a:r>
              <a:rPr lang="ru-RU" sz="2400" dirty="0"/>
              <a:t>в металлическую емкость, довели до кипения и кипятили его в течение 10 минут</a:t>
            </a:r>
          </a:p>
          <a:p>
            <a:r>
              <a:rPr lang="ru-RU" sz="2400" dirty="0"/>
              <a:t>2.	Молоко остудили до 30-40 </a:t>
            </a:r>
            <a:r>
              <a:rPr lang="en-US" sz="2400" dirty="0" smtClean="0"/>
              <a:t>º</a:t>
            </a:r>
            <a:r>
              <a:rPr lang="ru-RU" sz="2400" dirty="0" smtClean="0"/>
              <a:t>С </a:t>
            </a:r>
            <a:r>
              <a:rPr lang="ru-RU" sz="2400" dirty="0"/>
              <a:t>(по тактильным ощущениям)</a:t>
            </a:r>
          </a:p>
          <a:p>
            <a:r>
              <a:rPr lang="ru-RU" sz="2400" dirty="0"/>
              <a:t>3.	Подписали подготовленные баночки вместимостью 200 мл в соответствии с испытуемыми кисломолочными продуктами.</a:t>
            </a:r>
          </a:p>
          <a:p>
            <a:r>
              <a:rPr lang="ru-RU" sz="2400" dirty="0"/>
              <a:t>4.	Налили по 100 мл подготовленного </a:t>
            </a:r>
            <a:r>
              <a:rPr lang="ru-RU" sz="2400" dirty="0" smtClean="0"/>
              <a:t>теплого молока </a:t>
            </a:r>
            <a:r>
              <a:rPr lang="ru-RU" sz="2400" dirty="0"/>
              <a:t>в 6 баночек, подписанных для каждого вида испытуемого </a:t>
            </a:r>
            <a:r>
              <a:rPr lang="ru-RU" sz="2400" dirty="0" smtClean="0"/>
              <a:t>продукта</a:t>
            </a:r>
            <a:r>
              <a:rPr lang="ru-RU" sz="2400" dirty="0"/>
              <a:t>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08" y="476672"/>
            <a:ext cx="2809800" cy="470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4"/>
          <p:cNvSpPr>
            <a:spLocks noGrp="1"/>
          </p:cNvSpPr>
          <p:nvPr>
            <p:ph type="title"/>
          </p:nvPr>
        </p:nvSpPr>
        <p:spPr bwMode="auto">
          <a:xfrm>
            <a:off x="3824682" y="4043"/>
            <a:ext cx="4606245" cy="1232988"/>
          </a:xfrm>
        </p:spPr>
        <p:txBody>
          <a:bodyPr/>
          <a:lstStyle/>
          <a:p>
            <a:pPr algn="ctr">
              <a:defRPr/>
            </a:pPr>
            <a:r>
              <a:rPr lang="ru-RU" sz="7200" b="1" dirty="0">
                <a:solidFill>
                  <a:schemeClr val="bg1"/>
                </a:solidFill>
                <a:latin typeface="+mn-lt"/>
              </a:rPr>
              <a:t>Методы</a:t>
            </a:r>
            <a:endParaRPr sz="7200" b="1" dirty="0">
              <a:solidFill>
                <a:schemeClr val="bg1"/>
              </a:solidFill>
              <a:latin typeface="+mn-lt"/>
            </a:endParaRPr>
          </a:p>
        </p:txBody>
      </p:sp>
      <p:sp>
        <p:nvSpPr>
          <p:cNvPr id="5" name="Объект 5"/>
          <p:cNvSpPr>
            <a:spLocks noGrp="1"/>
          </p:cNvSpPr>
          <p:nvPr>
            <p:ph idx="1"/>
          </p:nvPr>
        </p:nvSpPr>
        <p:spPr bwMode="auto">
          <a:xfrm>
            <a:off x="-2608716" y="7169440"/>
            <a:ext cx="5830116" cy="2455363"/>
          </a:xfrm>
        </p:spPr>
        <p:txBody>
          <a:bodyPr vertOverflow="overflow" horzOverflow="clip" vert="horz" wrap="square" lIns="91440" tIns="45720" rIns="91440" bIns="45720" numCol="1" spcCol="0" rtlCol="0" fromWordArt="0" anchor="t" anchorCtr="0" forceAA="0" compatLnSpc="0">
            <a:noAutofit/>
          </a:bodyPr>
          <a:lstStyle/>
          <a:p>
            <a:pPr marL="0" indent="0">
              <a:buClr>
                <a:schemeClr val="accent1"/>
              </a:buClr>
              <a:buFont typeface="Arial"/>
              <a:buNone/>
              <a:defRPr/>
            </a:pPr>
            <a:r>
              <a:rPr sz="2400">
                <a:latin typeface="Times New Roman"/>
              </a:rPr>
              <a:t>Материалами исследования были питьевые йогурты – натуральные и с добавками - от производителей Danone: бренды Актимель и Активия (США), </a:t>
            </a:r>
            <a:r>
              <a:rPr sz="2400" u="sng">
                <a:solidFill>
                  <a:schemeClr val="hlink"/>
                </a:solidFill>
                <a:latin typeface="Times New Roman"/>
                <a:hlinkClick r:id="rId2" tooltip="https://irecommend.ru/category/raznye-produkty?tid=12854"/>
              </a:rPr>
              <a:t>Вимм-Билль-Данн</a:t>
            </a:r>
            <a:r>
              <a:rPr sz="2400">
                <a:latin typeface="Times New Roman"/>
              </a:rPr>
              <a:t>: бренды Иммунеле и Агуша (Россия), и Эрманн: бренд Эпика. </a:t>
            </a:r>
            <a:endParaRPr sz="2400"/>
          </a:p>
        </p:txBody>
      </p:sp>
      <p:sp>
        <p:nvSpPr>
          <p:cNvPr id="6" name="Прямоугольник 6"/>
          <p:cNvSpPr/>
          <p:nvPr/>
        </p:nvSpPr>
        <p:spPr bwMode="auto">
          <a:xfrm>
            <a:off x="6316481" y="578848"/>
            <a:ext cx="6096108" cy="365795"/>
          </a:xfrm>
          <a:prstGeom prst="rect">
            <a:avLst/>
          </a:prstGeom>
        </p:spPr>
        <p:txBody>
          <a:bodyPr>
            <a:spAutoFit/>
          </a:bodyPr>
          <a:lstStyle/>
          <a:p>
            <a:pPr>
              <a:defRPr/>
            </a:pPr>
            <a:endParaRPr/>
          </a:p>
        </p:txBody>
      </p:sp>
      <p:sp>
        <p:nvSpPr>
          <p:cNvPr id="7" name="TextBox 6"/>
          <p:cNvSpPr txBox="1"/>
          <p:nvPr/>
        </p:nvSpPr>
        <p:spPr bwMode="auto">
          <a:xfrm>
            <a:off x="4920338" y="4334691"/>
            <a:ext cx="2019723" cy="3657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8" name="TextBox 7"/>
          <p:cNvSpPr txBox="1"/>
          <p:nvPr/>
        </p:nvSpPr>
        <p:spPr bwMode="auto">
          <a:xfrm>
            <a:off x="8430927" y="2252798"/>
            <a:ext cx="2019759" cy="623248"/>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endParaRPr dirty="0"/>
          </a:p>
          <a:p>
            <a:pPr algn="l">
              <a:defRPr/>
            </a:pPr>
            <a:r>
              <a:rPr dirty="0" smtClean="0"/>
              <a:t> </a:t>
            </a:r>
            <a:endParaRPr dirty="0"/>
          </a:p>
        </p:txBody>
      </p:sp>
      <p:sp>
        <p:nvSpPr>
          <p:cNvPr id="9" name="TextBox 8"/>
          <p:cNvSpPr txBox="1"/>
          <p:nvPr/>
        </p:nvSpPr>
        <p:spPr bwMode="auto">
          <a:xfrm>
            <a:off x="133555" y="1186515"/>
            <a:ext cx="11941428" cy="213256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ru-RU" sz="2400" dirty="0" smtClean="0"/>
              <a:t>1. </a:t>
            </a:r>
            <a:r>
              <a:rPr sz="2400" dirty="0" smtClean="0"/>
              <a:t>В каждую</a:t>
            </a:r>
            <a:r>
              <a:rPr lang="ru-RU" sz="2400" dirty="0" smtClean="0"/>
              <a:t> </a:t>
            </a:r>
            <a:r>
              <a:rPr sz="2400" dirty="0" smtClean="0"/>
              <a:t>баночку положили</a:t>
            </a:r>
            <a:r>
              <a:rPr lang="ru-RU" sz="2400" dirty="0" smtClean="0"/>
              <a:t> </a:t>
            </a:r>
            <a:r>
              <a:rPr sz="2400" dirty="0" smtClean="0"/>
              <a:t>по столовой ложке испытуемого продукта, меняя на каждый вид продукта ложку, хорошо перемешали. </a:t>
            </a:r>
          </a:p>
          <a:p>
            <a:pPr algn="l">
              <a:defRPr/>
            </a:pPr>
            <a:r>
              <a:rPr lang="ru-RU" sz="2400" dirty="0" smtClean="0"/>
              <a:t>2. </a:t>
            </a:r>
            <a:r>
              <a:rPr sz="2400" dirty="0" smtClean="0"/>
              <a:t>Банки закрыли крышками и оставили при комнатной температуре.</a:t>
            </a:r>
          </a:p>
          <a:p>
            <a:pPr algn="l">
              <a:defRPr/>
            </a:pPr>
            <a:r>
              <a:rPr lang="ru-RU" sz="2400" dirty="0" smtClean="0"/>
              <a:t>3. </a:t>
            </a:r>
            <a:r>
              <a:rPr sz="2400" dirty="0" smtClean="0"/>
              <a:t>Наблюдения за размножением молочнокислых бактерий начали через 6 часов. Затем просматривали каждые 3 часа</a:t>
            </a:r>
            <a:endParaRPr lang="ru-RU" sz="2400" dirty="0" smtClean="0"/>
          </a:p>
          <a:p>
            <a:pPr algn="l">
              <a:defRPr/>
            </a:pPr>
            <a:endParaRPr sz="2400" dirty="0"/>
          </a:p>
        </p:txBody>
      </p:sp>
      <p:pic>
        <p:nvPicPr>
          <p:cNvPr id="10" name="Рисунок 9" descr="C:\Users\Админ\Downloads\BackgroundEraser_20210205_132011847.jpg"/>
          <p:cNvPicPr/>
          <p:nvPr/>
        </p:nvPicPr>
        <p:blipFill>
          <a:blip r:embed="rId3" cstate="print">
            <a:extLst>
              <a:ext uri="{28A0092B-C50C-407E-A947-70E740481C1C}">
                <a14:useLocalDpi xmlns:a14="http://schemas.microsoft.com/office/drawing/2010/main" val="0"/>
              </a:ext>
            </a:extLst>
          </a:blip>
          <a:srcRect l="14429" t="25993" r="14429" b="26354"/>
          <a:stretch>
            <a:fillRect/>
          </a:stretch>
        </p:blipFill>
        <p:spPr bwMode="auto">
          <a:xfrm>
            <a:off x="5930199" y="3281629"/>
            <a:ext cx="5970714" cy="2763979"/>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1318327741"/>
              </p:ext>
            </p:extLst>
          </p:nvPr>
        </p:nvGraphicFramePr>
        <p:xfrm>
          <a:off x="75324" y="3604877"/>
          <a:ext cx="4821747" cy="1226820"/>
        </p:xfrm>
        <a:graphic>
          <a:graphicData uri="http://schemas.openxmlformats.org/drawingml/2006/table">
            <a:tbl>
              <a:tblPr firstRow="1" firstCol="1" bandRow="1"/>
              <a:tblGrid>
                <a:gridCol w="1044883">
                  <a:extLst>
                    <a:ext uri="{9D8B030D-6E8A-4147-A177-3AD203B41FA5}">
                      <a16:colId xmlns:a16="http://schemas.microsoft.com/office/drawing/2014/main" val="20000"/>
                    </a:ext>
                  </a:extLst>
                </a:gridCol>
                <a:gridCol w="3776864">
                  <a:extLst>
                    <a:ext uri="{9D8B030D-6E8A-4147-A177-3AD203B41FA5}">
                      <a16:colId xmlns:a16="http://schemas.microsoft.com/office/drawing/2014/main" val="20001"/>
                    </a:ext>
                  </a:extLst>
                </a:gridCol>
              </a:tblGrid>
              <a:tr h="0">
                <a:tc>
                  <a:txBody>
                    <a:bodyPr/>
                    <a:lstStyle/>
                    <a:p>
                      <a:pPr marL="457200" algn="ctr">
                        <a:lnSpc>
                          <a:spcPct val="115000"/>
                        </a:lnSpc>
                        <a:spcAft>
                          <a:spcPts val="0"/>
                        </a:spcAft>
                      </a:pPr>
                      <a:r>
                        <a:rPr lang="ru-RU" sz="1400" b="1" dirty="0">
                          <a:effectLst/>
                          <a:latin typeface="Times New Roman"/>
                          <a:ea typeface="Calibri"/>
                          <a:cs typeface="Times New Roman"/>
                        </a:rPr>
                        <a:t>+</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ru-RU" sz="1400">
                          <a:effectLst/>
                          <a:latin typeface="Times New Roman"/>
                          <a:ea typeface="Calibri"/>
                          <a:cs typeface="Times New Roman"/>
                        </a:rPr>
                        <a:t>Сгусток начал образоваться</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457200" algn="ctr">
                        <a:lnSpc>
                          <a:spcPct val="115000"/>
                        </a:lnSpc>
                        <a:spcAft>
                          <a:spcPts val="0"/>
                        </a:spcAft>
                      </a:pPr>
                      <a:r>
                        <a:rPr lang="ru-RU" sz="1400" b="1">
                          <a:effectLst/>
                          <a:latin typeface="Times New Roman"/>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ru-RU" sz="1400">
                          <a:effectLst/>
                          <a:latin typeface="Times New Roman"/>
                          <a:ea typeface="Calibri"/>
                          <a:cs typeface="Times New Roman"/>
                        </a:rPr>
                        <a:t>Сгусток рыхлый,разбивающийся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457200" algn="ctr">
                        <a:lnSpc>
                          <a:spcPct val="115000"/>
                        </a:lnSpc>
                        <a:spcAft>
                          <a:spcPts val="0"/>
                        </a:spcAft>
                      </a:pPr>
                      <a:r>
                        <a:rPr lang="ru-RU" sz="1400" b="1">
                          <a:effectLst/>
                          <a:latin typeface="Times New Roman"/>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ru-RU" sz="1400" dirty="0">
                          <a:effectLst/>
                          <a:latin typeface="Times New Roman"/>
                          <a:ea typeface="Calibri"/>
                          <a:cs typeface="Times New Roman"/>
                        </a:rPr>
                        <a:t>Сгусток </a:t>
                      </a:r>
                      <a:r>
                        <a:rPr lang="ru-RU" sz="1400" dirty="0" smtClean="0">
                          <a:effectLst/>
                          <a:latin typeface="Times New Roman"/>
                          <a:ea typeface="Calibri"/>
                          <a:cs typeface="Times New Roman"/>
                        </a:rPr>
                        <a:t>уплотнился, но </a:t>
                      </a:r>
                      <a:r>
                        <a:rPr lang="ru-RU" sz="1400" dirty="0">
                          <a:effectLst/>
                          <a:latin typeface="Times New Roman"/>
                          <a:ea typeface="Calibri"/>
                          <a:cs typeface="Times New Roman"/>
                        </a:rPr>
                        <a:t>рыхлый</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457200" algn="ctr">
                        <a:lnSpc>
                          <a:spcPct val="115000"/>
                        </a:lnSpc>
                        <a:spcAft>
                          <a:spcPts val="0"/>
                        </a:spcAft>
                      </a:pPr>
                      <a:r>
                        <a:rPr lang="ru-RU" sz="1400" b="1">
                          <a:effectLst/>
                          <a:latin typeface="Times New Roman"/>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ru-RU" sz="1400" dirty="0">
                          <a:effectLst/>
                          <a:latin typeface="Times New Roman"/>
                          <a:ea typeface="Calibri"/>
                          <a:cs typeface="Times New Roman"/>
                        </a:rPr>
                        <a:t>Сгусток плотный не разбивающийся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2570">
                <a:tc>
                  <a:txBody>
                    <a:bodyPr/>
                    <a:lstStyle/>
                    <a:p>
                      <a:pPr marL="457200" algn="ctr">
                        <a:lnSpc>
                          <a:spcPct val="115000"/>
                        </a:lnSpc>
                        <a:spcAft>
                          <a:spcPts val="0"/>
                        </a:spcAft>
                      </a:pPr>
                      <a:r>
                        <a:rPr lang="ru-RU" sz="1400" b="1" dirty="0">
                          <a:effectLst/>
                          <a:latin typeface="Times New Roman"/>
                          <a:ea typeface="Calibri"/>
                          <a:cs typeface="Times New Roman"/>
                        </a:rPr>
                        <a:t>-</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ru-RU" sz="1400" dirty="0">
                          <a:effectLst/>
                          <a:latin typeface="Times New Roman"/>
                          <a:ea typeface="Calibri"/>
                          <a:cs typeface="Times New Roman"/>
                        </a:rPr>
                        <a:t>Сгустка нет</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Rectangle 3"/>
          <p:cNvSpPr>
            <a:spLocks noChangeArrowheads="1"/>
          </p:cNvSpPr>
          <p:nvPr/>
        </p:nvSpPr>
        <p:spPr bwMode="auto">
          <a:xfrm>
            <a:off x="123112" y="4977462"/>
            <a:ext cx="589419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rtl="0" fontAlgn="base">
              <a:spcBef>
                <a:spcPct val="0"/>
              </a:spcBef>
              <a:spcAft>
                <a:spcPct val="0"/>
              </a:spcAft>
              <a:defRPr>
                <a:solidFill>
                  <a:schemeClr val="tx1"/>
                </a:solidFill>
                <a:latin typeface="Arial" pitchFamily="34" charset="0"/>
                <a:cs typeface="Arial" pitchFamily="34" charset="0"/>
              </a:defRPr>
            </a:lvl1pPr>
            <a:lvl2pPr rtl="0" fontAlgn="base">
              <a:spcBef>
                <a:spcPct val="0"/>
              </a:spcBef>
              <a:spcAft>
                <a:spcPct val="0"/>
              </a:spcAft>
              <a:defRPr>
                <a:solidFill>
                  <a:schemeClr val="tx1"/>
                </a:solidFill>
                <a:latin typeface="Arial" pitchFamily="34" charset="0"/>
                <a:cs typeface="Arial" pitchFamily="34" charset="0"/>
              </a:defRPr>
            </a:lvl2pPr>
            <a:lvl3pPr rtl="0" fontAlgn="base">
              <a:spcBef>
                <a:spcPct val="0"/>
              </a:spcBef>
              <a:spcAft>
                <a:spcPct val="0"/>
              </a:spcAft>
              <a:defRPr>
                <a:solidFill>
                  <a:schemeClr val="tx1"/>
                </a:solidFill>
                <a:latin typeface="Arial" pitchFamily="34" charset="0"/>
                <a:cs typeface="Arial" pitchFamily="34" charset="0"/>
              </a:defRPr>
            </a:lvl3pPr>
            <a:lvl4pPr rtl="0" fontAlgn="base">
              <a:spcBef>
                <a:spcPct val="0"/>
              </a:spcBef>
              <a:spcAft>
                <a:spcPct val="0"/>
              </a:spcAft>
              <a:defRPr>
                <a:solidFill>
                  <a:schemeClr val="tx1"/>
                </a:solidFill>
                <a:latin typeface="Arial" pitchFamily="34" charset="0"/>
                <a:cs typeface="Arial" pitchFamily="34" charset="0"/>
              </a:defRPr>
            </a:lvl4pPr>
            <a:lvl5pPr rtl="0" fontAlgn="base">
              <a:spcBef>
                <a:spcPct val="0"/>
              </a:spcBef>
              <a:spcAft>
                <a:spcPct val="0"/>
              </a:spcAft>
              <a:defRPr>
                <a:solidFill>
                  <a:schemeClr val="tx1"/>
                </a:solidFill>
                <a:latin typeface="Arial" pitchFamily="34" charset="0"/>
                <a:cs typeface="Arial" pitchFamily="34" charset="0"/>
              </a:defRPr>
            </a:lvl5pPr>
            <a:lvl6pPr rtl="0" fontAlgn="base">
              <a:spcBef>
                <a:spcPct val="0"/>
              </a:spcBef>
              <a:spcAft>
                <a:spcPct val="0"/>
              </a:spcAft>
              <a:defRPr>
                <a:solidFill>
                  <a:schemeClr val="tx1"/>
                </a:solidFill>
                <a:latin typeface="Arial" pitchFamily="34" charset="0"/>
                <a:cs typeface="Arial" pitchFamily="34" charset="0"/>
              </a:defRPr>
            </a:lvl6pPr>
            <a:lvl7pPr rtl="0" fontAlgn="base">
              <a:spcBef>
                <a:spcPct val="0"/>
              </a:spcBef>
              <a:spcAft>
                <a:spcPct val="0"/>
              </a:spcAft>
              <a:defRPr>
                <a:solidFill>
                  <a:schemeClr val="tx1"/>
                </a:solidFill>
                <a:latin typeface="Arial" pitchFamily="34" charset="0"/>
                <a:cs typeface="Arial" pitchFamily="34" charset="0"/>
              </a:defRPr>
            </a:lvl7pPr>
            <a:lvl8pPr rtl="0" fontAlgn="base">
              <a:spcBef>
                <a:spcPct val="0"/>
              </a:spcBef>
              <a:spcAft>
                <a:spcPct val="0"/>
              </a:spcAft>
              <a:defRPr>
                <a:solidFill>
                  <a:schemeClr val="tx1"/>
                </a:solidFill>
                <a:latin typeface="Arial" pitchFamily="34" charset="0"/>
                <a:cs typeface="Arial" pitchFamily="34" charset="0"/>
              </a:defRPr>
            </a:lvl8pPr>
            <a:lvl9pPr rtl="0" fontAlgn="base">
              <a:spcBef>
                <a:spcPct val="0"/>
              </a:spcBef>
              <a:spcAft>
                <a:spcPct val="0"/>
              </a:spcAft>
              <a:defRPr>
                <a:solidFill>
                  <a:schemeClr val="tx1"/>
                </a:solidFill>
                <a:latin typeface="Arial" pitchFamily="34" charset="0"/>
                <a:cs typeface="Arial"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1600" b="1" i="0" u="sng" strike="noStrike" cap="none" normalizeH="0" baseline="0" dirty="0" smtClean="0">
                <a:ln>
                  <a:noFill/>
                </a:ln>
                <a:solidFill>
                  <a:schemeClr val="tx1"/>
                </a:solidFill>
                <a:effectLst/>
                <a:latin typeface="+mn-lt"/>
                <a:ea typeface="Times New Roman" pitchFamily="18" charset="0"/>
                <a:cs typeface="Arial" pitchFamily="34" charset="0"/>
              </a:rPr>
              <a:t>Через 6 часов:</a:t>
            </a:r>
            <a:endParaRPr kumimoji="0" lang="ru-RU" altLang="ru-RU" sz="1600" b="1" i="0" u="none" strike="noStrike" cap="none" normalizeH="0" baseline="0" dirty="0" smtClean="0">
              <a:ln>
                <a:noFill/>
              </a:ln>
              <a:solidFill>
                <a:schemeClr val="tx1"/>
              </a:solidFill>
              <a:effectLst/>
              <a:latin typeface="+mn-l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smtClean="0">
                <a:ln>
                  <a:noFill/>
                </a:ln>
                <a:solidFill>
                  <a:schemeClr val="bg1"/>
                </a:solidFill>
                <a:effectLst/>
                <a:latin typeface="+mn-lt"/>
                <a:ea typeface="Times New Roman" pitchFamily="18" charset="0"/>
                <a:cs typeface="Arial" pitchFamily="34" charset="0"/>
              </a:rPr>
              <a:t>Активия – сгусток начал появляться (++) </a:t>
            </a:r>
            <a:endParaRPr kumimoji="0" lang="ru-RU" altLang="ru-RU" sz="1600" b="1" i="0" u="none" strike="noStrike" cap="none" normalizeH="0" baseline="0" dirty="0" smtClean="0">
              <a:ln>
                <a:noFill/>
              </a:ln>
              <a:solidFill>
                <a:schemeClr val="bg1"/>
              </a:solidFill>
              <a:effectLst/>
              <a:latin typeface="+mn-l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smtClean="0">
                <a:ln>
                  <a:noFill/>
                </a:ln>
                <a:solidFill>
                  <a:schemeClr val="tx1"/>
                </a:solidFill>
                <a:effectLst/>
                <a:latin typeface="+mn-lt"/>
                <a:ea typeface="Times New Roman" pitchFamily="18" charset="0"/>
                <a:cs typeface="Arial" pitchFamily="34" charset="0"/>
              </a:rPr>
              <a:t>Агуша – сгусток начал появляться (+)</a:t>
            </a:r>
            <a:endParaRPr kumimoji="0" lang="ru-RU" altLang="ru-RU" sz="1600" b="1" i="0" u="none" strike="noStrike" cap="none" normalizeH="0" baseline="0" dirty="0" smtClean="0">
              <a:ln>
                <a:noFill/>
              </a:ln>
              <a:solidFill>
                <a:schemeClr val="tx1"/>
              </a:solidFill>
              <a:effectLst/>
              <a:latin typeface="+mn-l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en-US" altLang="ru-RU" sz="1600" b="1" i="0" u="none" strike="noStrike" cap="none" normalizeH="0" baseline="0" dirty="0" err="1" smtClean="0">
                <a:ln>
                  <a:noFill/>
                </a:ln>
                <a:solidFill>
                  <a:schemeClr val="tx1"/>
                </a:solidFill>
                <a:effectLst/>
                <a:latin typeface="+mn-lt"/>
                <a:ea typeface="Times New Roman" pitchFamily="18" charset="0"/>
                <a:cs typeface="Arial" pitchFamily="34" charset="0"/>
              </a:rPr>
              <a:t>Epica</a:t>
            </a:r>
            <a:r>
              <a:rPr kumimoji="0" lang="ru-RU" altLang="ru-RU" sz="1600" b="1" i="0" u="none" strike="noStrike" cap="none" normalizeH="0" baseline="0" dirty="0" smtClean="0">
                <a:ln>
                  <a:noFill/>
                </a:ln>
                <a:solidFill>
                  <a:schemeClr val="tx1"/>
                </a:solidFill>
                <a:effectLst/>
                <a:latin typeface="+mn-lt"/>
                <a:ea typeface="Times New Roman" pitchFamily="18" charset="0"/>
                <a:cs typeface="Arial" pitchFamily="34" charset="0"/>
              </a:rPr>
              <a:t> натуральная – сгусток начал появляться (++/+)</a:t>
            </a:r>
            <a:endParaRPr kumimoji="0" lang="ru-RU" altLang="ru-RU" sz="1600" b="1" i="0" u="none" strike="noStrike" cap="none" normalizeH="0" baseline="0" dirty="0" smtClean="0">
              <a:ln>
                <a:noFill/>
              </a:ln>
              <a:solidFill>
                <a:schemeClr val="tx1"/>
              </a:solidFill>
              <a:effectLst/>
              <a:latin typeface="+mn-l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err="1" smtClean="0">
                <a:ln>
                  <a:noFill/>
                </a:ln>
                <a:solidFill>
                  <a:schemeClr val="tx1"/>
                </a:solidFill>
                <a:effectLst/>
                <a:latin typeface="+mn-lt"/>
                <a:ea typeface="Times New Roman" pitchFamily="18" charset="0"/>
                <a:cs typeface="Arial" pitchFamily="34" charset="0"/>
              </a:rPr>
              <a:t>Epica</a:t>
            </a:r>
            <a:r>
              <a:rPr kumimoji="0" lang="ru-RU" altLang="ru-RU" sz="1600" b="1" i="0" u="none" strike="noStrike" cap="none" normalizeH="0" baseline="0" dirty="0" smtClean="0">
                <a:ln>
                  <a:noFill/>
                </a:ln>
                <a:solidFill>
                  <a:schemeClr val="tx1"/>
                </a:solidFill>
                <a:effectLst/>
                <a:latin typeface="+mn-lt"/>
                <a:ea typeface="Times New Roman" pitchFamily="18" charset="0"/>
                <a:cs typeface="Arial" pitchFamily="34" charset="0"/>
              </a:rPr>
              <a:t> с добавками –сгусток начал появляться (+)</a:t>
            </a:r>
            <a:endParaRPr kumimoji="0" lang="ru-RU" altLang="ru-RU" sz="1600" b="1" i="0" u="none" strike="noStrike" cap="none" normalizeH="0" baseline="0" dirty="0" smtClean="0">
              <a:ln>
                <a:noFill/>
              </a:ln>
              <a:solidFill>
                <a:schemeClr val="tx1"/>
              </a:solidFill>
              <a:effectLst/>
              <a:latin typeface="+mn-l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en-US" altLang="ru-RU" sz="1600" b="1" i="0" u="none" strike="noStrike" cap="none" normalizeH="0" baseline="0" dirty="0" smtClean="0">
                <a:ln>
                  <a:noFill/>
                </a:ln>
                <a:solidFill>
                  <a:schemeClr val="tx1"/>
                </a:solidFill>
                <a:effectLst/>
                <a:latin typeface="+mn-lt"/>
                <a:ea typeface="Times New Roman" pitchFamily="18" charset="0"/>
                <a:cs typeface="Arial" pitchFamily="34" charset="0"/>
              </a:rPr>
              <a:t>Actimel</a:t>
            </a:r>
            <a:r>
              <a:rPr kumimoji="0" lang="ru-RU" altLang="ru-RU" sz="1600" b="1" i="0" u="none" strike="noStrike" cap="none" normalizeH="0" baseline="0" dirty="0" smtClean="0">
                <a:ln>
                  <a:noFill/>
                </a:ln>
                <a:solidFill>
                  <a:schemeClr val="tx1"/>
                </a:solidFill>
                <a:effectLst/>
                <a:latin typeface="+mn-lt"/>
                <a:ea typeface="Times New Roman" pitchFamily="18" charset="0"/>
                <a:cs typeface="Arial" pitchFamily="34" charset="0"/>
              </a:rPr>
              <a:t>– сгустка нет (–)</a:t>
            </a:r>
            <a:endParaRPr kumimoji="0" lang="ru-RU" altLang="ru-RU" sz="1600" b="1" i="0" u="none" strike="noStrike" cap="none" normalizeH="0" baseline="0" dirty="0" smtClean="0">
              <a:ln>
                <a:noFill/>
              </a:ln>
              <a:solidFill>
                <a:schemeClr val="tx1"/>
              </a:solidFill>
              <a:effectLst/>
              <a:latin typeface="+mn-l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smtClean="0">
                <a:ln>
                  <a:noFill/>
                </a:ln>
                <a:solidFill>
                  <a:schemeClr val="tx1"/>
                </a:solidFill>
                <a:effectLst/>
                <a:latin typeface="+mn-lt"/>
                <a:ea typeface="Times New Roman" pitchFamily="18" charset="0"/>
                <a:cs typeface="Arial" pitchFamily="34" charset="0"/>
              </a:rPr>
              <a:t>Имунеле– сгустка нет (–)</a:t>
            </a:r>
            <a:endParaRPr kumimoji="0" lang="ru-RU" altLang="ru-RU" sz="1600" b="1" i="0" u="none" strike="noStrike" cap="none" normalizeH="0" baseline="0" dirty="0" smtClean="0">
              <a:ln>
                <a:noFill/>
              </a:ln>
              <a:solidFill>
                <a:schemeClr val="tx1"/>
              </a:solidFill>
              <a:effectLst/>
              <a:latin typeface="+mn-lt"/>
              <a:cs typeface="Arial" pitchFamily="34" charset="0"/>
            </a:endParaRPr>
          </a:p>
        </p:txBody>
      </p:sp>
      <p:sp>
        <p:nvSpPr>
          <p:cNvPr id="12" name="Прямоугольник 11"/>
          <p:cNvSpPr/>
          <p:nvPr/>
        </p:nvSpPr>
        <p:spPr>
          <a:xfrm>
            <a:off x="75324" y="3119025"/>
            <a:ext cx="4004452" cy="400110"/>
          </a:xfrm>
          <a:prstGeom prst="rect">
            <a:avLst/>
          </a:prstGeom>
        </p:spPr>
        <p:txBody>
          <a:bodyPr wrap="square">
            <a:spAutoFit/>
          </a:bodyPr>
          <a:lstStyle/>
          <a:p>
            <a:pPr lvl="0" indent="450850" defTabSz="914400" rtl="0" fontAlgn="base">
              <a:spcBef>
                <a:spcPct val="0"/>
              </a:spcBef>
              <a:spcAft>
                <a:spcPct val="0"/>
              </a:spcAft>
            </a:pPr>
            <a:r>
              <a:rPr lang="ru-RU" altLang="ru-RU" sz="2000" b="1" dirty="0">
                <a:solidFill>
                  <a:schemeClr val="bg1"/>
                </a:solidFill>
                <a:latin typeface="Times New Roman" pitchFamily="18" charset="0"/>
                <a:ea typeface="Calibri" pitchFamily="34" charset="0"/>
                <a:cs typeface="Times New Roman" pitchFamily="18" charset="0"/>
              </a:rPr>
              <a:t>Таблица учета результатов</a:t>
            </a:r>
            <a:endParaRPr lang="ru-RU" altLang="ru-RU" sz="1600" dirty="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een leaf">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a:majorFont>
        <a:latin typeface="Arial"/>
        <a:ea typeface="Arial"/>
        <a:cs typeface="Arial"/>
      </a:majorFont>
      <a:minorFont>
        <a:latin typeface="Times New Roman"/>
        <a:ea typeface="Arial"/>
        <a:cs typeface="Arial"/>
      </a:minorFont>
    </a:fontScheme>
    <a:fmtScheme name="SOHO">
      <a:fillStyleLst>
        <a:solidFill>
          <a:schemeClr val="phClr"/>
        </a:solidFill>
        <a:gradFill>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gradFill>
        <a:blipFill>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117</TotalTime>
  <Words>887</Words>
  <Application>Microsoft Office PowerPoint</Application>
  <DocSecurity>0</DocSecurity>
  <PresentationFormat>Широкоэкранный</PresentationFormat>
  <Paragraphs>133</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Green leaf</vt:lpstr>
      <vt:lpstr>ЭКОЛОГИЧЕСКАЯ АКТИВНОСТЬ ЛАКТОБАКТЕРИЙ В  КИСЛОМОЛОЧНЫХ ПРОДУКТАХ </vt:lpstr>
      <vt:lpstr>Презентация PowerPoint</vt:lpstr>
      <vt:lpstr>Цели</vt:lpstr>
      <vt:lpstr>Задачи</vt:lpstr>
      <vt:lpstr>Актуальность </vt:lpstr>
      <vt:lpstr>Заболевания при снижении нормального уровня содержания молочнокислых бактерий в организме человека</vt:lpstr>
      <vt:lpstr>Материалы</vt:lpstr>
      <vt:lpstr>Презентация PowerPoint</vt:lpstr>
      <vt:lpstr>Методы</vt:lpstr>
      <vt:lpstr>Презентация PowerPoint</vt:lpstr>
      <vt:lpstr>Заключение</vt:lpstr>
      <vt:lpstr>Презентация PowerPoint</vt:lpstr>
      <vt:lpstr>Презентация PowerPoint</vt:lpstr>
    </vt:vector>
  </TitlesOfParts>
  <Manager/>
  <Company>SPecialiST RePack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АКТИВНОСТЬ ЛАКТОБАКТЕРИЙ В  КИСЛОМОЛОЧНЫХ ПРОДУКТАХ</dc:title>
  <dc:subject/>
  <dc:creator>Админ</dc:creator>
  <cp:keywords/>
  <dc:description/>
  <cp:lastModifiedBy>Админ</cp:lastModifiedBy>
  <cp:revision>24</cp:revision>
  <dcterms:created xsi:type="dcterms:W3CDTF">2021-04-05T17:00:19Z</dcterms:created>
  <dcterms:modified xsi:type="dcterms:W3CDTF">2022-04-11T15:28:30Z</dcterms:modified>
  <cp:category/>
  <dc:identifier/>
  <cp:contentStatus/>
  <dc:language/>
  <cp:version/>
</cp:coreProperties>
</file>