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hmPJPTvs/9NXZ7v6IZFlNL+c/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6" name="Google Shape;7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62" name="Google Shape;8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3" name="Google Shape;863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0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3" name="Google Shape;8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4" name="Google Shape;874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1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85" name="Google Shape;8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6" name="Google Shape;886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2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99" name="Google Shape;8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0" name="Google Shape;900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3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13" name="Google Shape;9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4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27" name="Google Shape;9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8" name="Google Shape;928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5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42" name="Google Shape;9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3" name="Google Shape;943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6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57" name="Google Shape;9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8" name="Google Shape;958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7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71" name="Google Shape;9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2" name="Google Shape;972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8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85" name="Google Shape;9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9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57" name="Google Shape;7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99" name="Google Shape;9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0" name="Google Shape;1000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0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3" name="Google Shape;10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20" name="Google Shape;10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1" name="Google Shape;1021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2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68" name="Google Shape;7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82" name="Google Shape;7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3" name="Google Shape;783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97" name="Google Shape;7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5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12" name="Google Shape;8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6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23" name="Google Shape;8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4" name="Google Shape;82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7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34" name="Google Shape;8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5" name="Google Shape;83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8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48" name="Google Shape;8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9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"/>
          <p:cNvSpPr txBox="1"/>
          <p:nvPr>
            <p:ph type="ctrTitle"/>
          </p:nvPr>
        </p:nvSpPr>
        <p:spPr>
          <a:xfrm>
            <a:off x="685800" y="1844675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4" name="Google Shape;454;p2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2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34"/>
          <p:cNvSpPr txBox="1"/>
          <p:nvPr>
            <p:ph idx="1" type="body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048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857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34" name="Google Shape;734;p34"/>
          <p:cNvSpPr txBox="1"/>
          <p:nvPr>
            <p:ph idx="2" type="body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048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857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35" name="Google Shape;735;p3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6" name="Google Shape;736;p3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34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3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41" name="Google Shape;741;p3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2" name="Google Shape;742;p3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35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26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4" name="Google Shape;684;p2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5" name="Google Shape;685;p2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26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"/>
          <p:cNvSpPr txBox="1"/>
          <p:nvPr>
            <p:ph type="title"/>
          </p:nvPr>
        </p:nvSpPr>
        <p:spPr>
          <a:xfrm rot="5400000">
            <a:off x="4728300" y="2175738"/>
            <a:ext cx="5859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27"/>
          <p:cNvSpPr txBox="1"/>
          <p:nvPr>
            <p:ph idx="1" type="body"/>
          </p:nvPr>
        </p:nvSpPr>
        <p:spPr>
          <a:xfrm rot="5400000">
            <a:off x="537300" y="194538"/>
            <a:ext cx="585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0" name="Google Shape;690;p2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1" name="Google Shape;691;p2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27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28"/>
          <p:cNvSpPr txBox="1"/>
          <p:nvPr>
            <p:ph idx="1" type="body"/>
          </p:nvPr>
        </p:nvSpPr>
        <p:spPr>
          <a:xfrm rot="5400000">
            <a:off x="2305050" y="-247650"/>
            <a:ext cx="45339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2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7" name="Google Shape;697;p2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28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2" name="Google Shape;702;p2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3" name="Google Shape;703;p2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4" name="Google Shape;704;p2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29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3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2921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09" name="Google Shape;709;p3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0" name="Google Shape;710;p3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1" name="Google Shape;711;p3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30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5" name="Google Shape;715;p3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31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3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0" name="Google Shape;720;p3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32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3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5" name="Google Shape;725;p3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2921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794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26" name="Google Shape;726;p3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7" name="Google Shape;727;p3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2921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794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28" name="Google Shape;728;p3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9" name="Google Shape;729;p3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33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FF58">
            <a:alpha val="26666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-103187" y="1304571"/>
            <a:ext cx="9350487" cy="5639033"/>
            <a:chOff x="-103187" y="1304571"/>
            <a:chExt cx="9350487" cy="5639033"/>
          </a:xfrm>
        </p:grpSpPr>
        <p:sp>
          <p:nvSpPr>
            <p:cNvPr id="11" name="Google Shape;11;p23"/>
            <p:cNvSpPr txBox="1"/>
            <p:nvPr/>
          </p:nvSpPr>
          <p:spPr>
            <a:xfrm flipH="1" rot="10019988">
              <a:off x="-22116" y="1639853"/>
              <a:ext cx="2768560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3"/>
            <p:cNvSpPr txBox="1"/>
            <p:nvPr/>
          </p:nvSpPr>
          <p:spPr>
            <a:xfrm flipH="1" rot="10019988">
              <a:off x="-37991" y="1789080"/>
              <a:ext cx="3227319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3"/>
            <p:cNvSpPr txBox="1"/>
            <p:nvPr/>
          </p:nvSpPr>
          <p:spPr>
            <a:xfrm flipH="1" rot="9960070">
              <a:off x="-43053" y="1901835"/>
              <a:ext cx="3565493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3"/>
            <p:cNvSpPr txBox="1"/>
            <p:nvPr/>
          </p:nvSpPr>
          <p:spPr>
            <a:xfrm flipH="1" rot="9900042">
              <a:off x="-68052" y="2036642"/>
              <a:ext cx="3930724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3"/>
            <p:cNvSpPr txBox="1"/>
            <p:nvPr/>
          </p:nvSpPr>
          <p:spPr>
            <a:xfrm flipH="1" rot="9840055">
              <a:off x="-81049" y="2217642"/>
              <a:ext cx="4397326" cy="968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3"/>
            <p:cNvSpPr txBox="1"/>
            <p:nvPr/>
          </p:nvSpPr>
          <p:spPr>
            <a:xfrm flipH="1" rot="9780037">
              <a:off x="-103042" y="2417873"/>
              <a:ext cx="4854608" cy="9396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3"/>
            <p:cNvSpPr txBox="1"/>
            <p:nvPr/>
          </p:nvSpPr>
          <p:spPr>
            <a:xfrm flipH="1" rot="9719923">
              <a:off x="-147820" y="2689263"/>
              <a:ext cx="5402242" cy="9487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3"/>
            <p:cNvSpPr txBox="1"/>
            <p:nvPr/>
          </p:nvSpPr>
          <p:spPr>
            <a:xfrm flipH="1" rot="9600022">
              <a:off x="-157220" y="2957496"/>
              <a:ext cx="5951507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 txBox="1"/>
            <p:nvPr/>
          </p:nvSpPr>
          <p:spPr>
            <a:xfrm flipH="1" rot="9419941">
              <a:off x="-261744" y="3259099"/>
              <a:ext cx="6681817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 txBox="1"/>
            <p:nvPr/>
          </p:nvSpPr>
          <p:spPr>
            <a:xfrm flipH="1" rot="9360048">
              <a:off x="-339756" y="3633875"/>
              <a:ext cx="7321429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 txBox="1"/>
            <p:nvPr/>
          </p:nvSpPr>
          <p:spPr>
            <a:xfrm flipH="1" rot="9180061">
              <a:off x="-496672" y="4154575"/>
              <a:ext cx="8255084" cy="939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 txBox="1"/>
            <p:nvPr/>
          </p:nvSpPr>
          <p:spPr>
            <a:xfrm flipH="1" rot="8939988">
              <a:off x="14433" y="4573605"/>
              <a:ext cx="8574073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A737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3"/>
            <p:cNvSpPr txBox="1"/>
            <p:nvPr/>
          </p:nvSpPr>
          <p:spPr>
            <a:xfrm flipH="1" rot="8639984">
              <a:off x="2093811" y="4648117"/>
              <a:ext cx="732150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454B4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3"/>
            <p:cNvSpPr txBox="1"/>
            <p:nvPr/>
          </p:nvSpPr>
          <p:spPr>
            <a:xfrm flipH="1" rot="8220010">
              <a:off x="4255889" y="4875466"/>
              <a:ext cx="5676718" cy="954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7080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3"/>
            <p:cNvSpPr txBox="1"/>
            <p:nvPr/>
          </p:nvSpPr>
          <p:spPr>
            <a:xfrm flipH="1" rot="7860074">
              <a:off x="6434971" y="5560100"/>
              <a:ext cx="3300536" cy="956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3"/>
            <p:cNvSpPr txBox="1"/>
            <p:nvPr/>
          </p:nvSpPr>
          <p:spPr>
            <a:xfrm flipH="1" rot="-8328844">
              <a:off x="8080462" y="3914587"/>
              <a:ext cx="9567" cy="3300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3"/>
            <p:cNvSpPr txBox="1"/>
            <p:nvPr/>
          </p:nvSpPr>
          <p:spPr>
            <a:xfrm rot="7559545">
              <a:off x="8522523" y="6614185"/>
              <a:ext cx="79533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3"/>
            <p:cNvSpPr txBox="1"/>
            <p:nvPr/>
          </p:nvSpPr>
          <p:spPr>
            <a:xfrm rot="-8630509">
              <a:off x="8915237" y="6221498"/>
              <a:ext cx="9661" cy="795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3"/>
            <p:cNvSpPr txBox="1"/>
            <p:nvPr/>
          </p:nvSpPr>
          <p:spPr>
            <a:xfrm rot="1020017">
              <a:off x="-231645" y="3746546"/>
              <a:ext cx="9597897" cy="93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3"/>
            <p:cNvSpPr txBox="1"/>
            <p:nvPr/>
          </p:nvSpPr>
          <p:spPr>
            <a:xfrm rot="1559953">
              <a:off x="-314250" y="5391149"/>
              <a:ext cx="6575434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3"/>
            <p:cNvSpPr txBox="1"/>
            <p:nvPr/>
          </p:nvSpPr>
          <p:spPr>
            <a:xfrm rot="1680015">
              <a:off x="-262008" y="5753074"/>
              <a:ext cx="4451351" cy="952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 txBox="1"/>
            <p:nvPr/>
          </p:nvSpPr>
          <p:spPr>
            <a:xfrm rot="1919979">
              <a:off x="-174713" y="6226154"/>
              <a:ext cx="2222625" cy="957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3"/>
            <p:cNvSpPr txBox="1"/>
            <p:nvPr/>
          </p:nvSpPr>
          <p:spPr>
            <a:xfrm rot="1379985">
              <a:off x="-342669" y="5113370"/>
              <a:ext cx="8694560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07977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3"/>
            <p:cNvSpPr txBox="1"/>
            <p:nvPr/>
          </p:nvSpPr>
          <p:spPr>
            <a:xfrm rot="960032">
              <a:off x="-182669" y="3379786"/>
              <a:ext cx="9550286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58F8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 txBox="1"/>
            <p:nvPr/>
          </p:nvSpPr>
          <p:spPr>
            <a:xfrm flipH="1" rot="-9839959">
              <a:off x="127081" y="3089205"/>
              <a:ext cx="9137710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 txBox="1"/>
            <p:nvPr/>
          </p:nvSpPr>
          <p:spPr>
            <a:xfrm rot="840016">
              <a:off x="593521" y="2860639"/>
              <a:ext cx="8691484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3"/>
            <p:cNvSpPr txBox="1"/>
            <p:nvPr/>
          </p:nvSpPr>
          <p:spPr>
            <a:xfrm rot="720050">
              <a:off x="1345892" y="2511421"/>
              <a:ext cx="7899446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 txBox="1"/>
            <p:nvPr/>
          </p:nvSpPr>
          <p:spPr>
            <a:xfrm rot="720013">
              <a:off x="1671337" y="2343108"/>
              <a:ext cx="7555001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 txBox="1"/>
            <p:nvPr/>
          </p:nvSpPr>
          <p:spPr>
            <a:xfrm rot="659975">
              <a:off x="1974880" y="2185963"/>
              <a:ext cx="7234203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 txBox="1"/>
            <p:nvPr/>
          </p:nvSpPr>
          <p:spPr>
            <a:xfrm flipH="1" rot="-10139981">
              <a:off x="2360583" y="2071763"/>
              <a:ext cx="6848534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 txBox="1"/>
            <p:nvPr/>
          </p:nvSpPr>
          <p:spPr>
            <a:xfrm flipH="1" rot="-10140052">
              <a:off x="2619359" y="1933584"/>
              <a:ext cx="6594541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 txBox="1"/>
            <p:nvPr/>
          </p:nvSpPr>
          <p:spPr>
            <a:xfrm flipH="1" rot="-9960005">
              <a:off x="970163" y="2673320"/>
              <a:ext cx="8261396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 txBox="1"/>
            <p:nvPr/>
          </p:nvSpPr>
          <p:spPr>
            <a:xfrm flipH="1" rot="-9480009">
              <a:off x="-323685" y="4724565"/>
              <a:ext cx="9763102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 txBox="1"/>
            <p:nvPr/>
          </p:nvSpPr>
          <p:spPr>
            <a:xfrm flipH="1" rot="-9600022">
              <a:off x="-276145" y="4227414"/>
              <a:ext cx="9689954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67F7D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74650" y="48799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252412" y="5797550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297237" y="4224337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1941512" y="48831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2676525" y="4535487"/>
              <a:ext cx="2475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1190625" y="4506912"/>
              <a:ext cx="2397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582612" y="4216400"/>
              <a:ext cx="2382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1860550" y="4194175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3811587" y="394493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>
              <a:off x="3032125" y="367347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>
              <a:off x="3578225" y="34194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4352925" y="3659187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4464050" y="3013075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5907087" y="28448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>
              <a:off x="5600700" y="30099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>
              <a:off x="4864100" y="2822575"/>
              <a:ext cx="203100" cy="98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>
              <a:off x="5202237" y="32131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>
              <a:off x="4805362" y="3429000"/>
              <a:ext cx="2112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3"/>
            <p:cNvSpPr/>
            <p:nvPr/>
          </p:nvSpPr>
          <p:spPr>
            <a:xfrm>
              <a:off x="2490787" y="3894137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3"/>
            <p:cNvSpPr/>
            <p:nvPr/>
          </p:nvSpPr>
          <p:spPr>
            <a:xfrm>
              <a:off x="2957512" y="3219450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3"/>
            <p:cNvSpPr/>
            <p:nvPr/>
          </p:nvSpPr>
          <p:spPr>
            <a:xfrm>
              <a:off x="2401887" y="345281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1890712" y="3668712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>
              <a:off x="1831975" y="3249612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>
              <a:off x="1812925" y="28622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>
              <a:off x="2381250" y="30353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3"/>
            <p:cNvSpPr/>
            <p:nvPr/>
          </p:nvSpPr>
          <p:spPr>
            <a:xfrm>
              <a:off x="2863850" y="28590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>
              <a:off x="3427412" y="30241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3860800" y="28368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>
              <a:off x="746125" y="32258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3"/>
            <p:cNvSpPr/>
            <p:nvPr/>
          </p:nvSpPr>
          <p:spPr>
            <a:xfrm>
              <a:off x="107950" y="34385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>
              <a:off x="1266825" y="304165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>
              <a:off x="722312" y="28527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>
              <a:off x="179387" y="30178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>
              <a:off x="685800" y="368776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>
              <a:off x="1292225" y="34575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>
              <a:off x="1252537" y="3924300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>
              <a:off x="4038600" y="3198812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>
              <a:off x="2312987" y="26987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>
              <a:off x="2773362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2198687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1735137" y="2532062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1257300" y="268287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3192462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3313112" y="26924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3722687" y="254158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4260850" y="2676525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1279525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785812" y="253523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361950" y="239395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49237" y="26955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4583112" y="2532062"/>
              <a:ext cx="1968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4887912" y="2398712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5191125" y="267970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5481637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5795962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6748462" y="2401887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6192837" y="2700337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6486525" y="2552700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2035175" y="57991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1122362" y="6372225"/>
              <a:ext cx="3033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3538537" y="49053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4133850" y="45513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4614862" y="423545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156200" y="3895725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2859087" y="533400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575300" y="36544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6318250" y="319722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957887" y="342582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6629400" y="3013075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886575" y="2852737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7151687" y="269875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7399337" y="254476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7624762" y="2400300"/>
              <a:ext cx="2031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7826375" y="2271712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6088062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216525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4718050" y="21685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003800" y="205105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4794250" y="18573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3878262" y="217170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3652837" y="19367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3325812" y="20383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3536950" y="2289175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1760537" y="226060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969962" y="20383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84187" y="21558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247650" y="18319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7204075" y="2166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6996112" y="2286000"/>
              <a:ext cx="1668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6337300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502275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527550" y="19494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251325" y="17605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538662" y="1658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3082925" y="165100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1727200" y="20272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1312862" y="214312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852487" y="22669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1008062" y="16827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2444750" y="166687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778000" y="1687512"/>
              <a:ext cx="1668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557962" y="203835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519737" y="18462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262562" y="195103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03872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3803650" y="16684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95787" y="2295525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4216400" y="20542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3970337" y="18399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3527425" y="1747837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3221037" y="184467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2976562" y="21526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2871787" y="19415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2759075" y="174307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513012" y="20462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189162" y="213201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2427287" y="18351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2054225" y="19399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208597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1717675" y="185102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1392237" y="17795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1389062" y="193040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079500" y="1857375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52462" y="1955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88975" y="174625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88912" y="2082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362075" y="1589087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128837" y="16081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760662" y="1600200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359150" y="1589087"/>
              <a:ext cx="1587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683000" y="14938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129087" y="1579562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2646362" y="2254250"/>
              <a:ext cx="168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059237" y="24066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745162" y="2043112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018212" y="19240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3387725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006600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335212" y="1379537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2619375" y="1308100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3044825" y="1379537"/>
              <a:ext cx="1335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2730500" y="1465262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036887" y="1519237"/>
              <a:ext cx="150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446337" y="1527175"/>
              <a:ext cx="141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708150" y="1512887"/>
              <a:ext cx="1602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3148012" y="6392862"/>
              <a:ext cx="309600" cy="166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3905250" y="5827712"/>
              <a:ext cx="3111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5140325" y="49545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5635625" y="4572000"/>
              <a:ext cx="2493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591050" y="53609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142037" y="4217987"/>
              <a:ext cx="2397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6492875" y="39290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6869112" y="367347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7480300" y="32099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6B777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7196137" y="3432175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7720012" y="30480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7951787" y="286861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8193087" y="270192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8377237" y="256222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8569325" y="2414587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167312" y="6462712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795962" y="58626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7577137" y="5881687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7129462" y="6427787"/>
              <a:ext cx="311100" cy="166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6332537" y="5391150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6767512" y="4986337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007350" y="5426075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7227887" y="45608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402637" y="49466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726487" y="457041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7575550" y="42433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7883525" y="394970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8642350" y="325755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8193087" y="3673475"/>
              <a:ext cx="222300" cy="115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8442325" y="3454400"/>
              <a:ext cx="2127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8859837" y="30686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636B6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9031287" y="28749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636B6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8990012" y="4254500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-103187" y="4548187"/>
              <a:ext cx="2382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3175" y="3932237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-14287" y="22796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928100" y="6365875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3"/>
          <p:cNvGrpSpPr/>
          <p:nvPr/>
        </p:nvGrpSpPr>
        <p:grpSpPr>
          <a:xfrm>
            <a:off x="-104775" y="1307746"/>
            <a:ext cx="9350487" cy="5639033"/>
            <a:chOff x="-103187" y="1304571"/>
            <a:chExt cx="9350487" cy="5639033"/>
          </a:xfrm>
        </p:grpSpPr>
        <p:sp>
          <p:nvSpPr>
            <p:cNvPr id="229" name="Google Shape;229;p23"/>
            <p:cNvSpPr txBox="1"/>
            <p:nvPr/>
          </p:nvSpPr>
          <p:spPr>
            <a:xfrm flipH="1" rot="10019988">
              <a:off x="-22116" y="1639853"/>
              <a:ext cx="2768560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 txBox="1"/>
            <p:nvPr/>
          </p:nvSpPr>
          <p:spPr>
            <a:xfrm flipH="1" rot="10019988">
              <a:off x="-37991" y="1789080"/>
              <a:ext cx="3227319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 txBox="1"/>
            <p:nvPr/>
          </p:nvSpPr>
          <p:spPr>
            <a:xfrm flipH="1" rot="9960070">
              <a:off x="-43053" y="1901835"/>
              <a:ext cx="3565493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 flipH="1" rot="9900042">
              <a:off x="-68052" y="2036642"/>
              <a:ext cx="3930724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 flipH="1" rot="9840055">
              <a:off x="-81049" y="2217642"/>
              <a:ext cx="4397326" cy="968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 txBox="1"/>
            <p:nvPr/>
          </p:nvSpPr>
          <p:spPr>
            <a:xfrm flipH="1" rot="9780037">
              <a:off x="-103042" y="2417873"/>
              <a:ext cx="4854608" cy="9396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 txBox="1"/>
            <p:nvPr/>
          </p:nvSpPr>
          <p:spPr>
            <a:xfrm flipH="1" rot="9719923">
              <a:off x="-147820" y="2689263"/>
              <a:ext cx="5402242" cy="9487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 txBox="1"/>
            <p:nvPr/>
          </p:nvSpPr>
          <p:spPr>
            <a:xfrm flipH="1" rot="9600022">
              <a:off x="-157220" y="2957496"/>
              <a:ext cx="5951507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 txBox="1"/>
            <p:nvPr/>
          </p:nvSpPr>
          <p:spPr>
            <a:xfrm flipH="1" rot="9419941">
              <a:off x="-261744" y="3259099"/>
              <a:ext cx="6681817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 txBox="1"/>
            <p:nvPr/>
          </p:nvSpPr>
          <p:spPr>
            <a:xfrm flipH="1" rot="9360048">
              <a:off x="-339756" y="3633875"/>
              <a:ext cx="7321429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 txBox="1"/>
            <p:nvPr/>
          </p:nvSpPr>
          <p:spPr>
            <a:xfrm flipH="1" rot="9180061">
              <a:off x="-496672" y="4154575"/>
              <a:ext cx="8255084" cy="939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 txBox="1"/>
            <p:nvPr/>
          </p:nvSpPr>
          <p:spPr>
            <a:xfrm flipH="1" rot="8939988">
              <a:off x="14433" y="4573605"/>
              <a:ext cx="8574073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A737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 txBox="1"/>
            <p:nvPr/>
          </p:nvSpPr>
          <p:spPr>
            <a:xfrm flipH="1" rot="8639984">
              <a:off x="2093811" y="4648117"/>
              <a:ext cx="732150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454B4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 txBox="1"/>
            <p:nvPr/>
          </p:nvSpPr>
          <p:spPr>
            <a:xfrm flipH="1" rot="8220010">
              <a:off x="4255889" y="4875466"/>
              <a:ext cx="5676718" cy="954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7080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 txBox="1"/>
            <p:nvPr/>
          </p:nvSpPr>
          <p:spPr>
            <a:xfrm flipH="1" rot="7860074">
              <a:off x="6436558" y="5560100"/>
              <a:ext cx="3300536" cy="956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 txBox="1"/>
            <p:nvPr/>
          </p:nvSpPr>
          <p:spPr>
            <a:xfrm flipH="1" rot="-8328844">
              <a:off x="8082037" y="3914587"/>
              <a:ext cx="9567" cy="3300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 rot="7559545">
              <a:off x="8573323" y="6614185"/>
              <a:ext cx="79533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 txBox="1"/>
            <p:nvPr/>
          </p:nvSpPr>
          <p:spPr>
            <a:xfrm rot="-8630509">
              <a:off x="8966037" y="6221498"/>
              <a:ext cx="9661" cy="795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 txBox="1"/>
            <p:nvPr/>
          </p:nvSpPr>
          <p:spPr>
            <a:xfrm rot="1020017">
              <a:off x="-231645" y="3746546"/>
              <a:ext cx="9597897" cy="93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 txBox="1"/>
            <p:nvPr/>
          </p:nvSpPr>
          <p:spPr>
            <a:xfrm rot="1559953">
              <a:off x="-314250" y="5391149"/>
              <a:ext cx="6575434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 txBox="1"/>
            <p:nvPr/>
          </p:nvSpPr>
          <p:spPr>
            <a:xfrm rot="1680015">
              <a:off x="-262008" y="5753074"/>
              <a:ext cx="4451351" cy="952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 txBox="1"/>
            <p:nvPr/>
          </p:nvSpPr>
          <p:spPr>
            <a:xfrm rot="1919979">
              <a:off x="-174713" y="6226154"/>
              <a:ext cx="2222625" cy="957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 txBox="1"/>
            <p:nvPr/>
          </p:nvSpPr>
          <p:spPr>
            <a:xfrm rot="1379985">
              <a:off x="-342669" y="5113370"/>
              <a:ext cx="8694560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07977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 txBox="1"/>
            <p:nvPr/>
          </p:nvSpPr>
          <p:spPr>
            <a:xfrm rot="960032">
              <a:off x="-182669" y="3379786"/>
              <a:ext cx="9550286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58F8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 txBox="1"/>
            <p:nvPr/>
          </p:nvSpPr>
          <p:spPr>
            <a:xfrm flipH="1" rot="-9839959">
              <a:off x="127081" y="3089205"/>
              <a:ext cx="9137710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 rot="840016">
              <a:off x="593521" y="2860639"/>
              <a:ext cx="8691484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 txBox="1"/>
            <p:nvPr/>
          </p:nvSpPr>
          <p:spPr>
            <a:xfrm rot="720050">
              <a:off x="1345892" y="2511421"/>
              <a:ext cx="7899446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 rot="720013">
              <a:off x="1671337" y="2343108"/>
              <a:ext cx="7555001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 txBox="1"/>
            <p:nvPr/>
          </p:nvSpPr>
          <p:spPr>
            <a:xfrm rot="659975">
              <a:off x="1974880" y="2185963"/>
              <a:ext cx="7234203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 txBox="1"/>
            <p:nvPr/>
          </p:nvSpPr>
          <p:spPr>
            <a:xfrm flipH="1" rot="-10139981">
              <a:off x="2360583" y="2071763"/>
              <a:ext cx="6848534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 flipH="1" rot="-10140052">
              <a:off x="2619359" y="1933584"/>
              <a:ext cx="6594541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 txBox="1"/>
            <p:nvPr/>
          </p:nvSpPr>
          <p:spPr>
            <a:xfrm flipH="1" rot="-9960005">
              <a:off x="970163" y="2673320"/>
              <a:ext cx="8261396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3"/>
            <p:cNvSpPr txBox="1"/>
            <p:nvPr/>
          </p:nvSpPr>
          <p:spPr>
            <a:xfrm flipH="1" rot="-9480009">
              <a:off x="-323685" y="4724565"/>
              <a:ext cx="9763102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 flipH="1" rot="-9600022">
              <a:off x="-276145" y="4227414"/>
              <a:ext cx="9689954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67F7D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374650" y="48799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52412" y="5797550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3297237" y="4224337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941512" y="48831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676525" y="4535487"/>
              <a:ext cx="2475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1190625" y="4506912"/>
              <a:ext cx="2397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82612" y="4216400"/>
              <a:ext cx="2382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860550" y="4194175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3811587" y="394493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3032125" y="367347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3578225" y="34194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352925" y="3659187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464050" y="3013075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907087" y="28448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5600700" y="30099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864100" y="2822575"/>
              <a:ext cx="203100" cy="98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202237" y="32131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4805362" y="3429000"/>
              <a:ext cx="2112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490787" y="3894137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957512" y="3219450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401887" y="345281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1890712" y="3668712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1831975" y="3249612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1812925" y="28622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381250" y="30353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863850" y="28590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3427412" y="30241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3860800" y="28368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746125" y="32258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107950" y="34385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1266825" y="304165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722312" y="28527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179387" y="30178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685800" y="368776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1292225" y="34575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252537" y="3924300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4038600" y="3198812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312987" y="26987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773362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198687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1735137" y="2532062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1257300" y="268287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192462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313112" y="26924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722687" y="254158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4260850" y="2676525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1279525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785812" y="253523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61950" y="239395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49237" y="26955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583112" y="2532062"/>
              <a:ext cx="1968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4887912" y="2398712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5191125" y="267970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5481637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5795962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6748462" y="2401887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6192837" y="2700337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6486525" y="2552700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035175" y="57991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122362" y="6372225"/>
              <a:ext cx="3033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3538537" y="49053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133850" y="45513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14862" y="423545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5156200" y="3895725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859087" y="533400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5575300" y="36544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6318250" y="319722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5957887" y="342582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629400" y="3013075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886575" y="2852737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7151687" y="269875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7399337" y="254476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7624762" y="2400300"/>
              <a:ext cx="2031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7826375" y="2271712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6088062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216525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718050" y="21685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003800" y="205105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4794250" y="18573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3878262" y="217170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3652837" y="19367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3325812" y="20383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3536950" y="2289175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1760537" y="226060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969962" y="20383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84187" y="21558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47650" y="18319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7204075" y="2166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6996112" y="2286000"/>
              <a:ext cx="1668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6337300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5502275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527550" y="19494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4251325" y="17605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4538662" y="1658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3082925" y="165100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727200" y="20272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1312862" y="214312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852487" y="22669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1008062" y="16827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44750" y="166687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1778000" y="1687512"/>
              <a:ext cx="1668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557962" y="203835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5519737" y="18462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5262562" y="195103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503872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803650" y="16684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395787" y="2295525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216400" y="20542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970337" y="18399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527425" y="1747837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221037" y="184467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976562" y="21526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871787" y="19415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759075" y="174307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513012" y="20462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189162" y="213201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427287" y="18351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054225" y="19399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08597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717675" y="185102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1392237" y="17795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1389062" y="193040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1079500" y="1857375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652462" y="1955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688975" y="174625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188912" y="2082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362075" y="1589087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128837" y="16081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760662" y="1600200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359150" y="1589087"/>
              <a:ext cx="1587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683000" y="14938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129087" y="1579562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646362" y="2254250"/>
              <a:ext cx="168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059237" y="24066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745162" y="2043112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6018212" y="19240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387725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006600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335212" y="1379537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619375" y="1308100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044825" y="1379537"/>
              <a:ext cx="1335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730500" y="1465262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036887" y="1519237"/>
              <a:ext cx="150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446337" y="1527175"/>
              <a:ext cx="141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1708150" y="1512887"/>
              <a:ext cx="1602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148012" y="6392862"/>
              <a:ext cx="309600" cy="166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905250" y="5827712"/>
              <a:ext cx="3111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140325" y="49545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635625" y="4572000"/>
              <a:ext cx="2493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4591050" y="53609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6142037" y="4217987"/>
              <a:ext cx="2397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6492875" y="39290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6869112" y="367347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7480300" y="32099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6B777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196137" y="3432175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7720012" y="30480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7951787" y="286861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8193087" y="270192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8377237" y="256222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8569325" y="2414587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5167312" y="6462712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5795962" y="58626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7577137" y="5881687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5A616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7129462" y="6427787"/>
              <a:ext cx="311100" cy="166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5A616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6332537" y="5391150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6767512" y="4986337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8007350" y="5426075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5A616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7227887" y="45608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8402637" y="49466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8726487" y="457041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5A616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7575550" y="42433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7883525" y="394970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8642350" y="325755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8193087" y="3673475"/>
              <a:ext cx="2223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8442325" y="3454400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8859837" y="30686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58F8D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9031287" y="28749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58F8D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990012" y="4254500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-103187" y="4548187"/>
              <a:ext cx="2382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175" y="3932237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-14287" y="22796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8928100" y="6365875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5A616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23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2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2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FF58">
            <a:alpha val="26666"/>
          </a:srgbClr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5"/>
          <p:cNvGrpSpPr/>
          <p:nvPr/>
        </p:nvGrpSpPr>
        <p:grpSpPr>
          <a:xfrm>
            <a:off x="-103187" y="1304571"/>
            <a:ext cx="9350487" cy="5639033"/>
            <a:chOff x="-103187" y="1304571"/>
            <a:chExt cx="9350487" cy="5639033"/>
          </a:xfrm>
        </p:grpSpPr>
        <p:sp>
          <p:nvSpPr>
            <p:cNvPr id="459" name="Google Shape;459;p25"/>
            <p:cNvSpPr txBox="1"/>
            <p:nvPr/>
          </p:nvSpPr>
          <p:spPr>
            <a:xfrm flipH="1" rot="10019988">
              <a:off x="-22116" y="1639853"/>
              <a:ext cx="2768560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 txBox="1"/>
            <p:nvPr/>
          </p:nvSpPr>
          <p:spPr>
            <a:xfrm flipH="1" rot="10019988">
              <a:off x="-37991" y="1789080"/>
              <a:ext cx="3227319" cy="953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5"/>
            <p:cNvSpPr txBox="1"/>
            <p:nvPr/>
          </p:nvSpPr>
          <p:spPr>
            <a:xfrm flipH="1" rot="9960070">
              <a:off x="-43053" y="1901835"/>
              <a:ext cx="3565493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5"/>
            <p:cNvSpPr txBox="1"/>
            <p:nvPr/>
          </p:nvSpPr>
          <p:spPr>
            <a:xfrm flipH="1" rot="9900042">
              <a:off x="-68052" y="2036642"/>
              <a:ext cx="3930724" cy="9605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 txBox="1"/>
            <p:nvPr/>
          </p:nvSpPr>
          <p:spPr>
            <a:xfrm flipH="1" rot="9840055">
              <a:off x="-81049" y="2217642"/>
              <a:ext cx="4397326" cy="9684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 txBox="1"/>
            <p:nvPr/>
          </p:nvSpPr>
          <p:spPr>
            <a:xfrm flipH="1" rot="9780037">
              <a:off x="-103042" y="2417873"/>
              <a:ext cx="4854608" cy="9396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 txBox="1"/>
            <p:nvPr/>
          </p:nvSpPr>
          <p:spPr>
            <a:xfrm flipH="1" rot="9719923">
              <a:off x="-147820" y="2689263"/>
              <a:ext cx="5402242" cy="9487"/>
            </a:xfrm>
            <a:prstGeom prst="rect">
              <a:avLst/>
            </a:prstGeom>
            <a:gradFill>
              <a:gsLst>
                <a:gs pos="0">
                  <a:srgbClr val="D1E2DE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5"/>
            <p:cNvSpPr txBox="1"/>
            <p:nvPr/>
          </p:nvSpPr>
          <p:spPr>
            <a:xfrm flipH="1" rot="9600022">
              <a:off x="-157220" y="2957496"/>
              <a:ext cx="5951507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5"/>
            <p:cNvSpPr txBox="1"/>
            <p:nvPr/>
          </p:nvSpPr>
          <p:spPr>
            <a:xfrm flipH="1" rot="9419941">
              <a:off x="-261744" y="3259099"/>
              <a:ext cx="6681817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5"/>
            <p:cNvSpPr txBox="1"/>
            <p:nvPr/>
          </p:nvSpPr>
          <p:spPr>
            <a:xfrm flipH="1" rot="9360048">
              <a:off x="-339756" y="3633875"/>
              <a:ext cx="7321429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5"/>
            <p:cNvSpPr txBox="1"/>
            <p:nvPr/>
          </p:nvSpPr>
          <p:spPr>
            <a:xfrm flipH="1" rot="9180061">
              <a:off x="-496672" y="4154575"/>
              <a:ext cx="8255084" cy="939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5"/>
            <p:cNvSpPr txBox="1"/>
            <p:nvPr/>
          </p:nvSpPr>
          <p:spPr>
            <a:xfrm flipH="1" rot="8939988">
              <a:off x="14433" y="4573605"/>
              <a:ext cx="8574073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A7371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5"/>
            <p:cNvSpPr txBox="1"/>
            <p:nvPr/>
          </p:nvSpPr>
          <p:spPr>
            <a:xfrm flipH="1" rot="8639984">
              <a:off x="2093811" y="4648117"/>
              <a:ext cx="732150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454B4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5"/>
            <p:cNvSpPr txBox="1"/>
            <p:nvPr/>
          </p:nvSpPr>
          <p:spPr>
            <a:xfrm flipH="1" rot="8220010">
              <a:off x="4255889" y="4875466"/>
              <a:ext cx="5676718" cy="954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7080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5"/>
            <p:cNvSpPr txBox="1"/>
            <p:nvPr/>
          </p:nvSpPr>
          <p:spPr>
            <a:xfrm flipH="1" rot="7860074">
              <a:off x="6434971" y="5560100"/>
              <a:ext cx="3300536" cy="956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5"/>
            <p:cNvSpPr txBox="1"/>
            <p:nvPr/>
          </p:nvSpPr>
          <p:spPr>
            <a:xfrm flipH="1" rot="-8328844">
              <a:off x="8080462" y="3914587"/>
              <a:ext cx="9567" cy="3300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5"/>
            <p:cNvSpPr txBox="1"/>
            <p:nvPr/>
          </p:nvSpPr>
          <p:spPr>
            <a:xfrm rot="7559545">
              <a:off x="8522523" y="6614185"/>
              <a:ext cx="795333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00000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5"/>
            <p:cNvSpPr txBox="1"/>
            <p:nvPr/>
          </p:nvSpPr>
          <p:spPr>
            <a:xfrm rot="-8630509">
              <a:off x="8915237" y="6221498"/>
              <a:ext cx="9661" cy="795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 txBox="1"/>
            <p:nvPr/>
          </p:nvSpPr>
          <p:spPr>
            <a:xfrm rot="1020017">
              <a:off x="-231645" y="3746546"/>
              <a:ext cx="9597897" cy="93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5"/>
            <p:cNvSpPr txBox="1"/>
            <p:nvPr/>
          </p:nvSpPr>
          <p:spPr>
            <a:xfrm rot="1559953">
              <a:off x="-314250" y="5391149"/>
              <a:ext cx="6575434" cy="96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5"/>
            <p:cNvSpPr txBox="1"/>
            <p:nvPr/>
          </p:nvSpPr>
          <p:spPr>
            <a:xfrm rot="1680015">
              <a:off x="-262008" y="5753074"/>
              <a:ext cx="4451351" cy="952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29E9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5"/>
            <p:cNvSpPr txBox="1"/>
            <p:nvPr/>
          </p:nvSpPr>
          <p:spPr>
            <a:xfrm rot="1919979">
              <a:off x="-174713" y="6226154"/>
              <a:ext cx="2222625" cy="957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 txBox="1"/>
            <p:nvPr/>
          </p:nvSpPr>
          <p:spPr>
            <a:xfrm rot="1379985">
              <a:off x="-342669" y="5113370"/>
              <a:ext cx="8694560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07977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5"/>
            <p:cNvSpPr txBox="1"/>
            <p:nvPr/>
          </p:nvSpPr>
          <p:spPr>
            <a:xfrm rot="960032">
              <a:off x="-182669" y="3379786"/>
              <a:ext cx="9550286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58F8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5"/>
            <p:cNvSpPr txBox="1"/>
            <p:nvPr/>
          </p:nvSpPr>
          <p:spPr>
            <a:xfrm flipH="1" rot="-9839959">
              <a:off x="127081" y="3089205"/>
              <a:ext cx="9137710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5"/>
            <p:cNvSpPr txBox="1"/>
            <p:nvPr/>
          </p:nvSpPr>
          <p:spPr>
            <a:xfrm rot="840016">
              <a:off x="593521" y="2860639"/>
              <a:ext cx="8691484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5"/>
            <p:cNvSpPr txBox="1"/>
            <p:nvPr/>
          </p:nvSpPr>
          <p:spPr>
            <a:xfrm rot="720050">
              <a:off x="1345892" y="2511421"/>
              <a:ext cx="7899446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5"/>
            <p:cNvSpPr txBox="1"/>
            <p:nvPr/>
          </p:nvSpPr>
          <p:spPr>
            <a:xfrm rot="720013">
              <a:off x="1671337" y="2343108"/>
              <a:ext cx="7555001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5"/>
            <p:cNvSpPr txBox="1"/>
            <p:nvPr/>
          </p:nvSpPr>
          <p:spPr>
            <a:xfrm rot="659975">
              <a:off x="1974880" y="2185963"/>
              <a:ext cx="7234203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5"/>
            <p:cNvSpPr txBox="1"/>
            <p:nvPr/>
          </p:nvSpPr>
          <p:spPr>
            <a:xfrm flipH="1" rot="-10139981">
              <a:off x="2360583" y="2071763"/>
              <a:ext cx="6848534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5"/>
            <p:cNvSpPr txBox="1"/>
            <p:nvPr/>
          </p:nvSpPr>
          <p:spPr>
            <a:xfrm flipH="1" rot="-10140052">
              <a:off x="2619359" y="1933584"/>
              <a:ext cx="6594541" cy="94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5"/>
            <p:cNvSpPr txBox="1"/>
            <p:nvPr/>
          </p:nvSpPr>
          <p:spPr>
            <a:xfrm flipH="1" rot="-9960005">
              <a:off x="970163" y="2673320"/>
              <a:ext cx="8261396" cy="96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 txBox="1"/>
            <p:nvPr/>
          </p:nvSpPr>
          <p:spPr>
            <a:xfrm flipH="1" rot="-9480009">
              <a:off x="-323685" y="4724565"/>
              <a:ext cx="9763102" cy="941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D878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 txBox="1"/>
            <p:nvPr/>
          </p:nvSpPr>
          <p:spPr>
            <a:xfrm flipH="1" rot="-9600022">
              <a:off x="-276145" y="4227414"/>
              <a:ext cx="9689954" cy="95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767F7D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74650" y="48799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252412" y="5797550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297237" y="4224337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941512" y="48831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676525" y="4535487"/>
              <a:ext cx="2475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190625" y="4506912"/>
              <a:ext cx="2397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82612" y="4216400"/>
              <a:ext cx="238200" cy="133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1860550" y="4194175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811587" y="394493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032125" y="367347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3578225" y="34194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4352925" y="3659187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4464050" y="3013075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5907087" y="28448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5600700" y="30099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864100" y="2822575"/>
              <a:ext cx="203100" cy="98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5202237" y="32131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4805362" y="3429000"/>
              <a:ext cx="2112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8C979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90787" y="3894137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2957512" y="3219450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2401887" y="345281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890712" y="3668712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831975" y="3249612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812925" y="28622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2381250" y="30353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2863850" y="28590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3427412" y="302418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3860800" y="28368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746125" y="322580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07950" y="34385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266825" y="304165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722312" y="28527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179387" y="30178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685800" y="3687762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292225" y="345757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252537" y="3924300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4038600" y="3198812"/>
              <a:ext cx="222300" cy="114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2312987" y="26987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773362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2198687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1735137" y="2532062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1257300" y="268287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192462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313112" y="26924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722687" y="254158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4260850" y="2676525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1279525" y="240030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785812" y="2535237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361950" y="2393950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249237" y="26955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4583112" y="2532062"/>
              <a:ext cx="1968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4887912" y="2398712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5191125" y="267970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5481637" y="253841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5795962" y="239077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6748462" y="2401887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6192837" y="2700337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6486525" y="2552700"/>
              <a:ext cx="203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2035175" y="57991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1122362" y="6372225"/>
              <a:ext cx="3033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3538537" y="4905375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4133850" y="45513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4614862" y="423545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5156200" y="3895725"/>
              <a:ext cx="238200" cy="142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2859087" y="533400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5575300" y="36544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6318250" y="319722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5957887" y="3425825"/>
              <a:ext cx="2127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6629400" y="3013075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6886575" y="2852737"/>
              <a:ext cx="2049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7151687" y="2698750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7399337" y="2544762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7624762" y="2400300"/>
              <a:ext cx="2031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7826375" y="2271712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88582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6088062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5216525" y="227012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4718050" y="21685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5003800" y="205105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4794250" y="18573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878262" y="217170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652837" y="19367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325812" y="2038350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536950" y="2289175"/>
              <a:ext cx="1761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1760537" y="2260600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969962" y="20383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484187" y="2155825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47650" y="1831975"/>
              <a:ext cx="177900" cy="795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7204075" y="2166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6996112" y="2286000"/>
              <a:ext cx="1668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6337300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99A5A3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5502275" y="21526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527550" y="19494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51325" y="17605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4538662" y="1658937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3082925" y="165100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1727200" y="2027237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1312862" y="214312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852487" y="22669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1008062" y="1682750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444750" y="1666875"/>
              <a:ext cx="168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1778000" y="1687512"/>
              <a:ext cx="1668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6557962" y="203835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5519737" y="18462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5262562" y="195103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503872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3803650" y="166846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4395787" y="2295525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4216400" y="20542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DCBC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3970337" y="18399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3527425" y="1747837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3221037" y="184467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2976562" y="21526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2871787" y="1941512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2759075" y="174307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2513012" y="20462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2189162" y="2132012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ADAD6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2427287" y="1835150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2054225" y="1939925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2085975" y="176530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1717675" y="1851025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1392237" y="1779587"/>
              <a:ext cx="177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1389062" y="1930400"/>
              <a:ext cx="1761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1079500" y="1857375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652462" y="1955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688975" y="1746250"/>
              <a:ext cx="1779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188912" y="2082800"/>
              <a:ext cx="1761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1362075" y="1589087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2128837" y="16081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2760662" y="1600200"/>
              <a:ext cx="160200" cy="60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3359150" y="1589087"/>
              <a:ext cx="1587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683000" y="1493837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129087" y="1579562"/>
              <a:ext cx="160200" cy="61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2646362" y="2254250"/>
              <a:ext cx="168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3D2C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4059237" y="2406650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5C3C0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5745162" y="2043112"/>
              <a:ext cx="1779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6018212" y="1924050"/>
              <a:ext cx="176100" cy="8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3387725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2006600" y="1441450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2335212" y="1379537"/>
              <a:ext cx="1254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619375" y="1308100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044825" y="1379537"/>
              <a:ext cx="1335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2730500" y="1465262"/>
              <a:ext cx="131700" cy="5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036887" y="1519237"/>
              <a:ext cx="1509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446337" y="1527175"/>
              <a:ext cx="1413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708150" y="1512887"/>
              <a:ext cx="160200" cy="71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3148012" y="6392862"/>
              <a:ext cx="309600" cy="166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3905250" y="5827712"/>
              <a:ext cx="311100" cy="177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5140325" y="49545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5635625" y="4572000"/>
              <a:ext cx="2493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591050" y="5360987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6142037" y="4217987"/>
              <a:ext cx="239700" cy="133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6492875" y="392906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6869112" y="3673475"/>
              <a:ext cx="212700" cy="11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7480300" y="3209925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6B7775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7196137" y="3432175"/>
              <a:ext cx="2208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7720012" y="3048000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7951787" y="286861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27E7B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193087" y="2701925"/>
              <a:ext cx="195300" cy="79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8377237" y="2562225"/>
              <a:ext cx="1968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8569325" y="2414587"/>
              <a:ext cx="195300" cy="8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A1B3A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5167312" y="6462712"/>
              <a:ext cx="3111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5795962" y="5862637"/>
              <a:ext cx="311100" cy="1761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7577137" y="5881687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7129462" y="6427787"/>
              <a:ext cx="311100" cy="166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6332537" y="5391150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6767512" y="4986337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8007350" y="5426075"/>
              <a:ext cx="2652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7227887" y="45608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8402637" y="4946650"/>
              <a:ext cx="266700" cy="150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8726487" y="4570412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7575550" y="4243387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7883525" y="3949700"/>
              <a:ext cx="247500" cy="1335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8642350" y="3257550"/>
              <a:ext cx="212700" cy="115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8193087" y="3673475"/>
              <a:ext cx="222300" cy="1158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8442325" y="3454400"/>
              <a:ext cx="2127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8859837" y="3068637"/>
              <a:ext cx="2031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636B6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9031287" y="2874962"/>
              <a:ext cx="203100" cy="969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636B6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8990012" y="4254500"/>
              <a:ext cx="247500" cy="131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5E6564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-103187" y="4548187"/>
              <a:ext cx="2382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1ADAA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175" y="3932237"/>
              <a:ext cx="247500" cy="1413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AEBCB9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-14287" y="2279650"/>
              <a:ext cx="168300" cy="69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1E2DE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8928100" y="6365875"/>
              <a:ext cx="319200" cy="168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434948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2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77" name="Google Shape;677;p2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25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25"/>
          <p:cNvSpPr txBox="1"/>
          <p:nvPr>
            <p:ph idx="1" type="body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Relationship Id="rId5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8.jpg"/><Relationship Id="rId5" Type="http://schemas.openxmlformats.org/officeDocument/2006/relationships/image" Target="../media/image42.jpg"/><Relationship Id="rId6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5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wwf.ru/resources/news/article/11912" TargetMode="External"/><Relationship Id="rId4" Type="http://schemas.openxmlformats.org/officeDocument/2006/relationships/hyperlink" Target="http://www.aif.ru/ny/nydontknows/1080331" TargetMode="External"/><Relationship Id="rId5" Type="http://schemas.openxmlformats.org/officeDocument/2006/relationships/hyperlink" Target="http://ecoreporter.ru/node/1427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"/>
          <p:cNvSpPr txBox="1"/>
          <p:nvPr>
            <p:ph type="ctrTitle"/>
          </p:nvPr>
        </p:nvSpPr>
        <p:spPr>
          <a:xfrm>
            <a:off x="720000" y="-12"/>
            <a:ext cx="7704000" cy="33957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200"/>
              </a:buClr>
              <a:buSzPts val="2800"/>
              <a:buFont typeface="Arial"/>
              <a:buNone/>
            </a:pPr>
            <a:r>
              <a:rPr b="1" i="0" lang="en-US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Варианты вторичного использования Новогодних елок</a:t>
            </a:r>
            <a:br>
              <a:rPr b="1" i="0" lang="en-US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500">
              <a:solidFill>
                <a:srgbClr val="000000"/>
              </a:solidFill>
            </a:endParaRPr>
          </a:p>
        </p:txBody>
      </p:sp>
      <p:sp>
        <p:nvSpPr>
          <p:cNvPr id="751" name="Google Shape;751;p1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2254215"/>
            <a:ext cx="3877125" cy="398940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"/>
          <p:cNvSpPr txBox="1"/>
          <p:nvPr/>
        </p:nvSpPr>
        <p:spPr>
          <a:xfrm flipH="1">
            <a:off x="4159825" y="2641375"/>
            <a:ext cx="4885800" cy="3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Выполнила:ученица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7класса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«школа №103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г.Уфы»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Тарасова Наталия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Руководитель:Новикова Е</a:t>
            </a:r>
            <a:r>
              <a:rPr b="1" lang="en-US" sz="2800"/>
              <a:t>лена Николаевна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"/>
          <p:cNvSpPr txBox="1"/>
          <p:nvPr/>
        </p:nvSpPr>
        <p:spPr>
          <a:xfrm flipH="1" rot="-1939">
            <a:off x="3883975" y="6235523"/>
            <a:ext cx="5849701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год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0"/>
          <p:cNvGrpSpPr/>
          <p:nvPr/>
        </p:nvGrpSpPr>
        <p:grpSpPr>
          <a:xfrm>
            <a:off x="768350" y="304800"/>
            <a:ext cx="7620000" cy="2212975"/>
            <a:chOff x="768350" y="304800"/>
            <a:chExt cx="7620000" cy="2212975"/>
          </a:xfrm>
        </p:grpSpPr>
        <p:pic>
          <p:nvPicPr>
            <p:cNvPr id="867" name="Google Shape;86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8350" y="304800"/>
              <a:ext cx="7620000" cy="2212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10"/>
            <p:cNvSpPr txBox="1"/>
            <p:nvPr/>
          </p:nvSpPr>
          <p:spPr>
            <a:xfrm>
              <a:off x="947737" y="434975"/>
              <a:ext cx="7212000" cy="18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Англии из «отработавших» елок делают компост. В Лондоне 28 пунктов для приёма новогодних ёлок. Собирают 20% от всех выброшенных ёлок.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0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7600" y="2954337"/>
            <a:ext cx="4297363" cy="32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"/>
          <p:cNvSpPr/>
          <p:nvPr/>
        </p:nvSpPr>
        <p:spPr>
          <a:xfrm>
            <a:off x="827087" y="1925637"/>
            <a:ext cx="4013100" cy="3881400"/>
          </a:xfrm>
          <a:prstGeom prst="ellipse">
            <a:avLst/>
          </a:prstGeom>
          <a:gradFill>
            <a:gsLst>
              <a:gs pos="0">
                <a:srgbClr val="97C965"/>
              </a:gs>
              <a:gs pos="80000">
                <a:srgbClr val="C6FF85"/>
              </a:gs>
              <a:gs pos="100000">
                <a:srgbClr val="C6FF83"/>
              </a:gs>
            </a:gsLst>
            <a:lin ang="16200038" scaled="0"/>
          </a:gradFill>
          <a:ln cap="flat" cmpd="sng" w="9525">
            <a:solidFill>
              <a:srgbClr val="C7FC9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E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подставки для кукол, ручки для деревянных тележек для кукол, кукольную мебель.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8" name="Google Shape;878;p11"/>
          <p:cNvGrpSpPr/>
          <p:nvPr/>
        </p:nvGrpSpPr>
        <p:grpSpPr>
          <a:xfrm>
            <a:off x="1352550" y="0"/>
            <a:ext cx="6443662" cy="1103312"/>
            <a:chOff x="1352550" y="0"/>
            <a:chExt cx="6443662" cy="1103312"/>
          </a:xfrm>
        </p:grpSpPr>
        <p:pic>
          <p:nvPicPr>
            <p:cNvPr id="879" name="Google Shape;87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2550" y="0"/>
              <a:ext cx="6443662" cy="110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0" name="Google Shape;880;p11"/>
            <p:cNvSpPr txBox="1"/>
            <p:nvPr/>
          </p:nvSpPr>
          <p:spPr>
            <a:xfrm>
              <a:off x="1454150" y="90487"/>
              <a:ext cx="62406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Поделки из дерева: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11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3187" y="1838325"/>
            <a:ext cx="3255962" cy="405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12"/>
          <p:cNvGrpSpPr/>
          <p:nvPr/>
        </p:nvGrpSpPr>
        <p:grpSpPr>
          <a:xfrm>
            <a:off x="987425" y="-19050"/>
            <a:ext cx="7169149" cy="1366837"/>
            <a:chOff x="987425" y="-19050"/>
            <a:chExt cx="7169149" cy="1366837"/>
          </a:xfrm>
        </p:grpSpPr>
        <p:pic>
          <p:nvPicPr>
            <p:cNvPr id="890" name="Google Shape;89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19050"/>
              <a:ext cx="7169149" cy="1366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" name="Google Shape;891;p12"/>
            <p:cNvSpPr txBox="1"/>
            <p:nvPr/>
          </p:nvSpPr>
          <p:spPr>
            <a:xfrm>
              <a:off x="1104900" y="74612"/>
              <a:ext cx="6934200" cy="11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Обработанные ветки дерева можно использовать: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12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3" name="Google Shape;893;p12"/>
          <p:cNvGrpSpPr/>
          <p:nvPr/>
        </p:nvGrpSpPr>
        <p:grpSpPr>
          <a:xfrm>
            <a:off x="950912" y="2316162"/>
            <a:ext cx="3640137" cy="2706687"/>
            <a:chOff x="950912" y="2316162"/>
            <a:chExt cx="3640137" cy="2706687"/>
          </a:xfrm>
        </p:grpSpPr>
        <p:pic>
          <p:nvPicPr>
            <p:cNvPr id="894" name="Google Shape;89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0912" y="2316162"/>
              <a:ext cx="3640137" cy="2706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12"/>
            <p:cNvSpPr txBox="1"/>
            <p:nvPr/>
          </p:nvSpPr>
          <p:spPr>
            <a:xfrm>
              <a:off x="1135062" y="2474912"/>
              <a:ext cx="3275100" cy="23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Noto Sans Symbols"/>
                <a:buChar char="❖"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массажный коврик для усталых ног,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Noto Sans Symbols"/>
                <a:buChar char="❖"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тренажер для формирования стоп ребенка.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b="0" i="0" sz="24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6" name="Google Shape;8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462" y="2166937"/>
            <a:ext cx="3940176" cy="2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13"/>
          <p:cNvGrpSpPr/>
          <p:nvPr/>
        </p:nvGrpSpPr>
        <p:grpSpPr>
          <a:xfrm>
            <a:off x="987425" y="-19050"/>
            <a:ext cx="7308849" cy="1366837"/>
            <a:chOff x="987425" y="-19050"/>
            <a:chExt cx="7308849" cy="1366837"/>
          </a:xfrm>
        </p:grpSpPr>
        <p:pic>
          <p:nvPicPr>
            <p:cNvPr id="904" name="Google Shape;90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19050"/>
              <a:ext cx="7308849" cy="1366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5" name="Google Shape;905;p13"/>
            <p:cNvSpPr txBox="1"/>
            <p:nvPr/>
          </p:nvSpPr>
          <p:spPr>
            <a:xfrm>
              <a:off x="1104900" y="74612"/>
              <a:ext cx="7078800" cy="11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новогодних ёлок в качестве фурнитуры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13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" name="Google Shape;907;p13"/>
          <p:cNvGrpSpPr/>
          <p:nvPr/>
        </p:nvGrpSpPr>
        <p:grpSpPr>
          <a:xfrm>
            <a:off x="1322387" y="1384300"/>
            <a:ext cx="6767512" cy="1401762"/>
            <a:chOff x="1322387" y="1384300"/>
            <a:chExt cx="6767512" cy="1401762"/>
          </a:xfrm>
        </p:grpSpPr>
        <p:pic>
          <p:nvPicPr>
            <p:cNvPr id="908" name="Google Shape;90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22387" y="1384300"/>
              <a:ext cx="6767512" cy="1401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" name="Google Shape;909;p13"/>
            <p:cNvSpPr txBox="1"/>
            <p:nvPr/>
          </p:nvSpPr>
          <p:spPr>
            <a:xfrm>
              <a:off x="1466850" y="1476375"/>
              <a:ext cx="64596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как прямые деревянные ручки для сумки из войлока в эко-стиле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0" name="Google Shape;91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4812" y="2924175"/>
            <a:ext cx="35052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4"/>
          <p:cNvGrpSpPr/>
          <p:nvPr/>
        </p:nvGrpSpPr>
        <p:grpSpPr>
          <a:xfrm>
            <a:off x="987425" y="-19050"/>
            <a:ext cx="7308849" cy="1366837"/>
            <a:chOff x="987425" y="-19050"/>
            <a:chExt cx="7308849" cy="1366837"/>
          </a:xfrm>
        </p:grpSpPr>
        <p:pic>
          <p:nvPicPr>
            <p:cNvPr id="918" name="Google Shape;91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19050"/>
              <a:ext cx="7308849" cy="1366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9" name="Google Shape;919;p14"/>
            <p:cNvSpPr txBox="1"/>
            <p:nvPr/>
          </p:nvSpPr>
          <p:spPr>
            <a:xfrm>
              <a:off x="1104900" y="74612"/>
              <a:ext cx="7078800" cy="11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новогодних ёлок в Европе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0" name="Google Shape;920;p14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p14"/>
          <p:cNvGrpSpPr/>
          <p:nvPr/>
        </p:nvGrpSpPr>
        <p:grpSpPr>
          <a:xfrm>
            <a:off x="957262" y="1384300"/>
            <a:ext cx="7339012" cy="1504950"/>
            <a:chOff x="957262" y="1384300"/>
            <a:chExt cx="7339012" cy="1504950"/>
          </a:xfrm>
        </p:grpSpPr>
        <p:pic>
          <p:nvPicPr>
            <p:cNvPr id="922" name="Google Shape;92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7262" y="1384300"/>
              <a:ext cx="7339012" cy="150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14"/>
            <p:cNvSpPr txBox="1"/>
            <p:nvPr/>
          </p:nvSpPr>
          <p:spPr>
            <a:xfrm>
              <a:off x="1103312" y="1479550"/>
              <a:ext cx="70677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странах Европы извлекать пользу из зелёных символов Нового года научились давно. Их  используют в качестве корма в зоопарках.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E6F8F4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4" name="Google Shape;92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1537" y="3068637"/>
            <a:ext cx="5003800" cy="33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15"/>
          <p:cNvGrpSpPr/>
          <p:nvPr/>
        </p:nvGrpSpPr>
        <p:grpSpPr>
          <a:xfrm>
            <a:off x="987425" y="-19050"/>
            <a:ext cx="7308849" cy="1439862"/>
            <a:chOff x="987425" y="-19050"/>
            <a:chExt cx="7308849" cy="1439862"/>
          </a:xfrm>
        </p:grpSpPr>
        <p:pic>
          <p:nvPicPr>
            <p:cNvPr id="932" name="Google Shape;93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19050"/>
              <a:ext cx="7308849" cy="143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3" name="Google Shape;933;p15"/>
            <p:cNvSpPr txBox="1"/>
            <p:nvPr/>
          </p:nvSpPr>
          <p:spPr>
            <a:xfrm>
              <a:off x="1108075" y="79375"/>
              <a:ext cx="7072200" cy="11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новогодних ёлок в ландшафтном дизайне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15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p15"/>
          <p:cNvGrpSpPr/>
          <p:nvPr/>
        </p:nvGrpSpPr>
        <p:grpSpPr>
          <a:xfrm>
            <a:off x="658812" y="1920875"/>
            <a:ext cx="3352800" cy="3498850"/>
            <a:chOff x="658812" y="1920875"/>
            <a:chExt cx="3352800" cy="3498850"/>
          </a:xfrm>
        </p:grpSpPr>
        <p:pic>
          <p:nvPicPr>
            <p:cNvPr id="936" name="Google Shape;93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8812" y="1920875"/>
              <a:ext cx="3352800" cy="349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7" name="Google Shape;937;p15"/>
            <p:cNvSpPr txBox="1"/>
            <p:nvPr/>
          </p:nvSpPr>
          <p:spPr>
            <a:xfrm>
              <a:off x="869950" y="2111375"/>
              <a:ext cx="2928900" cy="30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Европе отслужившие деревца измельчают на опилки, которыми позже посыпаются дорожки в парках города.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E6F8F4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8" name="Google Shape;93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8862" y="1974850"/>
            <a:ext cx="3384550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5"/>
          <p:cNvSpPr/>
          <p:nvPr/>
        </p:nvSpPr>
        <p:spPr>
          <a:xfrm>
            <a:off x="4140200" y="3284537"/>
            <a:ext cx="503100" cy="360300"/>
          </a:xfrm>
          <a:prstGeom prst="rightArrow">
            <a:avLst>
              <a:gd fmla="val 13886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6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p16"/>
          <p:cNvGrpSpPr/>
          <p:nvPr/>
        </p:nvGrpSpPr>
        <p:grpSpPr>
          <a:xfrm>
            <a:off x="1023937" y="176212"/>
            <a:ext cx="7224711" cy="1512887"/>
            <a:chOff x="1023937" y="176212"/>
            <a:chExt cx="7224711" cy="1512887"/>
          </a:xfrm>
        </p:grpSpPr>
        <p:pic>
          <p:nvPicPr>
            <p:cNvPr id="948" name="Google Shape;94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3937" y="176212"/>
              <a:ext cx="7224711" cy="1512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9" name="Google Shape;949;p16"/>
            <p:cNvSpPr txBox="1"/>
            <p:nvPr/>
          </p:nvSpPr>
          <p:spPr>
            <a:xfrm>
              <a:off x="1171575" y="277812"/>
              <a:ext cx="6945300" cy="12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Некоторые части хвойного дерева используются для изготовления эффективного лекарства для борьбы с гриппом.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0" name="Google Shape;9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9425" y="1844675"/>
            <a:ext cx="5164137" cy="341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612" y="1844675"/>
            <a:ext cx="3416300" cy="3417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2" name="Google Shape;952;p16"/>
          <p:cNvGrpSpPr/>
          <p:nvPr/>
        </p:nvGrpSpPr>
        <p:grpSpPr>
          <a:xfrm>
            <a:off x="1023937" y="5394325"/>
            <a:ext cx="7334249" cy="1506537"/>
            <a:chOff x="1023937" y="5394325"/>
            <a:chExt cx="7334249" cy="1506537"/>
          </a:xfrm>
        </p:grpSpPr>
        <p:pic>
          <p:nvPicPr>
            <p:cNvPr id="953" name="Google Shape;953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3937" y="5394325"/>
              <a:ext cx="7334249" cy="1506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Google Shape;954;p16"/>
            <p:cNvSpPr txBox="1"/>
            <p:nvPr/>
          </p:nvSpPr>
          <p:spPr>
            <a:xfrm>
              <a:off x="1169987" y="5491162"/>
              <a:ext cx="7067700" cy="12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Хвойные иголки используют для изготовления хвойного концентрата для ванны, например, с клеточным соком пихты и ёлки.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7"/>
          <p:cNvGrpSpPr/>
          <p:nvPr/>
        </p:nvGrpSpPr>
        <p:grpSpPr>
          <a:xfrm>
            <a:off x="987425" y="-30162"/>
            <a:ext cx="7308849" cy="1103312"/>
            <a:chOff x="987425" y="-30162"/>
            <a:chExt cx="7308849" cy="1103312"/>
          </a:xfrm>
        </p:grpSpPr>
        <p:pic>
          <p:nvPicPr>
            <p:cNvPr id="962" name="Google Shape;96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30162"/>
              <a:ext cx="7308849" cy="110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3" name="Google Shape;963;p17"/>
            <p:cNvSpPr txBox="1"/>
            <p:nvPr/>
          </p:nvSpPr>
          <p:spPr>
            <a:xfrm>
              <a:off x="1092200" y="61912"/>
              <a:ext cx="71040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новогодних ёлок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4" name="Google Shape;964;p17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5" name="Google Shape;965;p17"/>
          <p:cNvGrpSpPr/>
          <p:nvPr/>
        </p:nvGrpSpPr>
        <p:grpSpPr>
          <a:xfrm>
            <a:off x="987425" y="1311275"/>
            <a:ext cx="3713161" cy="4645024"/>
            <a:chOff x="987425" y="1311275"/>
            <a:chExt cx="3713161" cy="4645024"/>
          </a:xfrm>
        </p:grpSpPr>
        <p:pic>
          <p:nvPicPr>
            <p:cNvPr id="966" name="Google Shape;96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7425" y="1311275"/>
              <a:ext cx="3713161" cy="4645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17"/>
            <p:cNvSpPr txBox="1"/>
            <p:nvPr/>
          </p:nvSpPr>
          <p:spPr>
            <a:xfrm>
              <a:off x="1219200" y="1516062"/>
              <a:ext cx="3249600" cy="41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Можно посадить ёлку во дворе. Украшайте её вместе с соседями и встречайте Новый год около живого дерева на свежем воздухе. Дерево наряжают не только игрушками, но и шариками с кормом для птиц и скворечниками.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8" name="Google Shape;96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1341437"/>
            <a:ext cx="3367087" cy="453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18"/>
          <p:cNvGrpSpPr/>
          <p:nvPr/>
        </p:nvGrpSpPr>
        <p:grpSpPr>
          <a:xfrm>
            <a:off x="987425" y="-30162"/>
            <a:ext cx="7308849" cy="1103312"/>
            <a:chOff x="987425" y="-30162"/>
            <a:chExt cx="7308849" cy="1103312"/>
          </a:xfrm>
        </p:grpSpPr>
        <p:pic>
          <p:nvPicPr>
            <p:cNvPr id="976" name="Google Shape;97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30162"/>
              <a:ext cx="7308849" cy="110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7" name="Google Shape;977;p18"/>
            <p:cNvSpPr txBox="1"/>
            <p:nvPr/>
          </p:nvSpPr>
          <p:spPr>
            <a:xfrm>
              <a:off x="1092200" y="61912"/>
              <a:ext cx="71040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еловых шишек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18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18"/>
          <p:cNvGrpSpPr/>
          <p:nvPr/>
        </p:nvGrpSpPr>
        <p:grpSpPr>
          <a:xfrm>
            <a:off x="774700" y="1743075"/>
            <a:ext cx="3705225" cy="3494087"/>
            <a:chOff x="774700" y="1743075"/>
            <a:chExt cx="3705225" cy="3494087"/>
          </a:xfrm>
        </p:grpSpPr>
        <p:pic>
          <p:nvPicPr>
            <p:cNvPr id="980" name="Google Shape;98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4700" y="1743075"/>
              <a:ext cx="3705225" cy="3494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1" name="Google Shape;981;p18"/>
            <p:cNvSpPr txBox="1"/>
            <p:nvPr/>
          </p:nvSpPr>
          <p:spPr>
            <a:xfrm>
              <a:off x="992187" y="1938337"/>
              <a:ext cx="3270300" cy="30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Россияне часто делают варенье из еловых шишек. Оно получается очень ароматное и может быть оригинальным подарком на праздник.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2" name="Google Shape;9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773237"/>
            <a:ext cx="3333750" cy="33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19"/>
          <p:cNvGrpSpPr/>
          <p:nvPr/>
        </p:nvGrpSpPr>
        <p:grpSpPr>
          <a:xfrm>
            <a:off x="987425" y="-30162"/>
            <a:ext cx="7308849" cy="1017587"/>
            <a:chOff x="987425" y="-30162"/>
            <a:chExt cx="7308849" cy="1017587"/>
          </a:xfrm>
        </p:grpSpPr>
        <p:pic>
          <p:nvPicPr>
            <p:cNvPr id="990" name="Google Shape;99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7425" y="-30162"/>
              <a:ext cx="7308849" cy="1017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1" name="Google Shape;991;p19"/>
            <p:cNvSpPr txBox="1"/>
            <p:nvPr/>
          </p:nvSpPr>
          <p:spPr>
            <a:xfrm>
              <a:off x="1087437" y="57150"/>
              <a:ext cx="71136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главной ёлки России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2" name="Google Shape;992;p19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3" name="Google Shape;993;p19"/>
          <p:cNvGrpSpPr/>
          <p:nvPr/>
        </p:nvGrpSpPr>
        <p:grpSpPr>
          <a:xfrm>
            <a:off x="429475" y="1743079"/>
            <a:ext cx="4086815" cy="4754562"/>
            <a:chOff x="804862" y="1743075"/>
            <a:chExt cx="3711575" cy="4754562"/>
          </a:xfrm>
        </p:grpSpPr>
        <p:pic>
          <p:nvPicPr>
            <p:cNvPr id="994" name="Google Shape;99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4862" y="1743075"/>
              <a:ext cx="3711575" cy="4754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5" name="Google Shape;995;p19"/>
            <p:cNvSpPr txBox="1"/>
            <p:nvPr/>
          </p:nvSpPr>
          <p:spPr>
            <a:xfrm>
              <a:off x="1036637" y="1947862"/>
              <a:ext cx="3249600" cy="422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Главную елку на Красную площадь выбирают из 20–30 претенденток. После Нового года ее не вывозят на свалку, ей дают вторую жизнь!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г. Балабаново есть фабрика по изготовлению клюшек и лыж. В 2015г. древесину от главной ёлки обработали и сделали 300 клюшек, в 2016 г. 300 скворечников!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6" name="Google Shape;99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8062" y="1773237"/>
            <a:ext cx="3425825" cy="457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"/>
          <p:cNvSpPr txBox="1"/>
          <p:nvPr>
            <p:ph type="ctrTitle"/>
          </p:nvPr>
        </p:nvSpPr>
        <p:spPr>
          <a:xfrm>
            <a:off x="468312" y="260350"/>
            <a:ext cx="7917000" cy="32400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b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grpSp>
        <p:nvGrpSpPr>
          <p:cNvPr id="762" name="Google Shape;762;p2"/>
          <p:cNvGrpSpPr/>
          <p:nvPr/>
        </p:nvGrpSpPr>
        <p:grpSpPr>
          <a:xfrm>
            <a:off x="469900" y="877887"/>
            <a:ext cx="8461376" cy="4572000"/>
            <a:chOff x="469900" y="877887"/>
            <a:chExt cx="8461376" cy="4572000"/>
          </a:xfrm>
        </p:grpSpPr>
        <p:pic>
          <p:nvPicPr>
            <p:cNvPr id="763" name="Google Shape;76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9900" y="877887"/>
              <a:ext cx="8461376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2"/>
            <p:cNvSpPr txBox="1"/>
            <p:nvPr/>
          </p:nvSpPr>
          <p:spPr>
            <a:xfrm>
              <a:off x="739775" y="1127125"/>
              <a:ext cx="7917000" cy="40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Объект исследования:</a:t>
              </a: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 новогодняя ёлка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Предмет исследования: </a:t>
              </a: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повторное</a:t>
              </a:r>
              <a: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ёлки</a:t>
              </a:r>
              <a:b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Цель исследования</a:t>
              </a: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0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изучить варианты повторного использования новогодних ёлок</a:t>
              </a:r>
              <a:endParaRPr b="0" i="0" sz="26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Практическая значимость</a:t>
              </a: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: показать пользу повторного использования новогодних ёлок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2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0"/>
          <p:cNvSpPr txBox="1"/>
          <p:nvPr>
            <p:ph idx="1" type="body"/>
          </p:nvPr>
        </p:nvSpPr>
        <p:spPr>
          <a:xfrm>
            <a:off x="1116012" y="1125537"/>
            <a:ext cx="74883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004" name="Google Shape;1004;p20"/>
          <p:cNvGrpSpPr/>
          <p:nvPr/>
        </p:nvGrpSpPr>
        <p:grpSpPr>
          <a:xfrm>
            <a:off x="1133475" y="-49212"/>
            <a:ext cx="7235824" cy="1036637"/>
            <a:chOff x="1133475" y="-49212"/>
            <a:chExt cx="7235824" cy="1036637"/>
          </a:xfrm>
        </p:grpSpPr>
        <p:pic>
          <p:nvPicPr>
            <p:cNvPr id="1005" name="Google Shape;100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3475" y="-49212"/>
              <a:ext cx="7235824" cy="1036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6" name="Google Shape;1006;p20"/>
            <p:cNvSpPr txBox="1"/>
            <p:nvPr/>
          </p:nvSpPr>
          <p:spPr>
            <a:xfrm>
              <a:off x="1231900" y="44450"/>
              <a:ext cx="7040700" cy="8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Заключение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20"/>
          <p:cNvGrpSpPr/>
          <p:nvPr/>
        </p:nvGrpSpPr>
        <p:grpSpPr>
          <a:xfrm>
            <a:off x="1176337" y="1311275"/>
            <a:ext cx="7162800" cy="4498975"/>
            <a:chOff x="1176337" y="1311275"/>
            <a:chExt cx="7162800" cy="4498975"/>
          </a:xfrm>
        </p:grpSpPr>
        <p:pic>
          <p:nvPicPr>
            <p:cNvPr id="1008" name="Google Shape;100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337" y="1311275"/>
              <a:ext cx="7162800" cy="44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9" name="Google Shape;1009;p20"/>
            <p:cNvSpPr txBox="1"/>
            <p:nvPr/>
          </p:nvSpPr>
          <p:spPr>
            <a:xfrm>
              <a:off x="1444625" y="1555750"/>
              <a:ext cx="6627900" cy="39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нашем исследование мы изучили вопрос: как используются вторично новогодние ёлки?  Мы проанализировали варианты повторного использования новогодних ёлок как в России, так и за рубежом. И пришли к выводу, что в России вторично использовать ёлки стали относительно недавно, тогда как в Европе это давняя традиция, имеющая много вариантов. В исследование мы дали советы по вторичному использованию ёлок. Надеемся, после нашего исследования увеличится количество людей, которые захотят подарить новогодней ёлке вторую жизнь.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p20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1"/>
          <p:cNvSpPr txBox="1"/>
          <p:nvPr>
            <p:ph idx="1" type="body"/>
          </p:nvPr>
        </p:nvSpPr>
        <p:spPr>
          <a:xfrm>
            <a:off x="684212" y="765175"/>
            <a:ext cx="8229600" cy="6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AutoNum type="arabicPeriod"/>
            </a:pP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12 новогодних советов от WWF. WWF. </a:t>
            </a:r>
            <a:r>
              <a:rPr b="1" i="0" lang="en-US" sz="1800" u="sng">
                <a:solidFill>
                  <a:schemeClr val="hlink"/>
                </a:solidFill>
                <a:hlinkClick r:id="rId3"/>
              </a:rPr>
              <a:t>http://www.wwf.ru/resources/news/article/11912</a:t>
            </a: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/ (дата обращения: 23.03.2022).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AutoNum type="arabicPeriod"/>
            </a:pP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Как правильно утилизировать ёлку: вторая жизнь после праздников. Аргументы и факты. – URL: </a:t>
            </a:r>
            <a:r>
              <a:rPr b="1" i="0" lang="en-US" sz="1800" u="sng">
                <a:solidFill>
                  <a:schemeClr val="hlink"/>
                </a:solidFill>
                <a:hlinkClick r:id="rId4"/>
              </a:rPr>
              <a:t>http://www.aif.ru/ny/nydontknows/1080331</a:t>
            </a: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 (дата обращения: 22.03.2022)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AutoNum type="arabicPeriod"/>
            </a:pP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Переработка новогодних ёлок. Экорепортер. – URL: </a:t>
            </a:r>
            <a:r>
              <a:rPr b="1" i="0" lang="en-US" sz="1800" u="sng">
                <a:solidFill>
                  <a:schemeClr val="hlink"/>
                </a:solidFill>
                <a:hlinkClick r:id="rId5"/>
              </a:rPr>
              <a:t>http://ecoreporter.ru/node/1427</a:t>
            </a: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(дата обращения: 22.03.2022)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AutoNum type="arabicPeriod"/>
            </a:pP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 Не рубите зеленую ёлочку // Начальная школа. — 2009. − № 12. − С. 53−57.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AutoNum type="arabicPeriod"/>
            </a:pPr>
            <a:r>
              <a:rPr b="1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Ракова, Д. И. Экологические аспекты утилизации новогодних ёлок / Д. И. Ракова, И. Э. Артемьева, И. В. Машкова. — Текст : непосредственный // Юный ученый. — 2016. — № 2 (5). — С. 174-176. — URL: https://moluch.ru/young/archive/5/311/ (дата обращения: 23.03.2022)</a:t>
            </a:r>
            <a:r>
              <a:rPr b="0" i="0" lang="en-US" sz="1800" u="non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>
              <a:solidFill>
                <a:srgbClr val="152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 txBox="1"/>
          <p:nvPr/>
        </p:nvSpPr>
        <p:spPr>
          <a:xfrm>
            <a:off x="0" y="0"/>
            <a:ext cx="91329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E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/>
          <p:nvPr/>
        </p:nvSpPr>
        <p:spPr>
          <a:xfrm>
            <a:off x="1365250" y="1166957"/>
            <a:ext cx="626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E00"/>
              </a:buClr>
              <a:buSzPts val="2800"/>
              <a:buFont typeface="Arial"/>
              <a:buNone/>
            </a:pPr>
            <a:r>
              <a:rPr b="1" i="0" lang="en-US" sz="4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2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Google Shape;10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875" y="2723428"/>
            <a:ext cx="4745038" cy="332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"/>
          <p:cNvGrpSpPr/>
          <p:nvPr/>
        </p:nvGrpSpPr>
        <p:grpSpPr>
          <a:xfrm>
            <a:off x="1212850" y="-30162"/>
            <a:ext cx="7053263" cy="1846262"/>
            <a:chOff x="1212850" y="-30162"/>
            <a:chExt cx="7053263" cy="1846262"/>
          </a:xfrm>
        </p:grpSpPr>
        <p:pic>
          <p:nvPicPr>
            <p:cNvPr id="773" name="Google Shape;7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2850" y="-30162"/>
              <a:ext cx="7053263" cy="1846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4" name="Google Shape;774;p3"/>
            <p:cNvSpPr txBox="1"/>
            <p:nvPr/>
          </p:nvSpPr>
          <p:spPr>
            <a:xfrm>
              <a:off x="1360487" y="84137"/>
              <a:ext cx="6743700" cy="15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Гипотеза:</a:t>
              </a: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 мы можем предположить, что благодаря нашему проекту, люди начнут сдавать ёлки для вторичного использования.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3"/>
          <p:cNvGrpSpPr/>
          <p:nvPr/>
        </p:nvGrpSpPr>
        <p:grpSpPr>
          <a:xfrm>
            <a:off x="1219200" y="2030412"/>
            <a:ext cx="4144962" cy="3863975"/>
            <a:chOff x="1219200" y="2030412"/>
            <a:chExt cx="4144962" cy="3863975"/>
          </a:xfrm>
        </p:grpSpPr>
        <p:pic>
          <p:nvPicPr>
            <p:cNvPr id="776" name="Google Shape;77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9200" y="2030412"/>
              <a:ext cx="4144962" cy="386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7" name="Google Shape;777;p3"/>
            <p:cNvSpPr txBox="1"/>
            <p:nvPr/>
          </p:nvSpPr>
          <p:spPr>
            <a:xfrm>
              <a:off x="1460500" y="2244725"/>
              <a:ext cx="3668700" cy="33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Задачи: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1. провести опрос людей, как они используют ёлку после праздника Нового года,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2. изучить способы, как можно использовать новогодние ёлки повторно.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6F8F4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E6F8F4"/>
                  </a:solidFill>
                  <a:latin typeface="Arial"/>
                  <a:ea typeface="Arial"/>
                  <a:cs typeface="Arial"/>
                  <a:sym typeface="Arial"/>
                </a:rPr>
                <a:t> 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3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9" name="Google Shape;77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1975" y="2249487"/>
            <a:ext cx="2376487" cy="356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4"/>
          <p:cNvGrpSpPr/>
          <p:nvPr/>
        </p:nvGrpSpPr>
        <p:grpSpPr>
          <a:xfrm>
            <a:off x="1219200" y="-36512"/>
            <a:ext cx="7023099" cy="1279525"/>
            <a:chOff x="1219200" y="-36512"/>
            <a:chExt cx="7023099" cy="1279525"/>
          </a:xfrm>
        </p:grpSpPr>
        <p:pic>
          <p:nvPicPr>
            <p:cNvPr id="787" name="Google Shape;78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200" y="-36512"/>
              <a:ext cx="7023099" cy="127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4"/>
            <p:cNvSpPr txBox="1"/>
            <p:nvPr/>
          </p:nvSpPr>
          <p:spPr>
            <a:xfrm>
              <a:off x="1327150" y="50800"/>
              <a:ext cx="6810300" cy="9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Исследования вторичного использования ёлок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4"/>
          <p:cNvGrpSpPr/>
          <p:nvPr/>
        </p:nvGrpSpPr>
        <p:grpSpPr>
          <a:xfrm>
            <a:off x="4911313" y="1677179"/>
            <a:ext cx="4115027" cy="5457909"/>
            <a:chOff x="1219200" y="1238250"/>
            <a:chExt cx="6967537" cy="2224087"/>
          </a:xfrm>
        </p:grpSpPr>
        <p:pic>
          <p:nvPicPr>
            <p:cNvPr id="790" name="Google Shape;79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9200" y="1238250"/>
              <a:ext cx="6967537" cy="2224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4"/>
            <p:cNvSpPr txBox="1"/>
            <p:nvPr/>
          </p:nvSpPr>
          <p:spPr>
            <a:xfrm>
              <a:off x="1360487" y="1352550"/>
              <a:ext cx="6689700" cy="15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Респонденты (опрошенные): люди в социальной сети «Вконтакте» от 25 до 35 лет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Количество: 150 человек.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-Большинство людей считают, что главным деревом  является сосна (около 56% респондентов - 84 чел),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24% опрошенных (36 человек) считает что ель,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20% опрошенных (30 чел.) полагают, что это искусственная ель.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4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"/>
          <p:cNvSpPr txBox="1"/>
          <p:nvPr/>
        </p:nvSpPr>
        <p:spPr>
          <a:xfrm>
            <a:off x="914399" y="30022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4" name="Google Shape;79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679" y="1890191"/>
            <a:ext cx="4114800" cy="4090200"/>
          </a:xfrm>
          <a:prstGeom prst="rect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5"/>
          <p:cNvGrpSpPr/>
          <p:nvPr/>
        </p:nvGrpSpPr>
        <p:grpSpPr>
          <a:xfrm>
            <a:off x="1195387" y="-66675"/>
            <a:ext cx="7021512" cy="1285875"/>
            <a:chOff x="1195387" y="-66675"/>
            <a:chExt cx="7021512" cy="1285875"/>
          </a:xfrm>
        </p:grpSpPr>
        <p:pic>
          <p:nvPicPr>
            <p:cNvPr id="802" name="Google Shape;80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5387" y="-66675"/>
              <a:ext cx="7021512" cy="128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5"/>
            <p:cNvSpPr txBox="1"/>
            <p:nvPr/>
          </p:nvSpPr>
          <p:spPr>
            <a:xfrm>
              <a:off x="1296987" y="25400"/>
              <a:ext cx="6816600" cy="8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Исследования вторичного использования ёлок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5"/>
          <p:cNvGrpSpPr/>
          <p:nvPr/>
        </p:nvGrpSpPr>
        <p:grpSpPr>
          <a:xfrm>
            <a:off x="207911" y="1884216"/>
            <a:ext cx="3671605" cy="4359471"/>
            <a:chOff x="1249362" y="1670050"/>
            <a:chExt cx="6980238" cy="1049337"/>
          </a:xfrm>
        </p:grpSpPr>
        <p:pic>
          <p:nvPicPr>
            <p:cNvPr id="805" name="Google Shape;80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9362" y="1670050"/>
              <a:ext cx="6980238" cy="1049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6" name="Google Shape;806;p5"/>
            <p:cNvSpPr txBox="1"/>
            <p:nvPr/>
          </p:nvSpPr>
          <p:spPr>
            <a:xfrm>
              <a:off x="1365250" y="1746250"/>
              <a:ext cx="67659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«Как помочь елям жить долго и приносить пользу?»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Ответы опрошенных: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Не вырубать совсем 76%(114 человек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Покупать искусственные ели 18%(27 человек)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Сажать во дворе 6%(9 человек)</a:t>
              </a:r>
              <a:endParaRPr b="0" i="0" sz="2000" u="none" cap="none" strike="noStrike">
                <a:solidFill>
                  <a:srgbClr val="152E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7" name="Google Shape;807;p5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"/>
          <p:cNvSpPr txBox="1"/>
          <p:nvPr/>
        </p:nvSpPr>
        <p:spPr>
          <a:xfrm>
            <a:off x="914399" y="30022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162088"/>
            <a:ext cx="4114800" cy="3803725"/>
          </a:xfrm>
          <a:prstGeom prst="rect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6"/>
          <p:cNvGrpSpPr/>
          <p:nvPr/>
        </p:nvGrpSpPr>
        <p:grpSpPr>
          <a:xfrm>
            <a:off x="1225550" y="304800"/>
            <a:ext cx="6967537" cy="3273424"/>
            <a:chOff x="1225550" y="304800"/>
            <a:chExt cx="6967537" cy="3273424"/>
          </a:xfrm>
        </p:grpSpPr>
        <p:pic>
          <p:nvPicPr>
            <p:cNvPr id="817" name="Google Shape;81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5550" y="304800"/>
              <a:ext cx="6967537" cy="327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p6"/>
            <p:cNvSpPr txBox="1"/>
            <p:nvPr/>
          </p:nvSpPr>
          <p:spPr>
            <a:xfrm>
              <a:off x="1435100" y="487362"/>
              <a:ext cx="6549900" cy="28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Исходя из полученных результатов, мы сделали определённые выводы: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Главным деревом на Новый год является сосна. После Нового года почти все выбрасывают их на свалку. Большинство не знают как использовать их повторно и куда сдавать. Участники опроса признали, что им жалко живые деревья. Так же выяснили, что мало, кто находит применение как вторсырье.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 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6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" name="Google Shape;8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7" y="3716337"/>
            <a:ext cx="4225926" cy="281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7"/>
          <p:cNvGrpSpPr/>
          <p:nvPr/>
        </p:nvGrpSpPr>
        <p:grpSpPr>
          <a:xfrm>
            <a:off x="914400" y="371475"/>
            <a:ext cx="7381875" cy="2657475"/>
            <a:chOff x="914400" y="371475"/>
            <a:chExt cx="7381875" cy="2657475"/>
          </a:xfrm>
        </p:grpSpPr>
        <p:pic>
          <p:nvPicPr>
            <p:cNvPr id="828" name="Google Shape;82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4400" y="371475"/>
              <a:ext cx="7381875" cy="265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9" name="Google Shape;829;p7"/>
            <p:cNvSpPr txBox="1"/>
            <p:nvPr/>
          </p:nvSpPr>
          <p:spPr>
            <a:xfrm>
              <a:off x="1090612" y="523875"/>
              <a:ext cx="7034100" cy="22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Перед тем как отдать живую ель в переработку, её нужно хорошо очистить от новогодних украшений. Собранная хвоя отправляется на переработку. Хвоя   станет отличным удобрением для молодых саженцев в питомнике.</a:t>
              </a:r>
              <a:br>
                <a:rPr b="0" i="0" lang="en-US" sz="24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400" u="none" cap="none" strike="noStrike">
                  <a:solidFill>
                    <a:srgbClr val="E6F8F4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7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1" name="Google Shape;8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4100" y="3141662"/>
            <a:ext cx="4724400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8"/>
          <p:cNvGrpSpPr/>
          <p:nvPr/>
        </p:nvGrpSpPr>
        <p:grpSpPr>
          <a:xfrm>
            <a:off x="774700" y="-49212"/>
            <a:ext cx="7521576" cy="1328737"/>
            <a:chOff x="774700" y="-49212"/>
            <a:chExt cx="7521576" cy="1328737"/>
          </a:xfrm>
        </p:grpSpPr>
        <p:pic>
          <p:nvPicPr>
            <p:cNvPr id="839" name="Google Shape;83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4700" y="-49212"/>
              <a:ext cx="7521576" cy="132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8"/>
            <p:cNvSpPr txBox="1"/>
            <p:nvPr/>
          </p:nvSpPr>
          <p:spPr>
            <a:xfrm>
              <a:off x="887412" y="39687"/>
              <a:ext cx="7297800" cy="11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Опыт использования ёлок в Швеции и Финляндии 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p8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8"/>
          <p:cNvGrpSpPr/>
          <p:nvPr/>
        </p:nvGrpSpPr>
        <p:grpSpPr>
          <a:xfrm>
            <a:off x="774701" y="1619876"/>
            <a:ext cx="4074579" cy="5080953"/>
            <a:chOff x="463550" y="1347787"/>
            <a:chExt cx="4522787" cy="4900611"/>
          </a:xfrm>
        </p:grpSpPr>
        <p:pic>
          <p:nvPicPr>
            <p:cNvPr id="843" name="Google Shape;84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3550" y="1347787"/>
              <a:ext cx="4522787" cy="4900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p8"/>
            <p:cNvSpPr txBox="1"/>
            <p:nvPr/>
          </p:nvSpPr>
          <p:spPr>
            <a:xfrm>
              <a:off x="735012" y="1593850"/>
              <a:ext cx="3981600" cy="4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В Швеции и Финляндии, порубленные стволы и ветки: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Noto Sans Symbols"/>
                <a:buChar char="❖"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отправляют в городские котельные,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Noto Sans Symbols"/>
                <a:buChar char="❖"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перерабатывают на мебельных фабриках.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Noto Sans Symbols"/>
                <a:buChar char="❖"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используют для городского отопления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(частично работает на деревянном горючем),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Noto Sans Symbols"/>
                <a:buChar char="❖"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иголки используют для производства косметики.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5" name="Google Shape;8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9225" y="1760537"/>
            <a:ext cx="3014662" cy="40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9"/>
          <p:cNvGrpSpPr/>
          <p:nvPr/>
        </p:nvGrpSpPr>
        <p:grpSpPr>
          <a:xfrm>
            <a:off x="1206500" y="-30162"/>
            <a:ext cx="6950076" cy="1377950"/>
            <a:chOff x="1206500" y="-30162"/>
            <a:chExt cx="6950076" cy="1377950"/>
          </a:xfrm>
        </p:grpSpPr>
        <p:pic>
          <p:nvPicPr>
            <p:cNvPr id="853" name="Google Shape;85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6500" y="-30162"/>
              <a:ext cx="6950076" cy="137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4" name="Google Shape;854;p9"/>
            <p:cNvSpPr txBox="1"/>
            <p:nvPr/>
          </p:nvSpPr>
          <p:spPr>
            <a:xfrm>
              <a:off x="1320800" y="61912"/>
              <a:ext cx="6718200" cy="11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Иностранный опыт использования ёлок в Австрии 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9"/>
          <p:cNvGrpSpPr/>
          <p:nvPr/>
        </p:nvGrpSpPr>
        <p:grpSpPr>
          <a:xfrm>
            <a:off x="774700" y="1511300"/>
            <a:ext cx="3705225" cy="4157661"/>
            <a:chOff x="774700" y="1511300"/>
            <a:chExt cx="3705225" cy="4157661"/>
          </a:xfrm>
        </p:grpSpPr>
        <p:pic>
          <p:nvPicPr>
            <p:cNvPr id="856" name="Google Shape;85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4700" y="1511300"/>
              <a:ext cx="3705225" cy="4157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7" name="Google Shape;857;p9"/>
            <p:cNvSpPr txBox="1"/>
            <p:nvPr/>
          </p:nvSpPr>
          <p:spPr>
            <a:xfrm>
              <a:off x="1003300" y="1719262"/>
              <a:ext cx="32496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E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152E00"/>
                  </a:solidFill>
                  <a:latin typeface="Arial"/>
                  <a:ea typeface="Arial"/>
                  <a:cs typeface="Arial"/>
                  <a:sym typeface="Arial"/>
                </a:rPr>
                <a:t>Австрийские власти получают на переработку около 50% новогодних праздничных елей. Потом хвойные деревья отправляются на утилизацию, где из них делают топливные брикеты.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9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9462" y="2000250"/>
            <a:ext cx="3959225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очки">
  <a:themeElements>
    <a:clrScheme name="Точки 8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очки">
  <a:themeElements>
    <a:clrScheme name="Точки 8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