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sldIdLst>
    <p:sldId id="256" r:id="rId2"/>
    <p:sldId id="257" r:id="rId3"/>
    <p:sldId id="258" r:id="rId4"/>
    <p:sldId id="268" r:id="rId5"/>
    <p:sldId id="269" r:id="rId6"/>
    <p:sldId id="270" r:id="rId7"/>
    <p:sldId id="262" r:id="rId8"/>
    <p:sldId id="263" r:id="rId9"/>
    <p:sldId id="271" r:id="rId10"/>
    <p:sldId id="264" r:id="rId11"/>
    <p:sldId id="273" r:id="rId12"/>
    <p:sldId id="274" r:id="rId13"/>
    <p:sldId id="272" r:id="rId14"/>
    <p:sldId id="265" r:id="rId15"/>
    <p:sldId id="266" r:id="rId16"/>
    <p:sldId id="267"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65" autoAdjust="0"/>
    <p:restoredTop sz="93073" autoAdjust="0"/>
  </p:normalViewPr>
  <p:slideViewPr>
    <p:cSldViewPr>
      <p:cViewPr>
        <p:scale>
          <a:sx n="68" d="100"/>
          <a:sy n="68" d="100"/>
        </p:scale>
        <p:origin x="-1500" y="-222"/>
      </p:cViewPr>
      <p:guideLst>
        <p:guide orient="horz" pos="2160"/>
        <p:guide pos="2880"/>
      </p:guideLst>
    </p:cSldViewPr>
  </p:slideViewPr>
  <p:outlineViewPr>
    <p:cViewPr>
      <p:scale>
        <a:sx n="33" d="100"/>
        <a:sy n="33" d="100"/>
      </p:scale>
      <p:origin x="0" y="232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EE8B37-00F6-40E7-9744-98E6EC0E017A}" type="datetimeFigureOut">
              <a:rPr lang="ru-RU" smtClean="0"/>
              <a:t>25.03.2016</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BA1323-D8D2-4854-8E02-98D2AB301F8F}" type="slidenum">
              <a:rPr lang="ru-RU" smtClean="0"/>
              <a:t>‹#›</a:t>
            </a:fld>
            <a:endParaRPr lang="ru-RU" dirty="0"/>
          </a:p>
        </p:txBody>
      </p:sp>
    </p:spTree>
    <p:extLst>
      <p:ext uri="{BB962C8B-B14F-4D97-AF65-F5344CB8AC3E}">
        <p14:creationId xmlns:p14="http://schemas.microsoft.com/office/powerpoint/2010/main" val="1935022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0BA1323-D8D2-4854-8E02-98D2AB301F8F}" type="slidenum">
              <a:rPr lang="ru-RU" smtClean="0"/>
              <a:t>2</a:t>
            </a:fld>
            <a:endParaRPr lang="ru-RU" dirty="0"/>
          </a:p>
        </p:txBody>
      </p:sp>
    </p:spTree>
    <p:extLst>
      <p:ext uri="{BB962C8B-B14F-4D97-AF65-F5344CB8AC3E}">
        <p14:creationId xmlns:p14="http://schemas.microsoft.com/office/powerpoint/2010/main" val="23046456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B4C71EC6-210F-42DE-9C53-41977AD35B3D}" type="datetimeFigureOut">
              <a:rPr lang="ru-RU" smtClean="0"/>
              <a:t>25.03.2016</a:t>
            </a:fld>
            <a:endParaRPr lang="ru-RU" dirty="0"/>
          </a:p>
        </p:txBody>
      </p:sp>
      <p:sp>
        <p:nvSpPr>
          <p:cNvPr id="2" name="Нижний колонтитул 1"/>
          <p:cNvSpPr>
            <a:spLocks noGrp="1"/>
          </p:cNvSpPr>
          <p:nvPr>
            <p:ph type="ftr" sz="quarter" idx="11"/>
          </p:nvPr>
        </p:nvSpPr>
        <p:spPr/>
        <p:txBody>
          <a:bodyPr/>
          <a:lstStyle/>
          <a:p>
            <a:endParaRPr lang="ru-RU" dirty="0"/>
          </a:p>
        </p:txBody>
      </p:sp>
      <p:sp>
        <p:nvSpPr>
          <p:cNvPr id="15" name="Номер слайда 14"/>
          <p:cNvSpPr>
            <a:spLocks noGrp="1"/>
          </p:cNvSpPr>
          <p:nvPr>
            <p:ph type="sldNum" sz="quarter" idx="12"/>
          </p:nvPr>
        </p:nvSpPr>
        <p:spPr>
          <a:xfrm>
            <a:off x="8229600" y="6473952"/>
            <a:ext cx="758952" cy="246888"/>
          </a:xfrm>
        </p:spPr>
        <p:txBody>
          <a:bodyPr/>
          <a:lstStyle/>
          <a:p>
            <a:fld id="{B19B0651-EE4F-4900-A07F-96A6BFA9D0F0}" type="slidenum">
              <a:rPr lang="ru-RU" smtClean="0"/>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25.03.2016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25.03.2016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Объект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4C71EC6-210F-42DE-9C53-41977AD35B3D}" type="datetimeFigureOut">
              <a:rPr lang="ru-RU" smtClean="0"/>
              <a:t>25.03.2016</a:t>
            </a:fld>
            <a:endParaRPr lang="ru-RU" dirty="0"/>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dirty="0"/>
          </a:p>
        </p:txBody>
      </p:sp>
      <p:sp>
        <p:nvSpPr>
          <p:cNvPr id="16" name="Номер слайда 15"/>
          <p:cNvSpPr>
            <a:spLocks noGrp="1"/>
          </p:cNvSpPr>
          <p:nvPr>
            <p:ph type="sldNum" sz="quarter" idx="12"/>
          </p:nvPr>
        </p:nvSpPr>
        <p:spPr>
          <a:xfrm>
            <a:off x="8229600" y="6473952"/>
            <a:ext cx="758952" cy="246888"/>
          </a:xfrm>
        </p:spPr>
        <p:txBody>
          <a:bodyPr/>
          <a:lstStyle/>
          <a:p>
            <a:fld id="{B19B0651-EE4F-4900-A07F-96A6BFA9D0F0}" type="slidenum">
              <a:rPr lang="ru-RU" smtClean="0"/>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B4C71EC6-210F-42DE-9C53-41977AD35B3D}" type="datetimeFigureOut">
              <a:rPr lang="ru-RU" smtClean="0"/>
              <a:t>25.03.2016</a:t>
            </a:fld>
            <a:endParaRPr lang="ru-RU" dirty="0"/>
          </a:p>
        </p:txBody>
      </p:sp>
      <p:sp>
        <p:nvSpPr>
          <p:cNvPr id="11" name="Нижний колонтитул 10"/>
          <p:cNvSpPr>
            <a:spLocks noGrp="1"/>
          </p:cNvSpPr>
          <p:nvPr>
            <p:ph type="ftr" sz="quarter" idx="11"/>
          </p:nvPr>
        </p:nvSpPr>
        <p:spPr/>
        <p:txBody>
          <a:bodyPr/>
          <a:lstStyle/>
          <a:p>
            <a:endParaRPr lang="ru-RU" dirty="0"/>
          </a:p>
        </p:txBody>
      </p:sp>
      <p:sp>
        <p:nvSpPr>
          <p:cNvPr id="16" name="Номер слайда 15"/>
          <p:cNvSpPr>
            <a:spLocks noGrp="1"/>
          </p:cNvSpPr>
          <p:nvPr>
            <p:ph type="sldNum" sz="quarter" idx="12"/>
          </p:nvPr>
        </p:nvSpPr>
        <p:spPr/>
        <p:txBody>
          <a:bodyPr/>
          <a:lstStyle/>
          <a:p>
            <a:fld id="{B19B0651-EE4F-4900-A07F-96A6BFA9D0F0}" type="slidenum">
              <a:rPr lang="ru-RU" smtClean="0"/>
              <a:t>‹#›</a:t>
            </a:fld>
            <a:endParaRPr lang="ru-RU" dirty="0"/>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B4C71EC6-210F-42DE-9C53-41977AD35B3D}" type="datetimeFigureOut">
              <a:rPr lang="ru-RU" smtClean="0"/>
              <a:t>25.03.2016</a:t>
            </a:fld>
            <a:endParaRPr lang="ru-RU" dirty="0"/>
          </a:p>
        </p:txBody>
      </p:sp>
      <p:sp>
        <p:nvSpPr>
          <p:cNvPr id="10" name="Нижний колонтитул 9"/>
          <p:cNvSpPr>
            <a:spLocks noGrp="1"/>
          </p:cNvSpPr>
          <p:nvPr>
            <p:ph type="ftr" sz="quarter" idx="11"/>
          </p:nvPr>
        </p:nvSpPr>
        <p:spPr/>
        <p:txBody>
          <a:bodyPr/>
          <a:lstStyle/>
          <a:p>
            <a:endParaRPr lang="ru-RU" dirty="0"/>
          </a:p>
        </p:txBody>
      </p:sp>
      <p:sp>
        <p:nvSpPr>
          <p:cNvPr id="31" name="Номер слайда 30"/>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B4C71EC6-210F-42DE-9C53-41977AD35B3D}" type="datetimeFigureOut">
              <a:rPr lang="ru-RU" smtClean="0"/>
              <a:t>25.03.2016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a:xfrm>
            <a:off x="8229600" y="6477000"/>
            <a:ext cx="762000" cy="246888"/>
          </a:xfrm>
        </p:spPr>
        <p:txBody>
          <a:bodyPr/>
          <a:lstStyle/>
          <a:p>
            <a:fld id="{B19B0651-EE4F-4900-A07F-96A6BFA9D0F0}" type="slidenum">
              <a:rPr lang="ru-RU" smtClean="0"/>
              <a:t>‹#›</a:t>
            </a:fld>
            <a:endParaRPr lang="ru-RU" dirty="0"/>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B4C71EC6-210F-42DE-9C53-41977AD35B3D}" type="datetimeFigureOut">
              <a:rPr lang="ru-RU" smtClean="0"/>
              <a:t>25.03.2016</a:t>
            </a:fld>
            <a:endParaRPr lang="ru-RU" dirty="0"/>
          </a:p>
        </p:txBody>
      </p:sp>
      <p:sp>
        <p:nvSpPr>
          <p:cNvPr id="21" name="Нижний колонтитул 20"/>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4C71EC6-210F-42DE-9C53-41977AD35B3D}" type="datetimeFigureOut">
              <a:rPr lang="ru-RU" smtClean="0"/>
              <a:t>25.03.2016</a:t>
            </a:fld>
            <a:endParaRPr lang="ru-RU" dirty="0"/>
          </a:p>
        </p:txBody>
      </p:sp>
      <p:sp>
        <p:nvSpPr>
          <p:cNvPr id="24" name="Нижний колонтитул 23"/>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4C71EC6-210F-42DE-9C53-41977AD35B3D}" type="datetimeFigureOut">
              <a:rPr lang="ru-RU" smtClean="0"/>
              <a:t>25.03.2016</a:t>
            </a:fld>
            <a:endParaRPr lang="ru-RU" dirty="0"/>
          </a:p>
        </p:txBody>
      </p:sp>
      <p:sp>
        <p:nvSpPr>
          <p:cNvPr id="29" name="Нижний колонтитул 28"/>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dirty="0" smtClean="0"/>
              <a:t>Вставка рисунка</a:t>
            </a:r>
            <a:endParaRPr kumimoji="0" lang="en-US" dirty="0"/>
          </a:p>
        </p:txBody>
      </p:sp>
      <p:sp>
        <p:nvSpPr>
          <p:cNvPr id="7" name="Дата 6"/>
          <p:cNvSpPr>
            <a:spLocks noGrp="1"/>
          </p:cNvSpPr>
          <p:nvPr>
            <p:ph type="dt" sz="half" idx="10"/>
          </p:nvPr>
        </p:nvSpPr>
        <p:spPr/>
        <p:txBody>
          <a:bodyPr/>
          <a:lstStyle/>
          <a:p>
            <a:fld id="{B4C71EC6-210F-42DE-9C53-41977AD35B3D}" type="datetimeFigureOut">
              <a:rPr lang="ru-RU" smtClean="0"/>
              <a:t>25.03.2016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31" name="Номер слайда 30"/>
          <p:cNvSpPr>
            <a:spLocks noGrp="1"/>
          </p:cNvSpPr>
          <p:nvPr>
            <p:ph type="sldNum" sz="quarter" idx="12"/>
          </p:nvPr>
        </p:nvSpPr>
        <p:spPr/>
        <p:txBody>
          <a:bodyPr/>
          <a:lstStyle/>
          <a:p>
            <a:fld id="{B19B0651-EE4F-4900-A07F-96A6BFA9D0F0}" type="slidenum">
              <a:rPr lang="ru-RU" smtClean="0"/>
              <a:t>‹#›</a:t>
            </a:fld>
            <a:endParaRPr lang="ru-RU" dirty="0"/>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4C71EC6-210F-42DE-9C53-41977AD35B3D}" type="datetimeFigureOut">
              <a:rPr lang="ru-RU" smtClean="0"/>
              <a:t>25.03.2016</a:t>
            </a:fld>
            <a:endParaRPr lang="ru-RU" dirty="0"/>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dirty="0"/>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19B0651-EE4F-4900-A07F-96A6BFA9D0F0}" type="slidenum">
              <a:rPr lang="ru-RU" smtClean="0"/>
              <a:t>‹#›</a:t>
            </a:fld>
            <a:endParaRPr lang="ru-RU" dirty="0"/>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4348419"/>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4800" y="188640"/>
            <a:ext cx="8686800" cy="5891485"/>
          </a:xfrm>
        </p:spPr>
        <p:txBody>
          <a:bodyPr>
            <a:normAutofit/>
          </a:bodyPr>
          <a:lstStyle/>
          <a:p>
            <a:pPr marL="0" indent="0" algn="ctr">
              <a:buNone/>
            </a:pPr>
            <a:r>
              <a:rPr lang="ru-RU" b="1" dirty="0" smtClean="0"/>
              <a:t>IV</a:t>
            </a:r>
            <a:r>
              <a:rPr lang="ru-RU" b="1" dirty="0"/>
              <a:t>. Рекомендации</a:t>
            </a:r>
          </a:p>
          <a:p>
            <a:endParaRPr lang="ru-RU" dirty="0"/>
          </a:p>
          <a:p>
            <a:pPr marL="0" indent="0">
              <a:lnSpc>
                <a:spcPct val="150000"/>
              </a:lnSpc>
              <a:buNone/>
            </a:pPr>
            <a:r>
              <a:rPr lang="ru-RU" sz="1500" dirty="0">
                <a:latin typeface="Times New Roman" panose="02020603050405020304" pitchFamily="18" charset="0"/>
                <a:cs typeface="Times New Roman" panose="02020603050405020304" pitchFamily="18" charset="0"/>
              </a:rPr>
              <a:t>Влияют ли СМС на человека? Возможно, вы решите, что это странный вопрос. Ведь люди не плавают и не дышат жабрами. Однако, попадание синтетических моющих средств в организм человека с водой всё же возможно. В первую очередь это происходит, когда человек ест или пьёт из плохо промытой посуды.   В желудке находится соляная кислота. Она выполняет важную задачу – позволяет расщеплять белки пищи. Почему же тогда желудок не растворяется под её воздействием? Потому что он покрыт защитной оболочкой из слизи, которая постоянно вырабатывается клетками стенок желудка, которая разрушается под действием СМС. Значит, если в организм человека попадает СМС с недомытой тарелки, то защитная, отталкивающая воду оболочка вокруг стенок желудка, становится тоньше. Результат – развивается язва желудка.</a:t>
            </a:r>
          </a:p>
          <a:p>
            <a:pPr marL="0" indent="0">
              <a:lnSpc>
                <a:spcPct val="150000"/>
              </a:lnSpc>
              <a:buNone/>
            </a:pPr>
            <a:r>
              <a:rPr lang="ru-RU" sz="1500" dirty="0">
                <a:latin typeface="Times New Roman" panose="02020603050405020304" pitchFamily="18" charset="0"/>
                <a:cs typeface="Times New Roman" panose="02020603050405020304" pitchFamily="18" charset="0"/>
              </a:rPr>
              <a:t>Что же делать? Во–первых, мыть посуду преимущественно без синтетических моющих средств или с их минимальным количеством. Во–вторых, очень тщательно ополаскивать посуду.</a:t>
            </a:r>
          </a:p>
          <a:p>
            <a:pPr marL="0" indent="0">
              <a:lnSpc>
                <a:spcPct val="150000"/>
              </a:lnSpc>
              <a:buNone/>
            </a:pPr>
            <a:r>
              <a:rPr lang="ru-RU" sz="1500" dirty="0" smtClean="0">
                <a:latin typeface="Times New Roman" panose="02020603050405020304" pitchFamily="18" charset="0"/>
                <a:cs typeface="Times New Roman" panose="02020603050405020304" pitchFamily="18" charset="0"/>
              </a:rPr>
              <a:t>Более </a:t>
            </a:r>
            <a:r>
              <a:rPr lang="ru-RU" sz="1500" dirty="0">
                <a:latin typeface="Times New Roman" panose="02020603050405020304" pitchFamily="18" charset="0"/>
                <a:cs typeface="Times New Roman" panose="02020603050405020304" pitchFamily="18" charset="0"/>
              </a:rPr>
              <a:t>ответственно относитесь к выбору моющих средств и не позволяйте рекламам обманывать себя.  </a:t>
            </a:r>
          </a:p>
          <a:p>
            <a:pPr>
              <a:lnSpc>
                <a:spcPct val="150000"/>
              </a:lnSpc>
            </a:pPr>
            <a:endParaRPr lang="ru-RU" sz="1700" dirty="0">
              <a:latin typeface="Times New Roman" panose="02020603050405020304" pitchFamily="18" charset="0"/>
              <a:cs typeface="Times New Roman" panose="02020603050405020304" pitchFamily="18" charset="0"/>
            </a:endParaRPr>
          </a:p>
          <a:p>
            <a:pPr>
              <a:lnSpc>
                <a:spcPct val="150000"/>
              </a:lnSpc>
            </a:pPr>
            <a:endParaRPr lang="ru-RU" sz="1500" dirty="0">
              <a:latin typeface="Times New Roman" panose="02020603050405020304" pitchFamily="18" charset="0"/>
              <a:cs typeface="Times New Roman" panose="02020603050405020304" pitchFamily="18" charset="0"/>
            </a:endParaRPr>
          </a:p>
          <a:p>
            <a:pPr>
              <a:lnSpc>
                <a:spcPct val="150000"/>
              </a:lnSpc>
            </a:pPr>
            <a:endParaRPr lang="ru-RU" sz="17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239949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2800" b="1" dirty="0"/>
              <a:t>V. </a:t>
            </a:r>
            <a:r>
              <a:rPr lang="ru-RU" sz="2800" b="1" dirty="0"/>
              <a:t>Результаты исследования</a:t>
            </a:r>
          </a:p>
        </p:txBody>
      </p:sp>
      <p:sp>
        <p:nvSpPr>
          <p:cNvPr id="3" name="Объект 2"/>
          <p:cNvSpPr>
            <a:spLocks noGrp="1"/>
          </p:cNvSpPr>
          <p:nvPr>
            <p:ph idx="1"/>
          </p:nvPr>
        </p:nvSpPr>
        <p:spPr/>
        <p:txBody>
          <a:bodyPr>
            <a:normAutofit fontScale="55000" lnSpcReduction="20000"/>
          </a:bodyPr>
          <a:lstStyle/>
          <a:p>
            <a:pPr marL="0" indent="0">
              <a:buNone/>
            </a:pPr>
            <a:r>
              <a:rPr lang="ru-RU" dirty="0"/>
              <a:t>1.	Поверхностное натяжение:</a:t>
            </a:r>
          </a:p>
          <a:p>
            <a:r>
              <a:rPr lang="en-US" dirty="0"/>
              <a:t>Fairy.</a:t>
            </a:r>
          </a:p>
          <a:p>
            <a:pPr marL="0" indent="0">
              <a:buNone/>
            </a:pPr>
            <a:r>
              <a:rPr lang="el-GR" dirty="0"/>
              <a:t>σ (25 °</a:t>
            </a:r>
            <a:r>
              <a:rPr lang="ru-RU" dirty="0"/>
              <a:t>С) = (0,0023кг*9,8 м/с²) / (100*3,14*0,001м) = 0,0718 Н/м</a:t>
            </a:r>
          </a:p>
          <a:p>
            <a:pPr marL="0" indent="0">
              <a:buNone/>
            </a:pPr>
            <a:r>
              <a:rPr lang="el-GR" dirty="0"/>
              <a:t>σ (45 °</a:t>
            </a:r>
            <a:r>
              <a:rPr lang="ru-RU" dirty="0"/>
              <a:t>С) = (0,002кг*9,8 м/с²) / (100*3,14*0,001м) = 0,0624 Н/м</a:t>
            </a:r>
          </a:p>
          <a:p>
            <a:r>
              <a:rPr lang="en-US" dirty="0" err="1"/>
              <a:t>Sorti</a:t>
            </a:r>
            <a:r>
              <a:rPr lang="en-US" dirty="0"/>
              <a:t>.</a:t>
            </a:r>
          </a:p>
          <a:p>
            <a:pPr marL="0" indent="0">
              <a:buNone/>
            </a:pPr>
            <a:r>
              <a:rPr lang="el-GR" dirty="0"/>
              <a:t>σ (25 °</a:t>
            </a:r>
            <a:r>
              <a:rPr lang="ru-RU" dirty="0"/>
              <a:t>С) = (0,0028кг*9,8 м/с²) / (100*3,14*0,001м) = 0,0873 Н/м</a:t>
            </a:r>
          </a:p>
          <a:p>
            <a:pPr marL="0" indent="0">
              <a:buNone/>
            </a:pPr>
            <a:r>
              <a:rPr lang="el-GR" dirty="0"/>
              <a:t>σ (45 °</a:t>
            </a:r>
            <a:r>
              <a:rPr lang="ru-RU" dirty="0"/>
              <a:t>С) = (0,0022кг*9,8 м/с²) / (100*3,14*0,001м) = 0,0687 Н/м</a:t>
            </a:r>
          </a:p>
          <a:p>
            <a:r>
              <a:rPr lang="ru-RU" dirty="0"/>
              <a:t> </a:t>
            </a:r>
            <a:r>
              <a:rPr lang="en-US" dirty="0" smtClean="0"/>
              <a:t>AOS</a:t>
            </a:r>
            <a:r>
              <a:rPr lang="en-US" dirty="0"/>
              <a:t>.</a:t>
            </a:r>
          </a:p>
          <a:p>
            <a:pPr marL="0" indent="0">
              <a:buNone/>
            </a:pPr>
            <a:r>
              <a:rPr lang="el-GR" dirty="0"/>
              <a:t>σ (25 °</a:t>
            </a:r>
            <a:r>
              <a:rPr lang="ru-RU" dirty="0"/>
              <a:t>С) = (0,0024кг*9,8 м/с²) / (100*3,14*0,001м) = 0,0749Н/м</a:t>
            </a:r>
          </a:p>
          <a:p>
            <a:pPr marL="0" indent="0">
              <a:buNone/>
            </a:pPr>
            <a:r>
              <a:rPr lang="el-GR" dirty="0"/>
              <a:t>σ (45 °</a:t>
            </a:r>
            <a:r>
              <a:rPr lang="ru-RU" dirty="0"/>
              <a:t>С) = (0,0022 кг*9,8 м/с²) / (100*3,14*0,001м) = 0,0687Н/м</a:t>
            </a:r>
          </a:p>
          <a:p>
            <a:r>
              <a:rPr lang="en-US" dirty="0" err="1"/>
              <a:t>Biolan</a:t>
            </a:r>
            <a:endParaRPr lang="en-US" dirty="0"/>
          </a:p>
          <a:p>
            <a:pPr marL="0" indent="0">
              <a:buNone/>
            </a:pPr>
            <a:r>
              <a:rPr lang="el-GR" dirty="0"/>
              <a:t>σ (25 °</a:t>
            </a:r>
            <a:r>
              <a:rPr lang="ru-RU" dirty="0"/>
              <a:t>С) = (0,004кг*9,8 м/с²) / (100*3,14*0,001м) = 0,1248 Н/м</a:t>
            </a:r>
          </a:p>
          <a:p>
            <a:pPr marL="0" indent="0">
              <a:buNone/>
            </a:pPr>
            <a:r>
              <a:rPr lang="el-GR" dirty="0"/>
              <a:t>σ (45 °</a:t>
            </a:r>
            <a:r>
              <a:rPr lang="ru-RU" dirty="0"/>
              <a:t>С) = (0,0028кг*9,8 м/с²) / (100*3,14*0,001м) = 0,0873 Н/м</a:t>
            </a:r>
          </a:p>
          <a:p>
            <a:r>
              <a:rPr lang="en-US" dirty="0" err="1"/>
              <a:t>Faberlick</a:t>
            </a:r>
            <a:endParaRPr lang="en-US" dirty="0"/>
          </a:p>
          <a:p>
            <a:pPr marL="0" indent="0">
              <a:buNone/>
            </a:pPr>
            <a:r>
              <a:rPr lang="el-GR" dirty="0"/>
              <a:t>σ (25 °</a:t>
            </a:r>
            <a:r>
              <a:rPr lang="ru-RU" dirty="0"/>
              <a:t>С) = (0,0032кг*9,8 м/с²) / (100*3,14*0,001м) = 0,0999 Н/м</a:t>
            </a:r>
          </a:p>
          <a:p>
            <a:pPr marL="0" indent="0">
              <a:buNone/>
            </a:pPr>
            <a:r>
              <a:rPr lang="el-GR" dirty="0"/>
              <a:t>σ (45 °</a:t>
            </a:r>
            <a:r>
              <a:rPr lang="ru-RU" dirty="0"/>
              <a:t>С) = (0,0026кг*9,8 м/с²) / (100*3,14*0,001м) = 0,0821 Н/м</a:t>
            </a:r>
          </a:p>
          <a:p>
            <a:endParaRPr lang="ru-RU" dirty="0"/>
          </a:p>
        </p:txBody>
      </p:sp>
    </p:spTree>
    <p:extLst>
      <p:ext uri="{BB962C8B-B14F-4D97-AF65-F5344CB8AC3E}">
        <p14:creationId xmlns:p14="http://schemas.microsoft.com/office/powerpoint/2010/main" val="353388038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2800" b="1" dirty="0"/>
              <a:t>V. </a:t>
            </a:r>
            <a:r>
              <a:rPr lang="ru-RU" sz="2800" b="1" dirty="0"/>
              <a:t>Результаты исследования</a:t>
            </a:r>
          </a:p>
        </p:txBody>
      </p:sp>
      <p:sp>
        <p:nvSpPr>
          <p:cNvPr id="3" name="Объект 2"/>
          <p:cNvSpPr>
            <a:spLocks noGrp="1"/>
          </p:cNvSpPr>
          <p:nvPr>
            <p:ph idx="1"/>
          </p:nvPr>
        </p:nvSpPr>
        <p:spPr/>
        <p:txBody>
          <a:bodyPr>
            <a:normAutofit fontScale="70000" lnSpcReduction="20000"/>
          </a:bodyPr>
          <a:lstStyle/>
          <a:p>
            <a:pPr marL="0" indent="0">
              <a:buNone/>
            </a:pPr>
            <a:r>
              <a:rPr lang="ru-RU" dirty="0" smtClean="0"/>
              <a:t>2.Количественный </a:t>
            </a:r>
            <a:r>
              <a:rPr lang="ru-RU" dirty="0"/>
              <a:t>тест:</a:t>
            </a:r>
          </a:p>
          <a:p>
            <a:r>
              <a:rPr lang="en-US" dirty="0" err="1"/>
              <a:t>Biolan</a:t>
            </a:r>
            <a:r>
              <a:rPr lang="en-US" dirty="0"/>
              <a:t>: 10 </a:t>
            </a:r>
            <a:r>
              <a:rPr lang="ru-RU" dirty="0"/>
              <a:t>тарелок.</a:t>
            </a:r>
          </a:p>
          <a:p>
            <a:r>
              <a:rPr lang="en-US" dirty="0" err="1"/>
              <a:t>Sorti</a:t>
            </a:r>
            <a:r>
              <a:rPr lang="en-US" dirty="0"/>
              <a:t>: 12 </a:t>
            </a:r>
            <a:r>
              <a:rPr lang="ru-RU" dirty="0"/>
              <a:t>тарелок.</a:t>
            </a:r>
          </a:p>
          <a:p>
            <a:r>
              <a:rPr lang="en-US" dirty="0"/>
              <a:t>AOS: 14 </a:t>
            </a:r>
            <a:r>
              <a:rPr lang="ru-RU" dirty="0"/>
              <a:t>тарелок.</a:t>
            </a:r>
          </a:p>
          <a:p>
            <a:r>
              <a:rPr lang="en-US" dirty="0"/>
              <a:t>Fairy: 17 </a:t>
            </a:r>
            <a:r>
              <a:rPr lang="ru-RU" dirty="0"/>
              <a:t>тарелок.</a:t>
            </a:r>
          </a:p>
          <a:p>
            <a:r>
              <a:rPr lang="en-US" dirty="0" err="1"/>
              <a:t>Faberlick</a:t>
            </a:r>
            <a:r>
              <a:rPr lang="en-US" dirty="0"/>
              <a:t>: 13 </a:t>
            </a:r>
            <a:r>
              <a:rPr lang="ru-RU" dirty="0"/>
              <a:t>тарелок.</a:t>
            </a:r>
          </a:p>
          <a:p>
            <a:pPr marL="0" indent="0">
              <a:buNone/>
            </a:pPr>
            <a:r>
              <a:rPr lang="ru-RU" dirty="0"/>
              <a:t>3. </a:t>
            </a:r>
            <a:r>
              <a:rPr lang="en-US" dirty="0"/>
              <a:t>pH  </a:t>
            </a:r>
            <a:r>
              <a:rPr lang="ru-RU" dirty="0"/>
              <a:t>раствора моющих средств:</a:t>
            </a:r>
          </a:p>
          <a:p>
            <a:r>
              <a:rPr lang="ru-RU" dirty="0"/>
              <a:t>Сильно щелочная среда (</a:t>
            </a:r>
            <a:r>
              <a:rPr lang="en-US" dirty="0" err="1"/>
              <a:t>Sorti</a:t>
            </a:r>
            <a:r>
              <a:rPr lang="en-US" dirty="0"/>
              <a:t>);</a:t>
            </a:r>
          </a:p>
          <a:p>
            <a:r>
              <a:rPr lang="ru-RU" dirty="0"/>
              <a:t>Щелочная среда (</a:t>
            </a:r>
            <a:r>
              <a:rPr lang="en-US" dirty="0"/>
              <a:t>AOS, </a:t>
            </a:r>
            <a:r>
              <a:rPr lang="en-US" dirty="0" err="1"/>
              <a:t>Biolan</a:t>
            </a:r>
            <a:r>
              <a:rPr lang="en-US" dirty="0"/>
              <a:t>);</a:t>
            </a:r>
          </a:p>
          <a:p>
            <a:r>
              <a:rPr lang="ru-RU" dirty="0"/>
              <a:t>Слабощелочная среда  (</a:t>
            </a:r>
            <a:r>
              <a:rPr lang="en-US" dirty="0"/>
              <a:t>Fairy, </a:t>
            </a:r>
            <a:r>
              <a:rPr lang="en-US" dirty="0" err="1"/>
              <a:t>Faberlick</a:t>
            </a:r>
            <a:r>
              <a:rPr lang="en-US" dirty="0"/>
              <a:t>).</a:t>
            </a:r>
          </a:p>
          <a:p>
            <a:pPr marL="0" indent="0">
              <a:buNone/>
            </a:pPr>
            <a:r>
              <a:rPr lang="en-US" dirty="0" smtClean="0"/>
              <a:t>4.</a:t>
            </a:r>
            <a:r>
              <a:rPr lang="ru-RU" dirty="0"/>
              <a:t>Подлинность моющих средств:</a:t>
            </a:r>
          </a:p>
          <a:p>
            <a:r>
              <a:rPr lang="ru-RU" dirty="0" smtClean="0"/>
              <a:t> </a:t>
            </a:r>
            <a:r>
              <a:rPr lang="ru-RU" dirty="0"/>
              <a:t>Ни один из образцов не является фальсификатом.</a:t>
            </a:r>
          </a:p>
          <a:p>
            <a:endParaRPr lang="ru-RU" dirty="0"/>
          </a:p>
        </p:txBody>
      </p:sp>
    </p:spTree>
    <p:extLst>
      <p:ext uri="{BB962C8B-B14F-4D97-AF65-F5344CB8AC3E}">
        <p14:creationId xmlns:p14="http://schemas.microsoft.com/office/powerpoint/2010/main" val="2614482733"/>
      </p:ext>
    </p:extLst>
  </p:cSld>
  <p:clrMapOvr>
    <a:masterClrMapping/>
  </p:clrMapOvr>
  <p:transition spd="slow">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2800" b="1" dirty="0" smtClean="0"/>
              <a:t>V. </a:t>
            </a:r>
            <a:r>
              <a:rPr lang="ru-RU" sz="2800" b="1" dirty="0" smtClean="0"/>
              <a:t>Результаты исследования</a:t>
            </a:r>
            <a:endParaRPr lang="ru-RU" sz="2800" b="1"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3667449657"/>
              </p:ext>
            </p:extLst>
          </p:nvPr>
        </p:nvGraphicFramePr>
        <p:xfrm>
          <a:off x="323527" y="1268760"/>
          <a:ext cx="8712970" cy="5442159"/>
        </p:xfrm>
        <a:graphic>
          <a:graphicData uri="http://schemas.openxmlformats.org/drawingml/2006/table">
            <a:tbl>
              <a:tblPr firstRow="1" firstCol="1" bandRow="1"/>
              <a:tblGrid>
                <a:gridCol w="936105"/>
                <a:gridCol w="1872208"/>
                <a:gridCol w="1315314"/>
                <a:gridCol w="1167583"/>
                <a:gridCol w="1687730"/>
                <a:gridCol w="779303"/>
                <a:gridCol w="954727"/>
              </a:tblGrid>
              <a:tr h="677313">
                <a:tc>
                  <a:txBody>
                    <a:bodyPr/>
                    <a:lstStyle/>
                    <a:p>
                      <a:pPr algn="ctr">
                        <a:lnSpc>
                          <a:spcPct val="115000"/>
                        </a:lnSpc>
                        <a:spcAft>
                          <a:spcPts val="0"/>
                        </a:spcAft>
                      </a:pPr>
                      <a:r>
                        <a:rPr lang="ru-RU" sz="1200" dirty="0">
                          <a:effectLst/>
                          <a:latin typeface="Times New Roman"/>
                          <a:ea typeface="Calibri"/>
                          <a:cs typeface="Times New Roman"/>
                        </a:rPr>
                        <a:t>    Название СМС</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dirty="0">
                          <a:effectLst/>
                          <a:latin typeface="Times New Roman"/>
                          <a:ea typeface="Calibri"/>
                          <a:cs typeface="Times New Roman"/>
                        </a:rPr>
                        <a:t> </a:t>
                      </a:r>
                      <a:r>
                        <a:rPr lang="ru-RU" sz="1200" dirty="0" smtClean="0">
                          <a:effectLst/>
                          <a:latin typeface="Times New Roman"/>
                          <a:ea typeface="Calibri"/>
                          <a:cs typeface="Times New Roman"/>
                        </a:rPr>
                        <a:t>Поверхностное </a:t>
                      </a:r>
                      <a:r>
                        <a:rPr lang="ru-RU" sz="1200" dirty="0">
                          <a:effectLst/>
                          <a:latin typeface="Times New Roman"/>
                          <a:ea typeface="Calibri"/>
                          <a:cs typeface="Times New Roman"/>
                        </a:rPr>
                        <a:t>натяжение</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dirty="0">
                          <a:effectLst/>
                          <a:latin typeface="Times New Roman"/>
                          <a:ea typeface="Calibri"/>
                          <a:cs typeface="Times New Roman"/>
                        </a:rPr>
                        <a:t>  </a:t>
                      </a:r>
                      <a:r>
                        <a:rPr lang="ru-RU" sz="1200" dirty="0" smtClean="0">
                          <a:effectLst/>
                          <a:latin typeface="Times New Roman"/>
                          <a:ea typeface="Calibri"/>
                          <a:cs typeface="Times New Roman"/>
                        </a:rPr>
                        <a:t>Количественный </a:t>
                      </a:r>
                      <a:r>
                        <a:rPr lang="ru-RU" sz="1200" dirty="0">
                          <a:effectLst/>
                          <a:latin typeface="Times New Roman"/>
                          <a:ea typeface="Calibri"/>
                          <a:cs typeface="Times New Roman"/>
                        </a:rPr>
                        <a:t>тест</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dirty="0">
                          <a:effectLst/>
                          <a:latin typeface="Times New Roman"/>
                          <a:ea typeface="Calibri"/>
                          <a:cs typeface="Times New Roman"/>
                        </a:rPr>
                        <a:t>рН раствора</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dirty="0">
                          <a:effectLst/>
                          <a:latin typeface="Times New Roman"/>
                          <a:ea typeface="Calibri"/>
                          <a:cs typeface="Times New Roman"/>
                        </a:rPr>
                        <a:t>Подлинность</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dirty="0">
                          <a:effectLst/>
                          <a:latin typeface="Times New Roman"/>
                          <a:ea typeface="Calibri"/>
                          <a:cs typeface="Times New Roman"/>
                        </a:rPr>
                        <a:t>Цена</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dirty="0">
                          <a:effectLst/>
                          <a:latin typeface="Times New Roman"/>
                          <a:ea typeface="Calibri"/>
                          <a:cs typeface="Times New Roman"/>
                        </a:rPr>
                        <a:t>Итог</a:t>
                      </a:r>
                      <a:endParaRPr lang="ru-RU" sz="1200" dirty="0">
                        <a:effectLst/>
                        <a:latin typeface="Calibri"/>
                        <a:ea typeface="Calibri"/>
                        <a:cs typeface="Times New Roman"/>
                      </a:endParaRPr>
                    </a:p>
                    <a:p>
                      <a:pPr algn="ctr">
                        <a:lnSpc>
                          <a:spcPct val="115000"/>
                        </a:lnSpc>
                        <a:spcAft>
                          <a:spcPts val="0"/>
                        </a:spcAft>
                      </a:pPr>
                      <a:r>
                        <a:rPr lang="ru-RU" sz="1200" dirty="0">
                          <a:effectLst/>
                          <a:latin typeface="Times New Roman"/>
                          <a:ea typeface="Calibri"/>
                          <a:cs typeface="Times New Roman"/>
                        </a:rPr>
                        <a:t> </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2847">
                <a:tc>
                  <a:txBody>
                    <a:bodyPr/>
                    <a:lstStyle/>
                    <a:p>
                      <a:pPr algn="just">
                        <a:lnSpc>
                          <a:spcPct val="115000"/>
                        </a:lnSpc>
                        <a:spcAft>
                          <a:spcPts val="0"/>
                        </a:spcAft>
                      </a:pPr>
                      <a:r>
                        <a:rPr lang="ru-RU" sz="1200" dirty="0">
                          <a:effectLst/>
                          <a:latin typeface="Times New Roman"/>
                          <a:ea typeface="Calibri"/>
                          <a:cs typeface="Times New Roman"/>
                        </a:rPr>
                        <a:t>Биолан</a:t>
                      </a:r>
                      <a:endParaRPr lang="ru-RU" sz="1200" dirty="0">
                        <a:effectLst/>
                        <a:latin typeface="Calibri"/>
                        <a:ea typeface="Calibri"/>
                        <a:cs typeface="Times New Roman"/>
                      </a:endParaRPr>
                    </a:p>
                    <a:p>
                      <a:pPr algn="just">
                        <a:lnSpc>
                          <a:spcPct val="115000"/>
                        </a:lnSpc>
                        <a:spcAft>
                          <a:spcPts val="0"/>
                        </a:spcAft>
                      </a:pPr>
                      <a:r>
                        <a:rPr lang="ru-RU" sz="1200" dirty="0">
                          <a:effectLst/>
                          <a:latin typeface="Times New Roman"/>
                          <a:ea typeface="Calibri"/>
                          <a:cs typeface="Times New Roman"/>
                        </a:rPr>
                        <a:t> </a:t>
                      </a:r>
                      <a:endParaRPr lang="ru-RU" sz="1200" dirty="0">
                        <a:effectLst/>
                        <a:latin typeface="Calibri"/>
                        <a:ea typeface="Calibri"/>
                        <a:cs typeface="Times New Roman"/>
                      </a:endParaRPr>
                    </a:p>
                    <a:p>
                      <a:pPr algn="just">
                        <a:lnSpc>
                          <a:spcPct val="115000"/>
                        </a:lnSpc>
                        <a:spcAft>
                          <a:spcPts val="0"/>
                        </a:spcAft>
                      </a:pPr>
                      <a:r>
                        <a:rPr lang="ru-RU" sz="1200" dirty="0">
                          <a:effectLst/>
                          <a:latin typeface="Times New Roman"/>
                          <a:ea typeface="Calibri"/>
                          <a:cs typeface="Times New Roman"/>
                        </a:rPr>
                        <a:t> </a:t>
                      </a:r>
                      <a:endParaRPr lang="ru-RU" sz="1200" dirty="0">
                        <a:effectLst/>
                        <a:latin typeface="Calibri"/>
                        <a:ea typeface="Calibri"/>
                        <a:cs typeface="Times New Roman"/>
                      </a:endParaRPr>
                    </a:p>
                    <a:p>
                      <a:pPr algn="just">
                        <a:lnSpc>
                          <a:spcPct val="115000"/>
                        </a:lnSpc>
                        <a:spcAft>
                          <a:spcPts val="0"/>
                        </a:spcAft>
                      </a:pPr>
                      <a:r>
                        <a:rPr lang="ru-RU" sz="1200" dirty="0">
                          <a:effectLst/>
                          <a:latin typeface="Times New Roman"/>
                          <a:ea typeface="Calibri"/>
                          <a:cs typeface="Times New Roman"/>
                        </a:rPr>
                        <a:t> </a:t>
                      </a:r>
                      <a:endParaRPr lang="ru-RU" sz="1200" dirty="0">
                        <a:effectLst/>
                        <a:latin typeface="Calibri"/>
                        <a:ea typeface="Calibri"/>
                        <a:cs typeface="Times New Roman"/>
                      </a:endParaRPr>
                    </a:p>
                    <a:p>
                      <a:pPr algn="just">
                        <a:lnSpc>
                          <a:spcPct val="115000"/>
                        </a:lnSpc>
                        <a:spcAft>
                          <a:spcPts val="0"/>
                        </a:spcAft>
                      </a:pPr>
                      <a:r>
                        <a:rPr lang="ru-RU" sz="1200" dirty="0">
                          <a:effectLst/>
                          <a:latin typeface="Times New Roman"/>
                          <a:ea typeface="Calibri"/>
                          <a:cs typeface="Times New Roman"/>
                        </a:rPr>
                        <a:t> </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200" dirty="0">
                          <a:effectLst/>
                          <a:latin typeface="Times New Roman"/>
                          <a:ea typeface="Calibri"/>
                          <a:cs typeface="Times New Roman"/>
                        </a:rPr>
                        <a:t>     </a:t>
                      </a:r>
                      <a:r>
                        <a:rPr lang="ru-RU" sz="1200" b="1" dirty="0" smtClean="0">
                          <a:effectLst/>
                          <a:latin typeface="Times New Roman"/>
                          <a:ea typeface="Calibri"/>
                          <a:cs typeface="Times New Roman"/>
                        </a:rPr>
                        <a:t>25С </a:t>
                      </a:r>
                      <a:r>
                        <a:rPr lang="ru-RU" sz="1200" b="0" dirty="0" smtClean="0">
                          <a:effectLst/>
                          <a:latin typeface="Calibri"/>
                          <a:ea typeface="Calibri"/>
                          <a:cs typeface="Times New Roman"/>
                        </a:rPr>
                        <a:t>-</a:t>
                      </a:r>
                      <a:r>
                        <a:rPr lang="ru-RU" sz="1200" b="0" baseline="0" dirty="0" smtClean="0">
                          <a:effectLst/>
                          <a:latin typeface="Calibri"/>
                          <a:ea typeface="Calibri"/>
                          <a:cs typeface="Times New Roman"/>
                        </a:rPr>
                        <a:t> </a:t>
                      </a:r>
                      <a:r>
                        <a:rPr lang="en-US" sz="1200" dirty="0" smtClean="0">
                          <a:effectLst/>
                          <a:latin typeface="Times New Roman"/>
                          <a:ea typeface="Calibri"/>
                          <a:cs typeface="Times New Roman"/>
                        </a:rPr>
                        <a:t>0</a:t>
                      </a:r>
                      <a:r>
                        <a:rPr lang="ru-RU" sz="1200" dirty="0">
                          <a:effectLst/>
                          <a:latin typeface="Times New Roman"/>
                          <a:ea typeface="Calibri"/>
                          <a:cs typeface="Times New Roman"/>
                        </a:rPr>
                        <a:t>,1248 Н/м</a:t>
                      </a:r>
                      <a:endParaRPr lang="ru-RU" sz="1200" dirty="0">
                        <a:effectLst/>
                        <a:latin typeface="Calibri"/>
                        <a:ea typeface="Calibri"/>
                        <a:cs typeface="Times New Roman"/>
                      </a:endParaRPr>
                    </a:p>
                    <a:p>
                      <a:pPr algn="just">
                        <a:lnSpc>
                          <a:spcPct val="115000"/>
                        </a:lnSpc>
                        <a:spcAft>
                          <a:spcPts val="0"/>
                        </a:spcAft>
                      </a:pPr>
                      <a:r>
                        <a:rPr lang="ru-RU" sz="1200" dirty="0">
                          <a:effectLst/>
                          <a:latin typeface="Times New Roman"/>
                          <a:ea typeface="Calibri"/>
                          <a:cs typeface="Times New Roman"/>
                        </a:rPr>
                        <a:t>     </a:t>
                      </a:r>
                      <a:r>
                        <a:rPr lang="ru-RU" sz="1200" b="1" dirty="0" smtClean="0">
                          <a:effectLst/>
                          <a:latin typeface="Times New Roman"/>
                          <a:ea typeface="Calibri"/>
                          <a:cs typeface="Times New Roman"/>
                        </a:rPr>
                        <a:t>45С </a:t>
                      </a:r>
                      <a:r>
                        <a:rPr lang="ru-RU" sz="1200" b="0" dirty="0" smtClean="0">
                          <a:effectLst/>
                          <a:latin typeface="Calibri"/>
                          <a:ea typeface="Calibri"/>
                          <a:cs typeface="Times New Roman"/>
                        </a:rPr>
                        <a:t>- </a:t>
                      </a:r>
                      <a:r>
                        <a:rPr lang="ru-RU" sz="1200" dirty="0" smtClean="0">
                          <a:effectLst/>
                          <a:latin typeface="Times New Roman"/>
                          <a:ea typeface="Calibri"/>
                          <a:cs typeface="Times New Roman"/>
                        </a:rPr>
                        <a:t>0,0873 </a:t>
                      </a:r>
                      <a:r>
                        <a:rPr lang="ru-RU" sz="1200" dirty="0">
                          <a:effectLst/>
                          <a:latin typeface="Times New Roman"/>
                          <a:ea typeface="Calibri"/>
                          <a:cs typeface="Times New Roman"/>
                        </a:rPr>
                        <a:t>Н/м</a:t>
                      </a:r>
                      <a:endParaRPr lang="ru-RU" sz="1200" dirty="0">
                        <a:effectLst/>
                        <a:latin typeface="Calibri"/>
                        <a:ea typeface="Calibri"/>
                        <a:cs typeface="Times New Roman"/>
                      </a:endParaRPr>
                    </a:p>
                    <a:p>
                      <a:pPr algn="just">
                        <a:lnSpc>
                          <a:spcPct val="115000"/>
                        </a:lnSpc>
                        <a:spcAft>
                          <a:spcPts val="0"/>
                        </a:spcAft>
                      </a:pPr>
                      <a:r>
                        <a:rPr lang="ru-RU" sz="1200" dirty="0">
                          <a:effectLst/>
                          <a:latin typeface="Times New Roman"/>
                          <a:ea typeface="Calibri"/>
                          <a:cs typeface="Times New Roman"/>
                        </a:rPr>
                        <a:t>       (-)</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dirty="0">
                          <a:effectLst/>
                          <a:latin typeface="Times New Roman"/>
                          <a:ea typeface="Calibri"/>
                          <a:cs typeface="Times New Roman"/>
                        </a:rPr>
                        <a:t> 10 тарелок</a:t>
                      </a:r>
                      <a:endParaRPr lang="ru-RU" sz="1200" dirty="0">
                        <a:effectLst/>
                        <a:latin typeface="Calibri"/>
                        <a:ea typeface="Calibri"/>
                        <a:cs typeface="Times New Roman"/>
                      </a:endParaRPr>
                    </a:p>
                    <a:p>
                      <a:pPr algn="ctr">
                        <a:lnSpc>
                          <a:spcPct val="115000"/>
                        </a:lnSpc>
                        <a:spcAft>
                          <a:spcPts val="0"/>
                        </a:spcAft>
                      </a:pPr>
                      <a:r>
                        <a:rPr lang="ru-RU" sz="1200" dirty="0">
                          <a:effectLst/>
                          <a:latin typeface="Times New Roman"/>
                          <a:ea typeface="Calibri"/>
                          <a:cs typeface="Times New Roman"/>
                        </a:rPr>
                        <a:t>       (-)</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dirty="0" smtClean="0">
                          <a:effectLst/>
                          <a:latin typeface="Times New Roman"/>
                          <a:ea typeface="Calibri"/>
                          <a:cs typeface="Times New Roman"/>
                        </a:rPr>
                        <a:t>Щелочная                   </a:t>
                      </a:r>
                      <a:r>
                        <a:rPr lang="ru-RU" sz="1200" dirty="0">
                          <a:effectLst/>
                          <a:latin typeface="Times New Roman"/>
                          <a:ea typeface="Calibri"/>
                          <a:cs typeface="Times New Roman"/>
                        </a:rPr>
                        <a:t>среда</a:t>
                      </a:r>
                      <a:endParaRPr lang="ru-RU" sz="1200" dirty="0">
                        <a:effectLst/>
                        <a:latin typeface="Calibri"/>
                        <a:ea typeface="Calibri"/>
                        <a:cs typeface="Times New Roman"/>
                      </a:endParaRPr>
                    </a:p>
                    <a:p>
                      <a:pPr algn="ctr">
                        <a:lnSpc>
                          <a:spcPct val="115000"/>
                        </a:lnSpc>
                        <a:spcAft>
                          <a:spcPts val="0"/>
                        </a:spcAft>
                      </a:pPr>
                      <a:r>
                        <a:rPr lang="ru-RU" sz="1200" dirty="0">
                          <a:effectLst/>
                          <a:latin typeface="Times New Roman"/>
                          <a:ea typeface="Calibri"/>
                          <a:cs typeface="Times New Roman"/>
                        </a:rPr>
                        <a:t>      (-)</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dirty="0">
                          <a:effectLst/>
                          <a:latin typeface="Times New Roman"/>
                          <a:ea typeface="Calibri"/>
                          <a:cs typeface="Times New Roman"/>
                        </a:rPr>
                        <a:t>Не фальсификат</a:t>
                      </a:r>
                      <a:endParaRPr lang="ru-RU" sz="1200" dirty="0">
                        <a:effectLst/>
                        <a:latin typeface="Calibri"/>
                        <a:ea typeface="Calibri"/>
                        <a:cs typeface="Times New Roman"/>
                      </a:endParaRPr>
                    </a:p>
                    <a:p>
                      <a:pPr algn="ctr">
                        <a:lnSpc>
                          <a:spcPct val="115000"/>
                        </a:lnSpc>
                        <a:spcAft>
                          <a:spcPts val="0"/>
                        </a:spcAft>
                      </a:pPr>
                      <a:r>
                        <a:rPr lang="ru-RU" sz="1200" dirty="0">
                          <a:effectLst/>
                          <a:latin typeface="Times New Roman"/>
                          <a:ea typeface="Calibri"/>
                          <a:cs typeface="Times New Roman"/>
                        </a:rPr>
                        <a:t>         (+)</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dirty="0">
                          <a:effectLst/>
                          <a:latin typeface="Times New Roman"/>
                          <a:ea typeface="Calibri"/>
                          <a:cs typeface="Times New Roman"/>
                        </a:rPr>
                        <a:t>  42р.</a:t>
                      </a:r>
                      <a:endParaRPr lang="ru-RU" sz="1200" dirty="0">
                        <a:effectLst/>
                        <a:latin typeface="Calibri"/>
                        <a:ea typeface="Calibri"/>
                        <a:cs typeface="Times New Roman"/>
                      </a:endParaRPr>
                    </a:p>
                    <a:p>
                      <a:pPr algn="ctr">
                        <a:lnSpc>
                          <a:spcPct val="115000"/>
                        </a:lnSpc>
                        <a:spcAft>
                          <a:spcPts val="0"/>
                        </a:spcAft>
                      </a:pPr>
                      <a:r>
                        <a:rPr lang="ru-RU" sz="1200" dirty="0">
                          <a:effectLst/>
                          <a:latin typeface="Times New Roman"/>
                          <a:ea typeface="Calibri"/>
                          <a:cs typeface="Times New Roman"/>
                        </a:rPr>
                        <a:t>  (+)</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a:effectLst/>
                          <a:latin typeface="Times New Roman"/>
                          <a:ea typeface="Calibri"/>
                          <a:cs typeface="Times New Roman"/>
                        </a:rPr>
                        <a:t>    2</a:t>
                      </a:r>
                      <a:endParaRPr lang="ru-RU" sz="120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6641">
                <a:tc>
                  <a:txBody>
                    <a:bodyPr/>
                    <a:lstStyle/>
                    <a:p>
                      <a:pPr algn="just">
                        <a:lnSpc>
                          <a:spcPct val="115000"/>
                        </a:lnSpc>
                        <a:spcAft>
                          <a:spcPts val="0"/>
                        </a:spcAft>
                      </a:pPr>
                      <a:r>
                        <a:rPr lang="en-US" sz="1200" dirty="0" err="1">
                          <a:effectLst/>
                          <a:latin typeface="Times New Roman"/>
                          <a:ea typeface="Calibri"/>
                          <a:cs typeface="Times New Roman"/>
                        </a:rPr>
                        <a:t>Sorti</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200" dirty="0">
                          <a:effectLst/>
                          <a:latin typeface="Times New Roman"/>
                          <a:ea typeface="Calibri"/>
                          <a:cs typeface="Times New Roman"/>
                        </a:rPr>
                        <a:t>     </a:t>
                      </a:r>
                      <a:r>
                        <a:rPr lang="ru-RU" sz="1200" b="1" dirty="0" smtClean="0">
                          <a:effectLst/>
                          <a:latin typeface="Times New Roman"/>
                          <a:ea typeface="Calibri"/>
                          <a:cs typeface="Times New Roman"/>
                        </a:rPr>
                        <a:t>25С</a:t>
                      </a:r>
                      <a:r>
                        <a:rPr lang="ru-RU" sz="1200" b="0" baseline="0" dirty="0">
                          <a:effectLst/>
                          <a:latin typeface="Calibri"/>
                          <a:ea typeface="Calibri"/>
                          <a:cs typeface="Times New Roman"/>
                        </a:rPr>
                        <a:t> </a:t>
                      </a:r>
                      <a:r>
                        <a:rPr lang="ru-RU" sz="1200" b="0" baseline="0" dirty="0" smtClean="0">
                          <a:effectLst/>
                          <a:latin typeface="Calibri"/>
                          <a:ea typeface="Calibri"/>
                          <a:cs typeface="Times New Roman"/>
                        </a:rPr>
                        <a:t>- </a:t>
                      </a:r>
                      <a:r>
                        <a:rPr lang="ru-RU" sz="1200" dirty="0" smtClean="0">
                          <a:effectLst/>
                          <a:latin typeface="Times New Roman"/>
                          <a:ea typeface="Calibri"/>
                          <a:cs typeface="Times New Roman"/>
                        </a:rPr>
                        <a:t>0,0873 </a:t>
                      </a:r>
                      <a:r>
                        <a:rPr lang="ru-RU" sz="1200" dirty="0">
                          <a:effectLst/>
                          <a:latin typeface="Times New Roman"/>
                          <a:ea typeface="Calibri"/>
                          <a:cs typeface="Times New Roman"/>
                        </a:rPr>
                        <a:t>Н/м</a:t>
                      </a:r>
                      <a:endParaRPr lang="ru-RU" sz="1200" dirty="0">
                        <a:effectLst/>
                        <a:latin typeface="Calibri"/>
                        <a:ea typeface="Calibri"/>
                        <a:cs typeface="Times New Roman"/>
                      </a:endParaRPr>
                    </a:p>
                    <a:p>
                      <a:pPr algn="just">
                        <a:lnSpc>
                          <a:spcPct val="115000"/>
                        </a:lnSpc>
                        <a:spcAft>
                          <a:spcPts val="0"/>
                        </a:spcAft>
                      </a:pPr>
                      <a:r>
                        <a:rPr lang="ru-RU" sz="1200" dirty="0">
                          <a:effectLst/>
                          <a:latin typeface="Times New Roman"/>
                          <a:ea typeface="Calibri"/>
                          <a:cs typeface="Times New Roman"/>
                        </a:rPr>
                        <a:t>     </a:t>
                      </a:r>
                      <a:r>
                        <a:rPr lang="ru-RU" sz="1200" b="1" dirty="0" smtClean="0">
                          <a:effectLst/>
                          <a:latin typeface="Times New Roman"/>
                          <a:ea typeface="Calibri"/>
                          <a:cs typeface="Times New Roman"/>
                        </a:rPr>
                        <a:t>45С</a:t>
                      </a:r>
                      <a:r>
                        <a:rPr lang="ru-RU" sz="1200" b="0" baseline="0" dirty="0">
                          <a:effectLst/>
                          <a:latin typeface="Calibri"/>
                          <a:ea typeface="Calibri"/>
                          <a:cs typeface="Times New Roman"/>
                        </a:rPr>
                        <a:t> </a:t>
                      </a:r>
                      <a:r>
                        <a:rPr lang="ru-RU" sz="1200" b="0" baseline="0" dirty="0" smtClean="0">
                          <a:effectLst/>
                          <a:latin typeface="Calibri"/>
                          <a:ea typeface="Calibri"/>
                          <a:cs typeface="Times New Roman"/>
                        </a:rPr>
                        <a:t>- </a:t>
                      </a:r>
                      <a:r>
                        <a:rPr lang="ru-RU" sz="1200" dirty="0" smtClean="0">
                          <a:effectLst/>
                          <a:latin typeface="Times New Roman"/>
                          <a:ea typeface="Calibri"/>
                          <a:cs typeface="Times New Roman"/>
                        </a:rPr>
                        <a:t>0,0687 </a:t>
                      </a:r>
                      <a:r>
                        <a:rPr lang="ru-RU" sz="1200" dirty="0">
                          <a:effectLst/>
                          <a:latin typeface="Times New Roman"/>
                          <a:ea typeface="Calibri"/>
                          <a:cs typeface="Times New Roman"/>
                        </a:rPr>
                        <a:t>Н/м</a:t>
                      </a:r>
                      <a:endParaRPr lang="ru-RU" sz="1200" dirty="0">
                        <a:effectLst/>
                        <a:latin typeface="Calibri"/>
                        <a:ea typeface="Calibri"/>
                        <a:cs typeface="Times New Roman"/>
                      </a:endParaRPr>
                    </a:p>
                    <a:p>
                      <a:pPr algn="just">
                        <a:lnSpc>
                          <a:spcPct val="115000"/>
                        </a:lnSpc>
                        <a:spcAft>
                          <a:spcPts val="0"/>
                        </a:spcAft>
                      </a:pPr>
                      <a:r>
                        <a:rPr lang="ru-RU" sz="1200" dirty="0">
                          <a:effectLst/>
                          <a:latin typeface="Times New Roman"/>
                          <a:ea typeface="Calibri"/>
                          <a:cs typeface="Times New Roman"/>
                        </a:rPr>
                        <a:t>       (+)</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dirty="0">
                          <a:effectLst/>
                          <a:latin typeface="Times New Roman"/>
                          <a:ea typeface="Calibri"/>
                          <a:cs typeface="Times New Roman"/>
                        </a:rPr>
                        <a:t> 12 тарелок</a:t>
                      </a:r>
                      <a:endParaRPr lang="ru-RU" sz="1200" dirty="0">
                        <a:effectLst/>
                        <a:latin typeface="Calibri"/>
                        <a:ea typeface="Calibri"/>
                        <a:cs typeface="Times New Roman"/>
                      </a:endParaRPr>
                    </a:p>
                    <a:p>
                      <a:pPr algn="ctr">
                        <a:lnSpc>
                          <a:spcPct val="115000"/>
                        </a:lnSpc>
                        <a:spcAft>
                          <a:spcPts val="0"/>
                        </a:spcAft>
                      </a:pPr>
                      <a:r>
                        <a:rPr lang="ru-RU" sz="1200" dirty="0">
                          <a:effectLst/>
                          <a:latin typeface="Times New Roman"/>
                          <a:ea typeface="Calibri"/>
                          <a:cs typeface="Times New Roman"/>
                        </a:rPr>
                        <a:t>       (-)</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dirty="0">
                          <a:effectLst/>
                          <a:latin typeface="Times New Roman"/>
                          <a:ea typeface="Calibri"/>
                          <a:cs typeface="Times New Roman"/>
                        </a:rPr>
                        <a:t>Сильно</a:t>
                      </a:r>
                      <a:endParaRPr lang="ru-RU" sz="1200" dirty="0">
                        <a:effectLst/>
                        <a:latin typeface="Calibri"/>
                        <a:ea typeface="Calibri"/>
                        <a:cs typeface="Times New Roman"/>
                      </a:endParaRPr>
                    </a:p>
                    <a:p>
                      <a:pPr algn="ctr">
                        <a:lnSpc>
                          <a:spcPct val="115000"/>
                        </a:lnSpc>
                        <a:spcAft>
                          <a:spcPts val="0"/>
                        </a:spcAft>
                      </a:pPr>
                      <a:r>
                        <a:rPr lang="ru-RU" sz="1200" dirty="0" smtClean="0">
                          <a:effectLst/>
                          <a:latin typeface="Times New Roman"/>
                          <a:ea typeface="Calibri"/>
                          <a:cs typeface="Times New Roman"/>
                        </a:rPr>
                        <a:t>щелочная </a:t>
                      </a:r>
                      <a:r>
                        <a:rPr lang="ru-RU" sz="1200" dirty="0">
                          <a:effectLst/>
                          <a:latin typeface="Times New Roman"/>
                          <a:ea typeface="Calibri"/>
                          <a:cs typeface="Times New Roman"/>
                        </a:rPr>
                        <a:t>среда</a:t>
                      </a:r>
                      <a:endParaRPr lang="ru-RU" sz="1200" dirty="0">
                        <a:effectLst/>
                        <a:latin typeface="Calibri"/>
                        <a:ea typeface="Calibri"/>
                        <a:cs typeface="Times New Roman"/>
                      </a:endParaRPr>
                    </a:p>
                    <a:p>
                      <a:pPr algn="ctr">
                        <a:lnSpc>
                          <a:spcPct val="115000"/>
                        </a:lnSpc>
                        <a:spcAft>
                          <a:spcPts val="0"/>
                        </a:spcAft>
                      </a:pPr>
                      <a:r>
                        <a:rPr lang="ru-RU" sz="1200" dirty="0">
                          <a:effectLst/>
                          <a:latin typeface="Times New Roman"/>
                          <a:ea typeface="Calibri"/>
                          <a:cs typeface="Times New Roman"/>
                        </a:rPr>
                        <a:t>      (-)</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a:effectLst/>
                          <a:latin typeface="Times New Roman"/>
                          <a:ea typeface="Calibri"/>
                          <a:cs typeface="Times New Roman"/>
                        </a:rPr>
                        <a:t>Не фальсификат</a:t>
                      </a:r>
                      <a:endParaRPr lang="ru-RU" sz="1200">
                        <a:effectLst/>
                        <a:latin typeface="Calibri"/>
                        <a:ea typeface="Calibri"/>
                        <a:cs typeface="Times New Roman"/>
                      </a:endParaRPr>
                    </a:p>
                    <a:p>
                      <a:pPr algn="ctr">
                        <a:lnSpc>
                          <a:spcPct val="115000"/>
                        </a:lnSpc>
                        <a:spcAft>
                          <a:spcPts val="0"/>
                        </a:spcAft>
                      </a:pPr>
                      <a:r>
                        <a:rPr lang="ru-RU" sz="1200">
                          <a:effectLst/>
                          <a:latin typeface="Times New Roman"/>
                          <a:ea typeface="Calibri"/>
                          <a:cs typeface="Times New Roman"/>
                        </a:rPr>
                        <a:t>(+)</a:t>
                      </a:r>
                      <a:endParaRPr lang="ru-RU" sz="120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dirty="0">
                          <a:effectLst/>
                          <a:latin typeface="Times New Roman"/>
                          <a:ea typeface="Calibri"/>
                          <a:cs typeface="Times New Roman"/>
                        </a:rPr>
                        <a:t>  44р.</a:t>
                      </a:r>
                      <a:endParaRPr lang="ru-RU" sz="1200" dirty="0">
                        <a:effectLst/>
                        <a:latin typeface="Calibri"/>
                        <a:ea typeface="Calibri"/>
                        <a:cs typeface="Times New Roman"/>
                      </a:endParaRPr>
                    </a:p>
                    <a:p>
                      <a:pPr algn="ctr">
                        <a:lnSpc>
                          <a:spcPct val="115000"/>
                        </a:lnSpc>
                        <a:spcAft>
                          <a:spcPts val="0"/>
                        </a:spcAft>
                      </a:pPr>
                      <a:r>
                        <a:rPr lang="ru-RU" sz="1200" dirty="0">
                          <a:effectLst/>
                          <a:latin typeface="Times New Roman"/>
                          <a:ea typeface="Calibri"/>
                          <a:cs typeface="Times New Roman"/>
                        </a:rPr>
                        <a:t>  (+)</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a:effectLst/>
                          <a:latin typeface="Times New Roman"/>
                          <a:ea typeface="Calibri"/>
                          <a:cs typeface="Times New Roman"/>
                        </a:rPr>
                        <a:t>    3</a:t>
                      </a:r>
                      <a:endParaRPr lang="ru-RU" sz="120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6641">
                <a:tc>
                  <a:txBody>
                    <a:bodyPr/>
                    <a:lstStyle/>
                    <a:p>
                      <a:pPr algn="just">
                        <a:lnSpc>
                          <a:spcPct val="115000"/>
                        </a:lnSpc>
                        <a:spcAft>
                          <a:spcPts val="0"/>
                        </a:spcAft>
                      </a:pPr>
                      <a:r>
                        <a:rPr lang="en-US" sz="1200">
                          <a:effectLst/>
                          <a:latin typeface="Times New Roman"/>
                          <a:ea typeface="Calibri"/>
                          <a:cs typeface="Times New Roman"/>
                        </a:rPr>
                        <a:t>Aos</a:t>
                      </a:r>
                      <a:endParaRPr lang="ru-RU" sz="120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200" dirty="0">
                          <a:effectLst/>
                          <a:latin typeface="Times New Roman"/>
                          <a:ea typeface="Calibri"/>
                          <a:cs typeface="Times New Roman"/>
                        </a:rPr>
                        <a:t>     </a:t>
                      </a:r>
                      <a:r>
                        <a:rPr lang="ru-RU" sz="1200" b="1" dirty="0" smtClean="0">
                          <a:effectLst/>
                          <a:latin typeface="Times New Roman"/>
                          <a:ea typeface="Calibri"/>
                          <a:cs typeface="Times New Roman"/>
                        </a:rPr>
                        <a:t>25С</a:t>
                      </a:r>
                      <a:r>
                        <a:rPr lang="ru-RU" sz="1200" b="0" baseline="0" dirty="0">
                          <a:effectLst/>
                          <a:latin typeface="Calibri"/>
                          <a:ea typeface="Calibri"/>
                          <a:cs typeface="Times New Roman"/>
                        </a:rPr>
                        <a:t> </a:t>
                      </a:r>
                      <a:r>
                        <a:rPr lang="ru-RU" sz="1200" b="0" baseline="0" dirty="0" smtClean="0">
                          <a:effectLst/>
                          <a:latin typeface="Calibri"/>
                          <a:ea typeface="Calibri"/>
                          <a:cs typeface="Times New Roman"/>
                        </a:rPr>
                        <a:t>- </a:t>
                      </a:r>
                      <a:r>
                        <a:rPr lang="ru-RU" sz="1200" dirty="0" smtClean="0">
                          <a:effectLst/>
                          <a:latin typeface="Times New Roman"/>
                          <a:ea typeface="Calibri"/>
                          <a:cs typeface="Times New Roman"/>
                        </a:rPr>
                        <a:t>0,0749 </a:t>
                      </a:r>
                      <a:r>
                        <a:rPr lang="ru-RU" sz="1200" dirty="0">
                          <a:effectLst/>
                          <a:latin typeface="Times New Roman"/>
                          <a:ea typeface="Calibri"/>
                          <a:cs typeface="Times New Roman"/>
                        </a:rPr>
                        <a:t>Н/м</a:t>
                      </a:r>
                      <a:endParaRPr lang="ru-RU" sz="1200" dirty="0">
                        <a:effectLst/>
                        <a:latin typeface="Calibri"/>
                        <a:ea typeface="Calibri"/>
                        <a:cs typeface="Times New Roman"/>
                      </a:endParaRPr>
                    </a:p>
                    <a:p>
                      <a:pPr algn="just">
                        <a:lnSpc>
                          <a:spcPct val="115000"/>
                        </a:lnSpc>
                        <a:spcAft>
                          <a:spcPts val="0"/>
                        </a:spcAft>
                      </a:pPr>
                      <a:r>
                        <a:rPr lang="ru-RU" sz="1200" dirty="0">
                          <a:effectLst/>
                          <a:latin typeface="Times New Roman"/>
                          <a:ea typeface="Calibri"/>
                          <a:cs typeface="Times New Roman"/>
                        </a:rPr>
                        <a:t>     </a:t>
                      </a:r>
                      <a:r>
                        <a:rPr lang="ru-RU" sz="1200" b="1" dirty="0" smtClean="0">
                          <a:effectLst/>
                          <a:latin typeface="Times New Roman"/>
                          <a:ea typeface="Calibri"/>
                          <a:cs typeface="Times New Roman"/>
                        </a:rPr>
                        <a:t>45С</a:t>
                      </a:r>
                      <a:r>
                        <a:rPr lang="ru-RU" sz="1200" b="0" baseline="0" dirty="0">
                          <a:effectLst/>
                          <a:latin typeface="Calibri"/>
                          <a:ea typeface="Calibri"/>
                          <a:cs typeface="Times New Roman"/>
                        </a:rPr>
                        <a:t> </a:t>
                      </a:r>
                      <a:r>
                        <a:rPr lang="ru-RU" sz="1200" b="0" baseline="0" dirty="0" smtClean="0">
                          <a:effectLst/>
                          <a:latin typeface="Calibri"/>
                          <a:ea typeface="Calibri"/>
                          <a:cs typeface="Times New Roman"/>
                        </a:rPr>
                        <a:t>- </a:t>
                      </a:r>
                      <a:r>
                        <a:rPr lang="ru-RU" sz="1200" dirty="0" smtClean="0">
                          <a:effectLst/>
                          <a:latin typeface="Times New Roman"/>
                          <a:ea typeface="Calibri"/>
                          <a:cs typeface="Times New Roman"/>
                        </a:rPr>
                        <a:t>0,0687 </a:t>
                      </a:r>
                      <a:r>
                        <a:rPr lang="ru-RU" sz="1200" dirty="0">
                          <a:effectLst/>
                          <a:latin typeface="Times New Roman"/>
                          <a:ea typeface="Calibri"/>
                          <a:cs typeface="Times New Roman"/>
                        </a:rPr>
                        <a:t>Н/м</a:t>
                      </a:r>
                      <a:endParaRPr lang="ru-RU" sz="1200" dirty="0">
                        <a:effectLst/>
                        <a:latin typeface="Calibri"/>
                        <a:ea typeface="Calibri"/>
                        <a:cs typeface="Times New Roman"/>
                      </a:endParaRPr>
                    </a:p>
                    <a:p>
                      <a:pPr algn="just">
                        <a:lnSpc>
                          <a:spcPct val="115000"/>
                        </a:lnSpc>
                        <a:spcAft>
                          <a:spcPts val="0"/>
                        </a:spcAft>
                      </a:pPr>
                      <a:r>
                        <a:rPr lang="ru-RU" sz="1200" dirty="0">
                          <a:effectLst/>
                          <a:latin typeface="Times New Roman"/>
                          <a:ea typeface="Calibri"/>
                          <a:cs typeface="Times New Roman"/>
                        </a:rPr>
                        <a:t>       (+)</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a:effectLst/>
                          <a:latin typeface="Times New Roman"/>
                          <a:ea typeface="Calibri"/>
                          <a:cs typeface="Times New Roman"/>
                        </a:rPr>
                        <a:t> 14 тарелок</a:t>
                      </a:r>
                      <a:endParaRPr lang="ru-RU" sz="1200">
                        <a:effectLst/>
                        <a:latin typeface="Calibri"/>
                        <a:ea typeface="Calibri"/>
                        <a:cs typeface="Times New Roman"/>
                      </a:endParaRPr>
                    </a:p>
                    <a:p>
                      <a:pPr algn="ctr">
                        <a:lnSpc>
                          <a:spcPct val="115000"/>
                        </a:lnSpc>
                        <a:spcAft>
                          <a:spcPts val="0"/>
                        </a:spcAft>
                      </a:pPr>
                      <a:r>
                        <a:rPr lang="ru-RU" sz="1200">
                          <a:effectLst/>
                          <a:latin typeface="Times New Roman"/>
                          <a:ea typeface="Calibri"/>
                          <a:cs typeface="Times New Roman"/>
                        </a:rPr>
                        <a:t>       (+)</a:t>
                      </a:r>
                      <a:endParaRPr lang="ru-RU" sz="1200">
                        <a:effectLst/>
                        <a:latin typeface="Calibri"/>
                        <a:ea typeface="Calibri"/>
                        <a:cs typeface="Times New Roman"/>
                      </a:endParaRPr>
                    </a:p>
                    <a:p>
                      <a:pPr algn="ctr">
                        <a:lnSpc>
                          <a:spcPct val="115000"/>
                        </a:lnSpc>
                        <a:spcAft>
                          <a:spcPts val="0"/>
                        </a:spcAft>
                      </a:pPr>
                      <a:r>
                        <a:rPr lang="ru-RU" sz="1200">
                          <a:effectLst/>
                          <a:latin typeface="Times New Roman"/>
                          <a:ea typeface="Calibri"/>
                          <a:cs typeface="Times New Roman"/>
                        </a:rPr>
                        <a:t> </a:t>
                      </a:r>
                      <a:endParaRPr lang="ru-RU" sz="120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dirty="0" smtClean="0">
                          <a:effectLst/>
                          <a:latin typeface="Times New Roman"/>
                          <a:ea typeface="Calibri"/>
                          <a:cs typeface="Times New Roman"/>
                        </a:rPr>
                        <a:t>Щелочная </a:t>
                      </a:r>
                      <a:endParaRPr lang="ru-RU" sz="1200" dirty="0">
                        <a:effectLst/>
                        <a:latin typeface="Calibri"/>
                        <a:ea typeface="Calibri"/>
                        <a:cs typeface="Times New Roman"/>
                      </a:endParaRPr>
                    </a:p>
                    <a:p>
                      <a:pPr algn="ctr">
                        <a:lnSpc>
                          <a:spcPct val="115000"/>
                        </a:lnSpc>
                        <a:spcAft>
                          <a:spcPts val="0"/>
                        </a:spcAft>
                      </a:pPr>
                      <a:r>
                        <a:rPr lang="ru-RU" sz="1200" dirty="0">
                          <a:effectLst/>
                          <a:latin typeface="Times New Roman"/>
                          <a:ea typeface="Calibri"/>
                          <a:cs typeface="Times New Roman"/>
                        </a:rPr>
                        <a:t>  среда</a:t>
                      </a:r>
                      <a:endParaRPr lang="ru-RU" sz="1200" dirty="0">
                        <a:effectLst/>
                        <a:latin typeface="Calibri"/>
                        <a:ea typeface="Calibri"/>
                        <a:cs typeface="Times New Roman"/>
                      </a:endParaRPr>
                    </a:p>
                    <a:p>
                      <a:pPr algn="ctr">
                        <a:lnSpc>
                          <a:spcPct val="115000"/>
                        </a:lnSpc>
                        <a:spcAft>
                          <a:spcPts val="0"/>
                        </a:spcAft>
                      </a:pPr>
                      <a:r>
                        <a:rPr lang="ru-RU" sz="1200" dirty="0">
                          <a:effectLst/>
                          <a:latin typeface="Times New Roman"/>
                          <a:ea typeface="Calibri"/>
                          <a:cs typeface="Times New Roman"/>
                        </a:rPr>
                        <a:t>      (-)</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dirty="0">
                          <a:effectLst/>
                          <a:latin typeface="Times New Roman"/>
                          <a:ea typeface="Calibri"/>
                          <a:cs typeface="Times New Roman"/>
                        </a:rPr>
                        <a:t>Не фальсификат</a:t>
                      </a:r>
                      <a:endParaRPr lang="ru-RU" sz="1200" dirty="0">
                        <a:effectLst/>
                        <a:latin typeface="Calibri"/>
                        <a:ea typeface="Calibri"/>
                        <a:cs typeface="Times New Roman"/>
                      </a:endParaRPr>
                    </a:p>
                    <a:p>
                      <a:pPr algn="ctr">
                        <a:lnSpc>
                          <a:spcPct val="115000"/>
                        </a:lnSpc>
                        <a:spcAft>
                          <a:spcPts val="0"/>
                        </a:spcAft>
                      </a:pPr>
                      <a:r>
                        <a:rPr lang="ru-RU" sz="1200" dirty="0">
                          <a:effectLst/>
                          <a:latin typeface="Times New Roman"/>
                          <a:ea typeface="Calibri"/>
                          <a:cs typeface="Times New Roman"/>
                        </a:rPr>
                        <a:t>(+)</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dirty="0">
                          <a:effectLst/>
                          <a:latin typeface="Times New Roman"/>
                          <a:ea typeface="Calibri"/>
                          <a:cs typeface="Times New Roman"/>
                        </a:rPr>
                        <a:t>  85р.</a:t>
                      </a:r>
                      <a:endParaRPr lang="ru-RU" sz="1200" dirty="0">
                        <a:effectLst/>
                        <a:latin typeface="Calibri"/>
                        <a:ea typeface="Calibri"/>
                        <a:cs typeface="Times New Roman"/>
                      </a:endParaRPr>
                    </a:p>
                    <a:p>
                      <a:pPr algn="ctr">
                        <a:lnSpc>
                          <a:spcPct val="115000"/>
                        </a:lnSpc>
                        <a:spcAft>
                          <a:spcPts val="0"/>
                        </a:spcAft>
                      </a:pPr>
                      <a:r>
                        <a:rPr lang="ru-RU" sz="1200" dirty="0">
                          <a:effectLst/>
                          <a:latin typeface="Times New Roman"/>
                          <a:ea typeface="Calibri"/>
                          <a:cs typeface="Times New Roman"/>
                        </a:rPr>
                        <a:t>  (-)</a:t>
                      </a:r>
                      <a:endParaRPr lang="ru-RU" sz="1200" dirty="0">
                        <a:effectLst/>
                        <a:latin typeface="Calibri"/>
                        <a:ea typeface="Calibri"/>
                        <a:cs typeface="Times New Roman"/>
                      </a:endParaRPr>
                    </a:p>
                    <a:p>
                      <a:pPr algn="ctr">
                        <a:lnSpc>
                          <a:spcPct val="115000"/>
                        </a:lnSpc>
                        <a:spcAft>
                          <a:spcPts val="0"/>
                        </a:spcAft>
                      </a:pPr>
                      <a:r>
                        <a:rPr lang="ru-RU" sz="1200" dirty="0">
                          <a:effectLst/>
                          <a:latin typeface="Times New Roman"/>
                          <a:ea typeface="Calibri"/>
                          <a:cs typeface="Times New Roman"/>
                        </a:rPr>
                        <a:t> </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dirty="0">
                          <a:effectLst/>
                          <a:latin typeface="Times New Roman"/>
                          <a:ea typeface="Calibri"/>
                          <a:cs typeface="Times New Roman"/>
                        </a:rPr>
                        <a:t>    3</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002">
                <a:tc>
                  <a:txBody>
                    <a:bodyPr/>
                    <a:lstStyle/>
                    <a:p>
                      <a:pPr algn="just">
                        <a:lnSpc>
                          <a:spcPct val="115000"/>
                        </a:lnSpc>
                        <a:spcAft>
                          <a:spcPts val="0"/>
                        </a:spcAft>
                      </a:pPr>
                      <a:r>
                        <a:rPr lang="en-US" sz="1200">
                          <a:effectLst/>
                          <a:latin typeface="Times New Roman"/>
                          <a:ea typeface="Calibri"/>
                          <a:cs typeface="Times New Roman"/>
                        </a:rPr>
                        <a:t>Fairy</a:t>
                      </a:r>
                      <a:endParaRPr lang="ru-RU" sz="120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200" dirty="0">
                          <a:effectLst/>
                          <a:latin typeface="Times New Roman"/>
                          <a:ea typeface="Calibri"/>
                          <a:cs typeface="Times New Roman"/>
                        </a:rPr>
                        <a:t>     </a:t>
                      </a:r>
                      <a:r>
                        <a:rPr lang="ru-RU" sz="1200" b="1" dirty="0" smtClean="0">
                          <a:effectLst/>
                          <a:latin typeface="Times New Roman"/>
                          <a:ea typeface="Calibri"/>
                          <a:cs typeface="Times New Roman"/>
                        </a:rPr>
                        <a:t>25С</a:t>
                      </a:r>
                      <a:r>
                        <a:rPr lang="ru-RU" sz="1200" b="0" baseline="0" dirty="0">
                          <a:effectLst/>
                          <a:latin typeface="Calibri"/>
                          <a:ea typeface="Calibri"/>
                          <a:cs typeface="Times New Roman"/>
                        </a:rPr>
                        <a:t> </a:t>
                      </a:r>
                      <a:r>
                        <a:rPr lang="ru-RU" sz="1200" b="0" baseline="0" dirty="0" smtClean="0">
                          <a:effectLst/>
                          <a:latin typeface="Calibri"/>
                          <a:ea typeface="Calibri"/>
                          <a:cs typeface="Times New Roman"/>
                        </a:rPr>
                        <a:t>- </a:t>
                      </a:r>
                      <a:r>
                        <a:rPr lang="ru-RU" sz="1200" dirty="0" smtClean="0">
                          <a:effectLst/>
                          <a:latin typeface="Times New Roman"/>
                          <a:ea typeface="Calibri"/>
                          <a:cs typeface="Times New Roman"/>
                        </a:rPr>
                        <a:t>0,0718 Н/м</a:t>
                      </a:r>
                      <a:endParaRPr lang="ru-RU" sz="1200" dirty="0">
                        <a:effectLst/>
                        <a:latin typeface="Calibri"/>
                        <a:ea typeface="Calibri"/>
                        <a:cs typeface="Times New Roman"/>
                      </a:endParaRPr>
                    </a:p>
                    <a:p>
                      <a:pPr algn="just">
                        <a:lnSpc>
                          <a:spcPct val="115000"/>
                        </a:lnSpc>
                        <a:spcAft>
                          <a:spcPts val="0"/>
                        </a:spcAft>
                      </a:pPr>
                      <a:r>
                        <a:rPr lang="ru-RU" sz="1200" dirty="0">
                          <a:effectLst/>
                          <a:latin typeface="Times New Roman"/>
                          <a:ea typeface="Calibri"/>
                          <a:cs typeface="Times New Roman"/>
                        </a:rPr>
                        <a:t>     </a:t>
                      </a:r>
                      <a:r>
                        <a:rPr lang="ru-RU" sz="1200" b="1" dirty="0" smtClean="0">
                          <a:effectLst/>
                          <a:latin typeface="Times New Roman"/>
                          <a:ea typeface="Calibri"/>
                          <a:cs typeface="Times New Roman"/>
                        </a:rPr>
                        <a:t>45С</a:t>
                      </a:r>
                      <a:r>
                        <a:rPr lang="ru-RU" sz="1200" b="0" baseline="0" dirty="0">
                          <a:effectLst/>
                          <a:latin typeface="Calibri"/>
                          <a:ea typeface="Calibri"/>
                          <a:cs typeface="Times New Roman"/>
                        </a:rPr>
                        <a:t> </a:t>
                      </a:r>
                      <a:r>
                        <a:rPr lang="ru-RU" sz="1200" b="0" baseline="0" dirty="0" smtClean="0">
                          <a:effectLst/>
                          <a:latin typeface="Calibri"/>
                          <a:ea typeface="Calibri"/>
                          <a:cs typeface="Times New Roman"/>
                        </a:rPr>
                        <a:t>- </a:t>
                      </a:r>
                      <a:r>
                        <a:rPr lang="ru-RU" sz="1200" dirty="0" smtClean="0">
                          <a:effectLst/>
                          <a:latin typeface="Times New Roman"/>
                          <a:ea typeface="Calibri"/>
                          <a:cs typeface="Times New Roman"/>
                        </a:rPr>
                        <a:t>0,0624 </a:t>
                      </a:r>
                      <a:r>
                        <a:rPr lang="ru-RU" sz="1200" dirty="0">
                          <a:effectLst/>
                          <a:latin typeface="Times New Roman"/>
                          <a:ea typeface="Calibri"/>
                          <a:cs typeface="Times New Roman"/>
                        </a:rPr>
                        <a:t>Н/м</a:t>
                      </a:r>
                      <a:endParaRPr lang="ru-RU" sz="1200" dirty="0">
                        <a:effectLst/>
                        <a:latin typeface="Calibri"/>
                        <a:ea typeface="Calibri"/>
                        <a:cs typeface="Times New Roman"/>
                      </a:endParaRPr>
                    </a:p>
                    <a:p>
                      <a:pPr algn="just">
                        <a:lnSpc>
                          <a:spcPct val="115000"/>
                        </a:lnSpc>
                        <a:spcAft>
                          <a:spcPts val="0"/>
                        </a:spcAft>
                      </a:pPr>
                      <a:r>
                        <a:rPr lang="ru-RU" sz="1200" dirty="0">
                          <a:effectLst/>
                          <a:latin typeface="Times New Roman"/>
                          <a:ea typeface="Calibri"/>
                          <a:cs typeface="Times New Roman"/>
                        </a:rPr>
                        <a:t>       (+)</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a:effectLst/>
                          <a:latin typeface="Times New Roman"/>
                          <a:ea typeface="Calibri"/>
                          <a:cs typeface="Times New Roman"/>
                        </a:rPr>
                        <a:t> 17 тарелок</a:t>
                      </a:r>
                      <a:endParaRPr lang="ru-RU" sz="1200">
                        <a:effectLst/>
                        <a:latin typeface="Calibri"/>
                        <a:ea typeface="Calibri"/>
                        <a:cs typeface="Times New Roman"/>
                      </a:endParaRPr>
                    </a:p>
                    <a:p>
                      <a:pPr algn="ctr">
                        <a:lnSpc>
                          <a:spcPct val="115000"/>
                        </a:lnSpc>
                        <a:spcAft>
                          <a:spcPts val="0"/>
                        </a:spcAft>
                      </a:pPr>
                      <a:r>
                        <a:rPr lang="ru-RU" sz="1200">
                          <a:effectLst/>
                          <a:latin typeface="Times New Roman"/>
                          <a:ea typeface="Calibri"/>
                          <a:cs typeface="Times New Roman"/>
                        </a:rPr>
                        <a:t>       (+)</a:t>
                      </a:r>
                      <a:endParaRPr lang="ru-RU" sz="120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dirty="0">
                          <a:effectLst/>
                          <a:latin typeface="Times New Roman"/>
                          <a:ea typeface="Calibri"/>
                          <a:cs typeface="Times New Roman"/>
                        </a:rPr>
                        <a:t> Слабо</a:t>
                      </a:r>
                      <a:endParaRPr lang="ru-RU" sz="1200" dirty="0">
                        <a:effectLst/>
                        <a:latin typeface="Calibri"/>
                        <a:ea typeface="Calibri"/>
                        <a:cs typeface="Times New Roman"/>
                      </a:endParaRPr>
                    </a:p>
                    <a:p>
                      <a:pPr algn="ctr">
                        <a:lnSpc>
                          <a:spcPct val="115000"/>
                        </a:lnSpc>
                        <a:spcAft>
                          <a:spcPts val="0"/>
                        </a:spcAft>
                      </a:pPr>
                      <a:r>
                        <a:rPr lang="ru-RU" sz="1200" dirty="0" smtClean="0">
                          <a:effectLst/>
                          <a:latin typeface="Times New Roman"/>
                          <a:ea typeface="Calibri"/>
                          <a:cs typeface="Times New Roman"/>
                        </a:rPr>
                        <a:t>щелочная</a:t>
                      </a:r>
                      <a:r>
                        <a:rPr lang="ru-RU" sz="1200" baseline="0" dirty="0" smtClean="0">
                          <a:effectLst/>
                          <a:latin typeface="Calibri"/>
                          <a:ea typeface="Calibri"/>
                          <a:cs typeface="Times New Roman"/>
                        </a:rPr>
                        <a:t> </a:t>
                      </a:r>
                      <a:r>
                        <a:rPr lang="ru-RU" sz="1200" dirty="0" smtClean="0">
                          <a:effectLst/>
                          <a:latin typeface="Times New Roman"/>
                          <a:ea typeface="Calibri"/>
                          <a:cs typeface="Times New Roman"/>
                        </a:rPr>
                        <a:t>среда</a:t>
                      </a:r>
                      <a:endParaRPr lang="ru-RU" sz="1200" dirty="0">
                        <a:effectLst/>
                        <a:latin typeface="Calibri"/>
                        <a:ea typeface="Calibri"/>
                        <a:cs typeface="Times New Roman"/>
                      </a:endParaRPr>
                    </a:p>
                    <a:p>
                      <a:pPr algn="ctr">
                        <a:lnSpc>
                          <a:spcPct val="115000"/>
                        </a:lnSpc>
                        <a:spcAft>
                          <a:spcPts val="0"/>
                        </a:spcAft>
                      </a:pPr>
                      <a:r>
                        <a:rPr lang="ru-RU" sz="1200" dirty="0">
                          <a:effectLst/>
                          <a:latin typeface="Times New Roman"/>
                          <a:ea typeface="Calibri"/>
                          <a:cs typeface="Times New Roman"/>
                        </a:rPr>
                        <a:t>      (+)</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dirty="0">
                          <a:effectLst/>
                          <a:latin typeface="Times New Roman"/>
                          <a:ea typeface="Calibri"/>
                          <a:cs typeface="Times New Roman"/>
                        </a:rPr>
                        <a:t>Не фальсификат</a:t>
                      </a:r>
                      <a:endParaRPr lang="ru-RU" sz="1200" dirty="0">
                        <a:effectLst/>
                        <a:latin typeface="Calibri"/>
                        <a:ea typeface="Calibri"/>
                        <a:cs typeface="Times New Roman"/>
                      </a:endParaRPr>
                    </a:p>
                    <a:p>
                      <a:pPr algn="ctr">
                        <a:lnSpc>
                          <a:spcPct val="115000"/>
                        </a:lnSpc>
                        <a:spcAft>
                          <a:spcPts val="0"/>
                        </a:spcAft>
                      </a:pPr>
                      <a:r>
                        <a:rPr lang="ru-RU" sz="1200" dirty="0">
                          <a:effectLst/>
                          <a:latin typeface="Times New Roman"/>
                          <a:ea typeface="Calibri"/>
                          <a:cs typeface="Times New Roman"/>
                        </a:rPr>
                        <a:t>(+)</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a:effectLst/>
                          <a:latin typeface="Times New Roman"/>
                          <a:ea typeface="Calibri"/>
                          <a:cs typeface="Times New Roman"/>
                        </a:rPr>
                        <a:t>  83р.</a:t>
                      </a:r>
                      <a:endParaRPr lang="ru-RU" sz="1200">
                        <a:effectLst/>
                        <a:latin typeface="Calibri"/>
                        <a:ea typeface="Calibri"/>
                        <a:cs typeface="Times New Roman"/>
                      </a:endParaRPr>
                    </a:p>
                    <a:p>
                      <a:pPr algn="ctr">
                        <a:lnSpc>
                          <a:spcPct val="115000"/>
                        </a:lnSpc>
                        <a:spcAft>
                          <a:spcPts val="0"/>
                        </a:spcAft>
                      </a:pPr>
                      <a:r>
                        <a:rPr lang="ru-RU" sz="1200">
                          <a:effectLst/>
                          <a:latin typeface="Times New Roman"/>
                          <a:ea typeface="Calibri"/>
                          <a:cs typeface="Times New Roman"/>
                        </a:rPr>
                        <a:t>  (-)</a:t>
                      </a:r>
                      <a:endParaRPr lang="ru-RU" sz="120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dirty="0">
                          <a:effectLst/>
                          <a:latin typeface="Times New Roman"/>
                          <a:ea typeface="Calibri"/>
                          <a:cs typeface="Times New Roman"/>
                        </a:rPr>
                        <a:t>   4</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0002">
                <a:tc>
                  <a:txBody>
                    <a:bodyPr/>
                    <a:lstStyle/>
                    <a:p>
                      <a:pPr algn="just">
                        <a:lnSpc>
                          <a:spcPct val="115000"/>
                        </a:lnSpc>
                        <a:spcAft>
                          <a:spcPts val="0"/>
                        </a:spcAft>
                      </a:pPr>
                      <a:r>
                        <a:rPr lang="en-US" sz="1200">
                          <a:effectLst/>
                          <a:latin typeface="Times New Roman"/>
                          <a:ea typeface="Calibri"/>
                          <a:cs typeface="Times New Roman"/>
                        </a:rPr>
                        <a:t>Faberlick</a:t>
                      </a:r>
                      <a:endParaRPr lang="ru-RU" sz="120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200" b="1" dirty="0">
                          <a:effectLst/>
                          <a:latin typeface="Times New Roman"/>
                          <a:ea typeface="Calibri"/>
                          <a:cs typeface="Times New Roman"/>
                        </a:rPr>
                        <a:t>     </a:t>
                      </a:r>
                      <a:r>
                        <a:rPr lang="ru-RU" sz="1200" b="1" dirty="0" smtClean="0">
                          <a:effectLst/>
                          <a:latin typeface="Times New Roman"/>
                          <a:ea typeface="Calibri"/>
                          <a:cs typeface="Times New Roman"/>
                        </a:rPr>
                        <a:t>25С</a:t>
                      </a:r>
                      <a:r>
                        <a:rPr lang="ru-RU" sz="1200" b="0" baseline="0" dirty="0">
                          <a:effectLst/>
                          <a:latin typeface="Calibri"/>
                          <a:ea typeface="Calibri"/>
                          <a:cs typeface="Times New Roman"/>
                        </a:rPr>
                        <a:t> </a:t>
                      </a:r>
                      <a:r>
                        <a:rPr lang="ru-RU" sz="1200" b="0" baseline="0" dirty="0" smtClean="0">
                          <a:effectLst/>
                          <a:latin typeface="Calibri"/>
                          <a:ea typeface="Calibri"/>
                          <a:cs typeface="Times New Roman"/>
                        </a:rPr>
                        <a:t>- </a:t>
                      </a:r>
                      <a:r>
                        <a:rPr lang="ru-RU" sz="1200" dirty="0" smtClean="0">
                          <a:effectLst/>
                          <a:latin typeface="Times New Roman"/>
                          <a:ea typeface="Calibri"/>
                          <a:cs typeface="Times New Roman"/>
                        </a:rPr>
                        <a:t>0,0999 </a:t>
                      </a:r>
                      <a:r>
                        <a:rPr lang="ru-RU" sz="1200" dirty="0">
                          <a:effectLst/>
                          <a:latin typeface="Times New Roman"/>
                          <a:ea typeface="Calibri"/>
                          <a:cs typeface="Times New Roman"/>
                        </a:rPr>
                        <a:t>Н/м</a:t>
                      </a:r>
                      <a:endParaRPr lang="ru-RU" sz="1200" dirty="0">
                        <a:effectLst/>
                        <a:latin typeface="Calibri"/>
                        <a:ea typeface="Calibri"/>
                        <a:cs typeface="Times New Roman"/>
                      </a:endParaRPr>
                    </a:p>
                    <a:p>
                      <a:pPr algn="just">
                        <a:lnSpc>
                          <a:spcPct val="115000"/>
                        </a:lnSpc>
                        <a:spcAft>
                          <a:spcPts val="0"/>
                        </a:spcAft>
                      </a:pPr>
                      <a:r>
                        <a:rPr lang="ru-RU" sz="1200" dirty="0">
                          <a:effectLst/>
                          <a:latin typeface="Times New Roman"/>
                          <a:ea typeface="Calibri"/>
                          <a:cs typeface="Times New Roman"/>
                        </a:rPr>
                        <a:t>     </a:t>
                      </a:r>
                      <a:r>
                        <a:rPr lang="ru-RU" sz="1200" b="1" dirty="0" smtClean="0">
                          <a:effectLst/>
                          <a:latin typeface="Times New Roman"/>
                          <a:ea typeface="Calibri"/>
                          <a:cs typeface="Times New Roman"/>
                        </a:rPr>
                        <a:t>45С</a:t>
                      </a:r>
                      <a:r>
                        <a:rPr lang="ru-RU" sz="1200" b="0" baseline="0" dirty="0">
                          <a:effectLst/>
                          <a:latin typeface="Calibri"/>
                          <a:ea typeface="Calibri"/>
                          <a:cs typeface="Times New Roman"/>
                        </a:rPr>
                        <a:t> </a:t>
                      </a:r>
                      <a:r>
                        <a:rPr lang="ru-RU" sz="1200" b="0" baseline="0" dirty="0" smtClean="0">
                          <a:effectLst/>
                          <a:latin typeface="Calibri"/>
                          <a:ea typeface="Calibri"/>
                          <a:cs typeface="Times New Roman"/>
                        </a:rPr>
                        <a:t>- </a:t>
                      </a:r>
                      <a:r>
                        <a:rPr lang="ru-RU" sz="1200" dirty="0" smtClean="0">
                          <a:effectLst/>
                          <a:latin typeface="Times New Roman"/>
                          <a:ea typeface="Calibri"/>
                          <a:cs typeface="Times New Roman"/>
                        </a:rPr>
                        <a:t>0,0821 </a:t>
                      </a:r>
                      <a:r>
                        <a:rPr lang="ru-RU" sz="1200" dirty="0">
                          <a:effectLst/>
                          <a:latin typeface="Times New Roman"/>
                          <a:ea typeface="Calibri"/>
                          <a:cs typeface="Times New Roman"/>
                        </a:rPr>
                        <a:t>Н/м</a:t>
                      </a:r>
                      <a:endParaRPr lang="ru-RU" sz="1200" dirty="0">
                        <a:effectLst/>
                        <a:latin typeface="Calibri"/>
                        <a:ea typeface="Calibri"/>
                        <a:cs typeface="Times New Roman"/>
                      </a:endParaRPr>
                    </a:p>
                    <a:p>
                      <a:pPr algn="just">
                        <a:lnSpc>
                          <a:spcPct val="115000"/>
                        </a:lnSpc>
                        <a:spcAft>
                          <a:spcPts val="0"/>
                        </a:spcAft>
                      </a:pPr>
                      <a:r>
                        <a:rPr lang="ru-RU" sz="1200" dirty="0">
                          <a:effectLst/>
                          <a:latin typeface="Times New Roman"/>
                          <a:ea typeface="Calibri"/>
                          <a:cs typeface="Times New Roman"/>
                        </a:rPr>
                        <a:t>       (-)</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a:effectLst/>
                          <a:latin typeface="Times New Roman"/>
                          <a:ea typeface="Calibri"/>
                          <a:cs typeface="Times New Roman"/>
                        </a:rPr>
                        <a:t> 13 тарелок</a:t>
                      </a:r>
                      <a:endParaRPr lang="ru-RU" sz="1200">
                        <a:effectLst/>
                        <a:latin typeface="Calibri"/>
                        <a:ea typeface="Calibri"/>
                        <a:cs typeface="Times New Roman"/>
                      </a:endParaRPr>
                    </a:p>
                    <a:p>
                      <a:pPr algn="ctr">
                        <a:lnSpc>
                          <a:spcPct val="115000"/>
                        </a:lnSpc>
                        <a:spcAft>
                          <a:spcPts val="0"/>
                        </a:spcAft>
                      </a:pPr>
                      <a:r>
                        <a:rPr lang="ru-RU" sz="1200">
                          <a:effectLst/>
                          <a:latin typeface="Times New Roman"/>
                          <a:ea typeface="Calibri"/>
                          <a:cs typeface="Times New Roman"/>
                        </a:rPr>
                        <a:t>       (-)</a:t>
                      </a:r>
                      <a:endParaRPr lang="ru-RU" sz="120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dirty="0">
                          <a:effectLst/>
                          <a:latin typeface="Times New Roman"/>
                          <a:ea typeface="Calibri"/>
                          <a:cs typeface="Times New Roman"/>
                        </a:rPr>
                        <a:t> Слабо</a:t>
                      </a:r>
                      <a:endParaRPr lang="ru-RU" sz="1200" dirty="0">
                        <a:effectLst/>
                        <a:latin typeface="Calibri"/>
                        <a:ea typeface="Calibri"/>
                        <a:cs typeface="Times New Roman"/>
                      </a:endParaRPr>
                    </a:p>
                    <a:p>
                      <a:pPr algn="ctr">
                        <a:lnSpc>
                          <a:spcPct val="115000"/>
                        </a:lnSpc>
                        <a:spcAft>
                          <a:spcPts val="0"/>
                        </a:spcAft>
                      </a:pPr>
                      <a:r>
                        <a:rPr lang="ru-RU" sz="1200" dirty="0" smtClean="0">
                          <a:effectLst/>
                          <a:latin typeface="Times New Roman"/>
                          <a:ea typeface="Calibri"/>
                          <a:cs typeface="Times New Roman"/>
                        </a:rPr>
                        <a:t>щелочная</a:t>
                      </a:r>
                      <a:r>
                        <a:rPr lang="ru-RU" sz="1200" baseline="0" dirty="0" smtClean="0">
                          <a:effectLst/>
                          <a:latin typeface="Calibri"/>
                          <a:ea typeface="Calibri"/>
                          <a:cs typeface="Times New Roman"/>
                        </a:rPr>
                        <a:t> </a:t>
                      </a:r>
                      <a:r>
                        <a:rPr lang="ru-RU" sz="1200" dirty="0" smtClean="0">
                          <a:effectLst/>
                          <a:latin typeface="Times New Roman"/>
                          <a:ea typeface="Calibri"/>
                          <a:cs typeface="Times New Roman"/>
                        </a:rPr>
                        <a:t>среда</a:t>
                      </a:r>
                      <a:endParaRPr lang="ru-RU" sz="1200" dirty="0">
                        <a:effectLst/>
                        <a:latin typeface="Calibri"/>
                        <a:ea typeface="Calibri"/>
                        <a:cs typeface="Times New Roman"/>
                      </a:endParaRPr>
                    </a:p>
                    <a:p>
                      <a:pPr algn="ctr">
                        <a:lnSpc>
                          <a:spcPct val="115000"/>
                        </a:lnSpc>
                        <a:spcAft>
                          <a:spcPts val="0"/>
                        </a:spcAft>
                      </a:pPr>
                      <a:r>
                        <a:rPr lang="ru-RU" sz="1200" dirty="0">
                          <a:effectLst/>
                          <a:latin typeface="Times New Roman"/>
                          <a:ea typeface="Calibri"/>
                          <a:cs typeface="Times New Roman"/>
                        </a:rPr>
                        <a:t>      (+)</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a:effectLst/>
                          <a:latin typeface="Times New Roman"/>
                          <a:ea typeface="Calibri"/>
                          <a:cs typeface="Times New Roman"/>
                        </a:rPr>
                        <a:t>Не фальсификат</a:t>
                      </a:r>
                      <a:endParaRPr lang="ru-RU" sz="1200">
                        <a:effectLst/>
                        <a:latin typeface="Calibri"/>
                        <a:ea typeface="Calibri"/>
                        <a:cs typeface="Times New Roman"/>
                      </a:endParaRPr>
                    </a:p>
                    <a:p>
                      <a:pPr algn="ctr">
                        <a:lnSpc>
                          <a:spcPct val="115000"/>
                        </a:lnSpc>
                        <a:spcAft>
                          <a:spcPts val="0"/>
                        </a:spcAft>
                      </a:pPr>
                      <a:r>
                        <a:rPr lang="ru-RU" sz="1200">
                          <a:effectLst/>
                          <a:latin typeface="Times New Roman"/>
                          <a:ea typeface="Calibri"/>
                          <a:cs typeface="Times New Roman"/>
                        </a:rPr>
                        <a:t>(+)</a:t>
                      </a:r>
                      <a:endParaRPr lang="ru-RU" sz="120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a:effectLst/>
                          <a:latin typeface="Times New Roman"/>
                          <a:ea typeface="Calibri"/>
                          <a:cs typeface="Times New Roman"/>
                        </a:rPr>
                        <a:t>119р.</a:t>
                      </a:r>
                      <a:endParaRPr lang="ru-RU" sz="1200">
                        <a:effectLst/>
                        <a:latin typeface="Calibri"/>
                        <a:ea typeface="Calibri"/>
                        <a:cs typeface="Times New Roman"/>
                      </a:endParaRPr>
                    </a:p>
                    <a:p>
                      <a:pPr algn="ctr">
                        <a:lnSpc>
                          <a:spcPct val="115000"/>
                        </a:lnSpc>
                        <a:spcAft>
                          <a:spcPts val="0"/>
                        </a:spcAft>
                      </a:pPr>
                      <a:r>
                        <a:rPr lang="ru-RU" sz="1200">
                          <a:effectLst/>
                          <a:latin typeface="Times New Roman"/>
                          <a:ea typeface="Calibri"/>
                          <a:cs typeface="Times New Roman"/>
                        </a:rPr>
                        <a:t>  (-)</a:t>
                      </a:r>
                      <a:endParaRPr lang="ru-RU" sz="120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dirty="0">
                          <a:effectLst/>
                          <a:latin typeface="Times New Roman"/>
                          <a:ea typeface="Calibri"/>
                          <a:cs typeface="Times New Roman"/>
                        </a:rPr>
                        <a:t>   2</a:t>
                      </a:r>
                      <a:endParaRPr lang="ru-RU" sz="1200" dirty="0">
                        <a:effectLst/>
                        <a:latin typeface="Calibri"/>
                        <a:ea typeface="Calibri"/>
                        <a:cs typeface="Times New Roman"/>
                      </a:endParaRP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68673822"/>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686800" cy="6669360"/>
          </a:xfrm>
        </p:spPr>
        <p:txBody>
          <a:bodyPr>
            <a:noAutofit/>
          </a:bodyPr>
          <a:lstStyle/>
          <a:p>
            <a:pPr marL="0" indent="0" algn="ctr">
              <a:lnSpc>
                <a:spcPct val="150000"/>
              </a:lnSpc>
              <a:buNone/>
            </a:pPr>
            <a:r>
              <a:rPr lang="ru-RU" sz="2800" b="1" dirty="0" smtClean="0"/>
              <a:t>V</a:t>
            </a:r>
            <a:r>
              <a:rPr lang="en-US" sz="2800" b="1" dirty="0" smtClean="0"/>
              <a:t>I</a:t>
            </a:r>
            <a:r>
              <a:rPr lang="ru-RU" sz="2800" b="1" dirty="0" smtClean="0"/>
              <a:t>. Заключение</a:t>
            </a:r>
          </a:p>
          <a:p>
            <a:pPr marL="0" indent="0" algn="ctr">
              <a:lnSpc>
                <a:spcPct val="150000"/>
              </a:lnSpc>
              <a:buNone/>
            </a:pPr>
            <a:endParaRPr lang="ru-RU" sz="1400" dirty="0" smtClean="0"/>
          </a:p>
          <a:p>
            <a:pPr marL="0" indent="0" algn="just">
              <a:lnSpc>
                <a:spcPct val="150000"/>
              </a:lnSpc>
              <a:buNone/>
            </a:pPr>
            <a:r>
              <a:rPr lang="ru-RU" sz="1600" dirty="0" smtClean="0">
                <a:latin typeface="Times New Roman" panose="02020603050405020304" pitchFamily="18" charset="0"/>
                <a:cs typeface="Times New Roman" panose="02020603050405020304" pitchFamily="18" charset="0"/>
              </a:rPr>
              <a:t>В условиях постоянного увеличения количества новых химических веществ, поступающих в обращение, актуальной проблемой является их изучение в целях получения информации о потенциальной опасности веществ и разработки профилактических мероприятий, предусматривающих предотвращение неблагоприятного воздействия на организм человека и окружающую среду. </a:t>
            </a:r>
          </a:p>
          <a:p>
            <a:pPr marL="0" indent="0" algn="just">
              <a:lnSpc>
                <a:spcPct val="150000"/>
              </a:lnSpc>
              <a:buNone/>
            </a:pPr>
            <a:r>
              <a:rPr lang="ru-RU" sz="1600" dirty="0" smtClean="0">
                <a:latin typeface="Times New Roman" panose="02020603050405020304" pitchFamily="18" charset="0"/>
                <a:cs typeface="Times New Roman" panose="02020603050405020304" pitchFamily="18" charset="0"/>
              </a:rPr>
              <a:t>Своей </a:t>
            </a:r>
            <a:r>
              <a:rPr lang="ru-RU" sz="1600" dirty="0">
                <a:latin typeface="Times New Roman" panose="02020603050405020304" pitchFamily="18" charset="0"/>
                <a:cs typeface="Times New Roman" panose="02020603050405020304" pitchFamily="18" charset="0"/>
              </a:rPr>
              <a:t>работой </a:t>
            </a:r>
            <a:r>
              <a:rPr lang="ru-RU" sz="1600" dirty="0" smtClean="0">
                <a:latin typeface="Times New Roman" panose="02020603050405020304" pitchFamily="18" charset="0"/>
                <a:cs typeface="Times New Roman" panose="02020603050405020304" pitchFamily="18" charset="0"/>
              </a:rPr>
              <a:t>я пытался  </a:t>
            </a:r>
            <a:r>
              <a:rPr lang="ru-RU" sz="1600" dirty="0">
                <a:latin typeface="Times New Roman" panose="02020603050405020304" pitchFamily="18" charset="0"/>
                <a:cs typeface="Times New Roman" panose="02020603050405020304" pitchFamily="18" charset="0"/>
              </a:rPr>
              <a:t>привлечь внимание людей к этой проблеме, показать, что довольно просто защитить свое здоровье и здоровье близких людей  – руководствоваться простыми правилами техники безопасности при работе с моющими средствами и внимательнее относиться к выбору продукта.</a:t>
            </a:r>
          </a:p>
          <a:p>
            <a:pPr marL="0" indent="0" algn="just">
              <a:lnSpc>
                <a:spcPct val="150000"/>
              </a:lnSpc>
              <a:buNone/>
            </a:pPr>
            <a:r>
              <a:rPr lang="ru-RU" sz="1600" dirty="0">
                <a:latin typeface="Times New Roman" panose="02020603050405020304" pitchFamily="18" charset="0"/>
                <a:cs typeface="Times New Roman" panose="02020603050405020304" pitchFamily="18" charset="0"/>
              </a:rPr>
              <a:t>В рассмотренных растворах средств для мытья </a:t>
            </a:r>
            <a:r>
              <a:rPr lang="ru-RU" sz="1600" dirty="0" smtClean="0">
                <a:latin typeface="Times New Roman" panose="02020603050405020304" pitchFamily="18" charset="0"/>
                <a:cs typeface="Times New Roman" panose="02020603050405020304" pitchFamily="18" charset="0"/>
              </a:rPr>
              <a:t>посуды  </a:t>
            </a:r>
            <a:r>
              <a:rPr lang="ru-RU" sz="1600" dirty="0">
                <a:latin typeface="Times New Roman" panose="02020603050405020304" pitchFamily="18" charset="0"/>
                <a:cs typeface="Times New Roman" panose="02020603050405020304" pitchFamily="18" charset="0"/>
              </a:rPr>
              <a:t>лидером является </a:t>
            </a:r>
            <a:r>
              <a:rPr lang="ru-RU" sz="1600" dirty="0" err="1" smtClean="0">
                <a:latin typeface="Times New Roman" panose="02020603050405020304" pitchFamily="18" charset="0"/>
                <a:cs typeface="Times New Roman" panose="02020603050405020304" pitchFamily="18" charset="0"/>
              </a:rPr>
              <a:t>Fairy</a:t>
            </a:r>
            <a:r>
              <a:rPr lang="ru-RU" sz="1600" dirty="0" smtClean="0">
                <a:latin typeface="Times New Roman" panose="02020603050405020304" pitchFamily="18" charset="0"/>
                <a:cs typeface="Times New Roman" panose="02020603050405020304" pitchFamily="18" charset="0"/>
              </a:rPr>
              <a:t>, занявший первое место с 4 баллами. Второе место заняли моющих средства торговых марок </a:t>
            </a:r>
            <a:r>
              <a:rPr lang="en-US" sz="1600" dirty="0" err="1" smtClean="0">
                <a:latin typeface="Times New Roman" panose="02020603050405020304" pitchFamily="18" charset="0"/>
                <a:cs typeface="Times New Roman" panose="02020603050405020304" pitchFamily="18" charset="0"/>
              </a:rPr>
              <a:t>Sorti</a:t>
            </a:r>
            <a:r>
              <a:rPr lang="en-US" sz="1600" dirty="0" smtClean="0">
                <a:latin typeface="Times New Roman" panose="02020603050405020304" pitchFamily="18" charset="0"/>
                <a:cs typeface="Times New Roman" panose="02020603050405020304" pitchFamily="18" charset="0"/>
              </a:rPr>
              <a:t>, AOS.</a:t>
            </a:r>
            <a:r>
              <a:rPr lang="ru-RU" sz="1600" dirty="0" smtClean="0">
                <a:latin typeface="Times New Roman" panose="02020603050405020304" pitchFamily="18" charset="0"/>
                <a:cs typeface="Times New Roman" panose="02020603050405020304" pitchFamily="18" charset="0"/>
              </a:rPr>
              <a:t>  Третье – Биолан и </a:t>
            </a:r>
            <a:r>
              <a:rPr lang="en-US" sz="1600" dirty="0" err="1" smtClean="0">
                <a:latin typeface="Times New Roman" panose="02020603050405020304" pitchFamily="18" charset="0"/>
                <a:cs typeface="Times New Roman" panose="02020603050405020304" pitchFamily="18" charset="0"/>
              </a:rPr>
              <a:t>Faberlick</a:t>
            </a:r>
            <a:r>
              <a:rPr lang="en-US" sz="1600" dirty="0">
                <a:latin typeface="Times New Roman" panose="02020603050405020304" pitchFamily="18" charset="0"/>
                <a:cs typeface="Times New Roman" panose="02020603050405020304" pitchFamily="18" charset="0"/>
              </a:rPr>
              <a:t>.</a:t>
            </a:r>
            <a:endParaRPr lang="ru-RU" sz="1600" dirty="0" smtClean="0">
              <a:latin typeface="Times New Roman" pitchFamily="18" charset="0"/>
              <a:cs typeface="Times New Roman" pitchFamily="18" charset="0"/>
            </a:endParaRPr>
          </a:p>
          <a:p>
            <a:pPr>
              <a:lnSpc>
                <a:spcPct val="150000"/>
              </a:lnSpc>
            </a:pPr>
            <a:endParaRPr lang="ru-RU" sz="1400" dirty="0"/>
          </a:p>
          <a:p>
            <a:pPr>
              <a:lnSpc>
                <a:spcPct val="150000"/>
              </a:lnSpc>
            </a:pPr>
            <a:endParaRPr lang="ru-RU" sz="1400" dirty="0"/>
          </a:p>
        </p:txBody>
      </p:sp>
    </p:spTree>
    <p:extLst>
      <p:ext uri="{BB962C8B-B14F-4D97-AF65-F5344CB8AC3E}">
        <p14:creationId xmlns:p14="http://schemas.microsoft.com/office/powerpoint/2010/main" val="329408738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1\Desktop\фото нпк\IMG_895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8589" y="404664"/>
            <a:ext cx="3391258" cy="224670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31" name="Picture 7" descr="C:\Users\1\Desktop\фото нпк\IMG_895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4581128"/>
            <a:ext cx="3251200" cy="215392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90111" y="3717032"/>
            <a:ext cx="2834292" cy="3336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19442" y="1975439"/>
            <a:ext cx="2296840" cy="244787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5536" y="188640"/>
            <a:ext cx="2341563" cy="337185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894967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052736"/>
            <a:ext cx="8686800" cy="3960440"/>
          </a:xfrm>
        </p:spPr>
        <p:txBody>
          <a:bodyPr>
            <a:normAutofit/>
          </a:bodyPr>
          <a:lstStyle/>
          <a:p>
            <a:pPr algn="ctr"/>
            <a:r>
              <a:rPr lang="ru-RU" sz="4000" dirty="0" smtClean="0"/>
              <a:t>Спасибо </a:t>
            </a:r>
            <a:br>
              <a:rPr lang="ru-RU" sz="4000" dirty="0" smtClean="0"/>
            </a:br>
            <a:r>
              <a:rPr lang="ru-RU" sz="4000" dirty="0" smtClean="0"/>
              <a:t>за </a:t>
            </a:r>
            <a:br>
              <a:rPr lang="ru-RU" sz="4000" dirty="0" smtClean="0"/>
            </a:br>
            <a:r>
              <a:rPr lang="ru-RU" sz="4000" dirty="0" smtClean="0"/>
              <a:t>внимание!!!</a:t>
            </a:r>
            <a:endParaRPr lang="ru-RU" sz="4000" dirty="0"/>
          </a:p>
        </p:txBody>
      </p:sp>
    </p:spTree>
    <p:extLst>
      <p:ext uri="{BB962C8B-B14F-4D97-AF65-F5344CB8AC3E}">
        <p14:creationId xmlns:p14="http://schemas.microsoft.com/office/powerpoint/2010/main" val="2455805618"/>
      </p:ext>
    </p:extLst>
  </p:cSld>
  <p:clrMapOvr>
    <a:masterClrMapping/>
  </p:clrMapOvr>
  <p:transition spd="slow">
    <p:wheel spokes="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4800" y="620688"/>
            <a:ext cx="8686800" cy="6624736"/>
          </a:xfrm>
        </p:spPr>
        <p:txBody>
          <a:bodyPr>
            <a:normAutofit fontScale="47500" lnSpcReduction="20000"/>
          </a:bodyPr>
          <a:lstStyle/>
          <a:p>
            <a:pPr marL="0" indent="0">
              <a:lnSpc>
                <a:spcPct val="170000"/>
              </a:lnSpc>
              <a:buNone/>
            </a:pPr>
            <a:r>
              <a:rPr lang="ru-RU" b="1" dirty="0" smtClean="0">
                <a:solidFill>
                  <a:schemeClr val="tx1"/>
                </a:solidFill>
                <a:latin typeface="Times New Roman" panose="02020603050405020304" pitchFamily="18" charset="0"/>
                <a:cs typeface="Times New Roman" panose="02020603050405020304" pitchFamily="18" charset="0"/>
              </a:rPr>
              <a:t>Объект </a:t>
            </a:r>
            <a:r>
              <a:rPr lang="ru-RU" b="1" dirty="0">
                <a:solidFill>
                  <a:schemeClr val="tx1"/>
                </a:solidFill>
                <a:latin typeface="Times New Roman" panose="02020603050405020304" pitchFamily="18" charset="0"/>
                <a:cs typeface="Times New Roman" panose="02020603050405020304" pitchFamily="18" charset="0"/>
              </a:rPr>
              <a:t>исследования: </a:t>
            </a:r>
            <a:r>
              <a:rPr lang="ru-RU" dirty="0">
                <a:solidFill>
                  <a:schemeClr val="tx1"/>
                </a:solidFill>
                <a:latin typeface="Times New Roman" panose="02020603050405020304" pitchFamily="18" charset="0"/>
                <a:cs typeface="Times New Roman" panose="02020603050405020304" pitchFamily="18" charset="0"/>
              </a:rPr>
              <a:t>синтетические моющие средства</a:t>
            </a:r>
            <a:br>
              <a:rPr lang="ru-RU" dirty="0">
                <a:solidFill>
                  <a:schemeClr val="tx1"/>
                </a:solidFill>
                <a:latin typeface="Times New Roman" panose="02020603050405020304" pitchFamily="18" charset="0"/>
                <a:cs typeface="Times New Roman" panose="02020603050405020304" pitchFamily="18" charset="0"/>
              </a:rPr>
            </a:br>
            <a:r>
              <a:rPr lang="ru-RU" b="1" dirty="0">
                <a:solidFill>
                  <a:schemeClr val="tx1"/>
                </a:solidFill>
                <a:latin typeface="Times New Roman" panose="02020603050405020304" pitchFamily="18" charset="0"/>
                <a:cs typeface="Times New Roman" panose="02020603050405020304" pitchFamily="18" charset="0"/>
              </a:rPr>
              <a:t>    Цель нашей работы</a:t>
            </a:r>
            <a:r>
              <a:rPr lang="ru-RU" dirty="0">
                <a:solidFill>
                  <a:schemeClr val="tx1"/>
                </a:solidFill>
                <a:latin typeface="Times New Roman" panose="02020603050405020304" pitchFamily="18" charset="0"/>
                <a:cs typeface="Times New Roman" panose="02020603050405020304" pitchFamily="18" charset="0"/>
              </a:rPr>
              <a:t>: исследовать качество моющих средств. </a:t>
            </a:r>
            <a:br>
              <a:rPr lang="ru-RU" dirty="0">
                <a:solidFill>
                  <a:schemeClr val="tx1"/>
                </a:solidFill>
                <a:latin typeface="Times New Roman" panose="02020603050405020304" pitchFamily="18" charset="0"/>
                <a:cs typeface="Times New Roman" panose="02020603050405020304" pitchFamily="18" charset="0"/>
              </a:rPr>
            </a:br>
            <a:r>
              <a:rPr lang="ru-RU" b="1" dirty="0">
                <a:solidFill>
                  <a:schemeClr val="tx1"/>
                </a:solidFill>
                <a:latin typeface="Times New Roman" panose="02020603050405020304" pitchFamily="18" charset="0"/>
                <a:cs typeface="Times New Roman" panose="02020603050405020304" pitchFamily="18" charset="0"/>
              </a:rPr>
              <a:t>    Задачи:</a:t>
            </a:r>
            <a:br>
              <a:rPr lang="ru-RU" b="1" dirty="0">
                <a:solidFill>
                  <a:schemeClr val="tx1"/>
                </a:solidFill>
                <a:latin typeface="Times New Roman" panose="02020603050405020304" pitchFamily="18" charset="0"/>
                <a:cs typeface="Times New Roman" panose="02020603050405020304" pitchFamily="18" charset="0"/>
              </a:rPr>
            </a:br>
            <a:r>
              <a:rPr lang="ru-RU" b="1" dirty="0">
                <a:solidFill>
                  <a:schemeClr val="tx1"/>
                </a:solidFill>
                <a:latin typeface="Times New Roman" panose="02020603050405020304" pitchFamily="18" charset="0"/>
                <a:cs typeface="Times New Roman" panose="02020603050405020304" pitchFamily="18" charset="0"/>
              </a:rPr>
              <a:t></a:t>
            </a:r>
            <a:r>
              <a:rPr lang="ru-RU" dirty="0">
                <a:solidFill>
                  <a:schemeClr val="tx1"/>
                </a:solidFill>
                <a:latin typeface="Times New Roman" panose="02020603050405020304" pitchFamily="18" charset="0"/>
                <a:cs typeface="Times New Roman" panose="02020603050405020304" pitchFamily="18" charset="0"/>
              </a:rPr>
              <a:t>познакомиться с историей создания синтетического моющего средства;</a:t>
            </a:r>
            <a:br>
              <a:rPr lang="ru-RU" dirty="0">
                <a:solidFill>
                  <a:schemeClr val="tx1"/>
                </a:solidFill>
                <a:latin typeface="Times New Roman" panose="02020603050405020304" pitchFamily="18" charset="0"/>
                <a:cs typeface="Times New Roman" panose="02020603050405020304" pitchFamily="18" charset="0"/>
              </a:rPr>
            </a:br>
            <a:r>
              <a:rPr lang="ru-RU" dirty="0">
                <a:solidFill>
                  <a:schemeClr val="tx1"/>
                </a:solidFill>
                <a:latin typeface="Times New Roman" panose="02020603050405020304" pitchFamily="18" charset="0"/>
                <a:cs typeface="Times New Roman" panose="02020603050405020304" pitchFamily="18" charset="0"/>
              </a:rPr>
              <a:t>выявить состав моющего средства;</a:t>
            </a:r>
            <a:br>
              <a:rPr lang="ru-RU" dirty="0">
                <a:solidFill>
                  <a:schemeClr val="tx1"/>
                </a:solidFill>
                <a:latin typeface="Times New Roman" panose="02020603050405020304" pitchFamily="18" charset="0"/>
                <a:cs typeface="Times New Roman" panose="02020603050405020304" pitchFamily="18" charset="0"/>
              </a:rPr>
            </a:br>
            <a:r>
              <a:rPr lang="ru-RU" dirty="0">
                <a:solidFill>
                  <a:schemeClr val="tx1"/>
                </a:solidFill>
                <a:latin typeface="Times New Roman" panose="02020603050405020304" pitchFamily="18" charset="0"/>
                <a:cs typeface="Times New Roman" panose="02020603050405020304" pitchFamily="18" charset="0"/>
              </a:rPr>
              <a:t></a:t>
            </a:r>
            <a:r>
              <a:rPr lang="ru-RU" dirty="0" smtClean="0">
                <a:solidFill>
                  <a:schemeClr val="tx1"/>
                </a:solidFill>
                <a:latin typeface="Times New Roman" panose="02020603050405020304" pitchFamily="18" charset="0"/>
                <a:cs typeface="Times New Roman" panose="02020603050405020304" pitchFamily="18" charset="0"/>
              </a:rPr>
              <a:t>изучить влияние средств бытовой химии на организм человека;</a:t>
            </a:r>
            <a:br>
              <a:rPr lang="ru-RU" dirty="0" smtClean="0">
                <a:solidFill>
                  <a:schemeClr val="tx1"/>
                </a:solidFill>
                <a:latin typeface="Times New Roman" panose="02020603050405020304" pitchFamily="18" charset="0"/>
                <a:cs typeface="Times New Roman" panose="02020603050405020304" pitchFamily="18" charset="0"/>
              </a:rPr>
            </a:br>
            <a:r>
              <a:rPr lang="ru-RU" dirty="0" smtClean="0">
                <a:solidFill>
                  <a:schemeClr val="tx1"/>
                </a:solidFill>
                <a:latin typeface="Times New Roman" panose="02020603050405020304" pitchFamily="18" charset="0"/>
                <a:cs typeface="Times New Roman" panose="02020603050405020304" pitchFamily="18" charset="0"/>
              </a:rPr>
              <a:t>исследовать процесс мытья посуды на молекулярном уровни;</a:t>
            </a:r>
            <a:br>
              <a:rPr lang="ru-RU" dirty="0" smtClean="0">
                <a:solidFill>
                  <a:schemeClr val="tx1"/>
                </a:solidFill>
                <a:latin typeface="Times New Roman" panose="02020603050405020304" pitchFamily="18" charset="0"/>
                <a:cs typeface="Times New Roman" panose="02020603050405020304" pitchFamily="18" charset="0"/>
              </a:rPr>
            </a:br>
            <a:r>
              <a:rPr lang="ru-RU" dirty="0" smtClean="0">
                <a:solidFill>
                  <a:schemeClr val="tx1"/>
                </a:solidFill>
                <a:latin typeface="Times New Roman" panose="02020603050405020304" pitchFamily="18" charset="0"/>
                <a:cs typeface="Times New Roman" panose="02020603050405020304" pitchFamily="18" charset="0"/>
              </a:rPr>
              <a:t>вычислить поверхностное натяжения растворов моющих средств;</a:t>
            </a:r>
          </a:p>
          <a:p>
            <a:pPr marL="0" indent="0">
              <a:lnSpc>
                <a:spcPct val="170000"/>
              </a:lnSpc>
              <a:buNone/>
            </a:pPr>
            <a:r>
              <a:rPr lang="ru-RU" dirty="0">
                <a:solidFill>
                  <a:schemeClr val="tx1"/>
                </a:solidFill>
                <a:latin typeface="Times New Roman" panose="02020603050405020304" pitchFamily="18" charset="0"/>
                <a:cs typeface="Times New Roman" panose="02020603050405020304" pitchFamily="18" charset="0"/>
              </a:rPr>
              <a:t>определить </a:t>
            </a:r>
            <a:r>
              <a:rPr lang="en-US" dirty="0" smtClean="0">
                <a:solidFill>
                  <a:schemeClr val="tx1"/>
                </a:solidFill>
                <a:latin typeface="Times New Roman" panose="02020603050405020304" pitchFamily="18" charset="0"/>
                <a:cs typeface="Times New Roman" panose="02020603050405020304" pitchFamily="18" charset="0"/>
              </a:rPr>
              <a:t>pH</a:t>
            </a:r>
            <a:r>
              <a:rPr lang="ru-RU" dirty="0" smtClean="0">
                <a:solidFill>
                  <a:schemeClr val="tx1"/>
                </a:solidFill>
                <a:latin typeface="Times New Roman" panose="02020603050405020304" pitchFamily="18" charset="0"/>
                <a:cs typeface="Times New Roman" panose="02020603050405020304" pitchFamily="18" charset="0"/>
              </a:rPr>
              <a:t> растворов</a:t>
            </a:r>
          </a:p>
          <a:p>
            <a:pPr marL="0" indent="0">
              <a:lnSpc>
                <a:spcPct val="170000"/>
              </a:lnSpc>
              <a:buNone/>
            </a:pPr>
            <a:r>
              <a:rPr lang="ru-RU" dirty="0">
                <a:solidFill>
                  <a:schemeClr val="tx1"/>
                </a:solidFill>
                <a:latin typeface="Times New Roman" panose="02020603050405020304" pitchFamily="18" charset="0"/>
                <a:cs typeface="Times New Roman" panose="02020603050405020304" pitchFamily="18" charset="0"/>
              </a:rPr>
              <a:t>п</a:t>
            </a:r>
            <a:r>
              <a:rPr lang="ru-RU" dirty="0" smtClean="0">
                <a:solidFill>
                  <a:schemeClr val="tx1"/>
                </a:solidFill>
                <a:latin typeface="Times New Roman" panose="02020603050405020304" pitchFamily="18" charset="0"/>
                <a:cs typeface="Times New Roman" panose="02020603050405020304" pitchFamily="18" charset="0"/>
              </a:rPr>
              <a:t>ровести количественный состав</a:t>
            </a:r>
            <a:br>
              <a:rPr lang="ru-RU" dirty="0" smtClean="0">
                <a:solidFill>
                  <a:schemeClr val="tx1"/>
                </a:solidFill>
                <a:latin typeface="Times New Roman" panose="02020603050405020304" pitchFamily="18" charset="0"/>
                <a:cs typeface="Times New Roman" panose="02020603050405020304" pitchFamily="18" charset="0"/>
              </a:rPr>
            </a:br>
            <a:r>
              <a:rPr lang="ru-RU" dirty="0" smtClean="0">
                <a:solidFill>
                  <a:schemeClr val="tx1"/>
                </a:solidFill>
                <a:latin typeface="Times New Roman" panose="02020603050405020304" pitchFamily="18" charset="0"/>
                <a:cs typeface="Times New Roman" panose="02020603050405020304" pitchFamily="18" charset="0"/>
              </a:rPr>
              <a:t>найти альтернативы моющим средствам.</a:t>
            </a:r>
            <a:br>
              <a:rPr lang="ru-RU" dirty="0" smtClean="0">
                <a:solidFill>
                  <a:schemeClr val="tx1"/>
                </a:solidFill>
                <a:latin typeface="Times New Roman" panose="02020603050405020304" pitchFamily="18" charset="0"/>
                <a:cs typeface="Times New Roman" panose="02020603050405020304" pitchFamily="18" charset="0"/>
              </a:rPr>
            </a:br>
            <a:r>
              <a:rPr lang="ru-RU" b="1" dirty="0" smtClean="0">
                <a:solidFill>
                  <a:schemeClr val="tx1"/>
                </a:solidFill>
                <a:latin typeface="Times New Roman" panose="02020603050405020304" pitchFamily="18" charset="0"/>
                <a:cs typeface="Times New Roman" panose="02020603050405020304" pitchFamily="18" charset="0"/>
              </a:rPr>
              <a:t>    Методы исследования: </a:t>
            </a:r>
            <a:br>
              <a:rPr lang="ru-RU" b="1" dirty="0" smtClean="0">
                <a:solidFill>
                  <a:schemeClr val="tx1"/>
                </a:solidFill>
                <a:latin typeface="Times New Roman" panose="02020603050405020304" pitchFamily="18" charset="0"/>
                <a:cs typeface="Times New Roman" panose="02020603050405020304" pitchFamily="18" charset="0"/>
              </a:rPr>
            </a:br>
            <a:r>
              <a:rPr lang="ru-RU" dirty="0" smtClean="0">
                <a:solidFill>
                  <a:schemeClr val="tx1"/>
                </a:solidFill>
                <a:latin typeface="Times New Roman" panose="02020603050405020304" pitchFamily="18" charset="0"/>
                <a:cs typeface="Times New Roman" panose="02020603050405020304" pitchFamily="18" charset="0"/>
              </a:rPr>
              <a:t>1. Изучение литературы по данному вопросу. </a:t>
            </a:r>
            <a:br>
              <a:rPr lang="ru-RU" dirty="0" smtClean="0">
                <a:solidFill>
                  <a:schemeClr val="tx1"/>
                </a:solidFill>
                <a:latin typeface="Times New Roman" panose="02020603050405020304" pitchFamily="18" charset="0"/>
                <a:cs typeface="Times New Roman" panose="02020603050405020304" pitchFamily="18" charset="0"/>
              </a:rPr>
            </a:br>
            <a:r>
              <a:rPr lang="ru-RU" dirty="0" smtClean="0">
                <a:solidFill>
                  <a:schemeClr val="tx1"/>
                </a:solidFill>
                <a:latin typeface="Times New Roman" panose="02020603050405020304" pitchFamily="18" charset="0"/>
                <a:cs typeface="Times New Roman" panose="02020603050405020304" pitchFamily="18" charset="0"/>
              </a:rPr>
              <a:t>2. Анкетирование.                               </a:t>
            </a:r>
            <a:br>
              <a:rPr lang="ru-RU" dirty="0" smtClean="0">
                <a:solidFill>
                  <a:schemeClr val="tx1"/>
                </a:solidFill>
                <a:latin typeface="Times New Roman" panose="02020603050405020304" pitchFamily="18" charset="0"/>
                <a:cs typeface="Times New Roman" panose="02020603050405020304" pitchFamily="18" charset="0"/>
              </a:rPr>
            </a:br>
            <a:r>
              <a:rPr lang="ru-RU" dirty="0" smtClean="0">
                <a:solidFill>
                  <a:schemeClr val="tx1"/>
                </a:solidFill>
                <a:latin typeface="Times New Roman" panose="02020603050405020304" pitchFamily="18" charset="0"/>
                <a:cs typeface="Times New Roman" panose="02020603050405020304" pitchFamily="18" charset="0"/>
              </a:rPr>
              <a:t>3. Экспериментальная часть. </a:t>
            </a:r>
            <a:br>
              <a:rPr lang="ru-RU" dirty="0" smtClean="0">
                <a:solidFill>
                  <a:schemeClr val="tx1"/>
                </a:solidFill>
                <a:latin typeface="Times New Roman" panose="02020603050405020304" pitchFamily="18" charset="0"/>
                <a:cs typeface="Times New Roman" panose="02020603050405020304" pitchFamily="18" charset="0"/>
              </a:rPr>
            </a:br>
            <a:r>
              <a:rPr lang="ru-RU" dirty="0" smtClean="0">
                <a:solidFill>
                  <a:schemeClr val="tx1"/>
                </a:solidFill>
                <a:latin typeface="Times New Roman" panose="02020603050405020304" pitchFamily="18" charset="0"/>
                <a:cs typeface="Times New Roman" panose="02020603050405020304" pitchFamily="18" charset="0"/>
              </a:rPr>
              <a:t>4. Анализ, систематизация и обобщение полученных данных.</a:t>
            </a:r>
            <a:r>
              <a:rPr lang="ru-RU" b="1" dirty="0">
                <a:solidFill>
                  <a:schemeClr val="tx1"/>
                </a:solidFill>
                <a:latin typeface="Times New Roman" panose="02020603050405020304" pitchFamily="18" charset="0"/>
                <a:cs typeface="Times New Roman" panose="02020603050405020304" pitchFamily="18" charset="0"/>
              </a:rPr>
              <a:t/>
            </a:r>
            <a:br>
              <a:rPr lang="ru-RU" b="1" dirty="0">
                <a:solidFill>
                  <a:schemeClr val="tx1"/>
                </a:solidFill>
                <a:latin typeface="Times New Roman" panose="02020603050405020304" pitchFamily="18" charset="0"/>
                <a:cs typeface="Times New Roman" panose="02020603050405020304" pitchFamily="18" charset="0"/>
              </a:rPr>
            </a:br>
            <a:endParaRPr lang="ru-RU"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08226669"/>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908720"/>
            <a:ext cx="8686800" cy="838200"/>
          </a:xfrm>
        </p:spPr>
        <p:txBody>
          <a:bodyPr>
            <a:normAutofit fontScale="90000"/>
          </a:bodyPr>
          <a:lstStyle/>
          <a:p>
            <a:pPr algn="ctr"/>
            <a:r>
              <a:rPr lang="ru-RU" sz="3100" b="1" dirty="0">
                <a:latin typeface="Times New Roman" panose="02020603050405020304" pitchFamily="18" charset="0"/>
                <a:cs typeface="Times New Roman" panose="02020603050405020304" pitchFamily="18" charset="0"/>
              </a:rPr>
              <a:t>III.	Практическая </a:t>
            </a:r>
            <a:r>
              <a:rPr lang="ru-RU" sz="3100" b="1" dirty="0" smtClean="0">
                <a:latin typeface="Times New Roman" panose="02020603050405020304" pitchFamily="18" charset="0"/>
                <a:cs typeface="Times New Roman" panose="02020603050405020304" pitchFamily="18" charset="0"/>
              </a:rPr>
              <a:t>часть</a:t>
            </a:r>
            <a:r>
              <a:rPr lang="ru-RU" sz="3100" dirty="0">
                <a:latin typeface="Times New Roman" panose="02020603050405020304" pitchFamily="18" charset="0"/>
                <a:cs typeface="Times New Roman" panose="02020603050405020304" pitchFamily="18" charset="0"/>
              </a:rPr>
              <a:t/>
            </a:r>
            <a:br>
              <a:rPr lang="ru-RU" sz="3100" dirty="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Опыт №1: Поверхностное натяжение </a:t>
            </a:r>
            <a:r>
              <a:rPr lang="ru-RU" sz="2200" dirty="0"/>
              <a:t/>
            </a:r>
            <a:br>
              <a:rPr lang="ru-RU" sz="2200" dirty="0"/>
            </a:br>
            <a:endParaRPr lang="ru-RU" sz="2200" dirty="0"/>
          </a:p>
        </p:txBody>
      </p:sp>
      <p:sp>
        <p:nvSpPr>
          <p:cNvPr id="3" name="Объект 2"/>
          <p:cNvSpPr>
            <a:spLocks noGrp="1"/>
          </p:cNvSpPr>
          <p:nvPr>
            <p:ph idx="1"/>
          </p:nvPr>
        </p:nvSpPr>
        <p:spPr>
          <a:xfrm>
            <a:off x="251520" y="1654260"/>
            <a:ext cx="8784976" cy="4943092"/>
          </a:xfrm>
        </p:spPr>
        <p:txBody>
          <a:bodyPr>
            <a:normAutofit fontScale="25000" lnSpcReduction="20000"/>
          </a:bodyPr>
          <a:lstStyle/>
          <a:p>
            <a:pPr marL="0" indent="0">
              <a:buNone/>
            </a:pPr>
            <a:r>
              <a:rPr lang="ru-RU" sz="6400" dirty="0" smtClean="0">
                <a:latin typeface="Times New Roman" panose="02020603050405020304" pitchFamily="18" charset="0"/>
                <a:cs typeface="Times New Roman" panose="02020603050405020304" pitchFamily="18" charset="0"/>
              </a:rPr>
              <a:t>Оборудование</a:t>
            </a:r>
            <a:r>
              <a:rPr lang="ru-RU" sz="6400" dirty="0">
                <a:latin typeface="Times New Roman" panose="02020603050405020304" pitchFamily="18" charset="0"/>
                <a:cs typeface="Times New Roman" panose="02020603050405020304" pitchFamily="18" charset="0"/>
              </a:rPr>
              <a:t>: воронка с </a:t>
            </a:r>
            <a:r>
              <a:rPr lang="ru-RU" sz="6400" dirty="0" smtClean="0">
                <a:latin typeface="Times New Roman" panose="02020603050405020304" pitchFamily="18" charset="0"/>
                <a:cs typeface="Times New Roman" panose="02020603050405020304" pitchFamily="18" charset="0"/>
              </a:rPr>
              <a:t>резиновой трубкой</a:t>
            </a:r>
            <a:r>
              <a:rPr lang="ru-RU" sz="6400" dirty="0">
                <a:latin typeface="Times New Roman" panose="02020603050405020304" pitchFamily="18" charset="0"/>
                <a:cs typeface="Times New Roman" panose="02020603050405020304" pitchFamily="18" charset="0"/>
              </a:rPr>
              <a:t>,   наконечником; сосуды с раствором моющих средств; стакан для сбора капель; весы учебные с разновесом; штатив для фронтальных работ; игла; штангенциркуль; плитка; термометр.  </a:t>
            </a:r>
            <a:endParaRPr lang="ru-RU" sz="6400" dirty="0" smtClean="0">
              <a:latin typeface="Times New Roman" panose="02020603050405020304" pitchFamily="18" charset="0"/>
              <a:cs typeface="Times New Roman" panose="02020603050405020304" pitchFamily="18" charset="0"/>
            </a:endParaRPr>
          </a:p>
          <a:p>
            <a:pPr marL="0" indent="0">
              <a:buNone/>
            </a:pPr>
            <a:r>
              <a:rPr lang="ru-RU" sz="6400" dirty="0" smtClean="0">
                <a:latin typeface="Times New Roman" panose="02020603050405020304" pitchFamily="18" charset="0"/>
                <a:cs typeface="Times New Roman" panose="02020603050405020304" pitchFamily="18" charset="0"/>
              </a:rPr>
              <a:t> Ход работы:</a:t>
            </a:r>
            <a:endParaRPr lang="en-US" sz="6400" dirty="0" smtClean="0">
              <a:latin typeface="Times New Roman" panose="02020603050405020304" pitchFamily="18" charset="0"/>
              <a:cs typeface="Times New Roman" panose="02020603050405020304" pitchFamily="18" charset="0"/>
            </a:endParaRPr>
          </a:p>
          <a:p>
            <a:pPr marL="0" indent="0">
              <a:buNone/>
            </a:pPr>
            <a:r>
              <a:rPr lang="en-US" sz="6400" dirty="0">
                <a:latin typeface="Times New Roman" panose="02020603050405020304" pitchFamily="18" charset="0"/>
                <a:cs typeface="Times New Roman" panose="02020603050405020304" pitchFamily="18" charset="0"/>
              </a:rPr>
              <a:t>1</a:t>
            </a:r>
            <a:r>
              <a:rPr lang="ru-RU" sz="6400" dirty="0" smtClean="0">
                <a:latin typeface="Times New Roman" panose="02020603050405020304" pitchFamily="18" charset="0"/>
                <a:cs typeface="Times New Roman" panose="02020603050405020304" pitchFamily="18" charset="0"/>
              </a:rPr>
              <a:t>.Измерил </a:t>
            </a:r>
            <a:r>
              <a:rPr lang="ru-RU" sz="6400" dirty="0">
                <a:latin typeface="Times New Roman" panose="02020603050405020304" pitchFamily="18" charset="0"/>
                <a:cs typeface="Times New Roman" panose="02020603050405020304" pitchFamily="18" charset="0"/>
              </a:rPr>
              <a:t>внутренний диаметр стеклянной трубки наконечника с помощью иглы и штангенциркуля.</a:t>
            </a:r>
          </a:p>
          <a:p>
            <a:pPr marL="0" indent="0">
              <a:buNone/>
            </a:pPr>
            <a:r>
              <a:rPr lang="en-US" sz="6400" dirty="0" smtClean="0">
                <a:latin typeface="Times New Roman" panose="02020603050405020304" pitchFamily="18" charset="0"/>
                <a:cs typeface="Times New Roman" panose="02020603050405020304" pitchFamily="18" charset="0"/>
              </a:rPr>
              <a:t>2</a:t>
            </a:r>
            <a:r>
              <a:rPr lang="ru-RU" sz="6400" dirty="0" smtClean="0">
                <a:latin typeface="Times New Roman" panose="02020603050405020304" pitchFamily="18" charset="0"/>
                <a:cs typeface="Times New Roman" panose="02020603050405020304" pitchFamily="18" charset="0"/>
              </a:rPr>
              <a:t>.Определил </a:t>
            </a:r>
            <a:r>
              <a:rPr lang="ru-RU" sz="6400" dirty="0">
                <a:latin typeface="Times New Roman" panose="02020603050405020304" pitchFamily="18" charset="0"/>
                <a:cs typeface="Times New Roman" panose="02020603050405020304" pitchFamily="18" charset="0"/>
              </a:rPr>
              <a:t>массу пустого стакана для сбора </a:t>
            </a:r>
            <a:r>
              <a:rPr lang="ru-RU" sz="6400" dirty="0" smtClean="0">
                <a:latin typeface="Times New Roman" panose="02020603050405020304" pitchFamily="18" charset="0"/>
                <a:cs typeface="Times New Roman" panose="02020603050405020304" pitchFamily="18" charset="0"/>
              </a:rPr>
              <a:t>капель.</a:t>
            </a:r>
            <a:endParaRPr lang="ru-RU" sz="6400" dirty="0">
              <a:latin typeface="Times New Roman" panose="02020603050405020304" pitchFamily="18" charset="0"/>
              <a:cs typeface="Times New Roman" panose="02020603050405020304" pitchFamily="18" charset="0"/>
            </a:endParaRPr>
          </a:p>
          <a:p>
            <a:pPr marL="0" indent="0">
              <a:buNone/>
            </a:pPr>
            <a:r>
              <a:rPr lang="ru-RU" sz="6400" dirty="0">
                <a:latin typeface="Times New Roman" panose="02020603050405020304" pitchFamily="18" charset="0"/>
                <a:cs typeface="Times New Roman" panose="02020603050405020304" pitchFamily="18" charset="0"/>
              </a:rPr>
              <a:t>3</a:t>
            </a:r>
            <a:r>
              <a:rPr lang="ru-RU" sz="6400" dirty="0" smtClean="0">
                <a:latin typeface="Times New Roman" panose="02020603050405020304" pitchFamily="18" charset="0"/>
                <a:cs typeface="Times New Roman" panose="02020603050405020304" pitchFamily="18" charset="0"/>
              </a:rPr>
              <a:t>.Подставил </a:t>
            </a:r>
            <a:r>
              <a:rPr lang="ru-RU" sz="6400" dirty="0">
                <a:latin typeface="Times New Roman" panose="02020603050405020304" pitchFamily="18" charset="0"/>
                <a:cs typeface="Times New Roman" panose="02020603050405020304" pitchFamily="18" charset="0"/>
              </a:rPr>
              <a:t>под капельницу сосуд и, плавно открывая кран, добился медленного отрывания капель (30-40 капель в минуту).</a:t>
            </a:r>
          </a:p>
          <a:p>
            <a:pPr marL="0" indent="0">
              <a:buNone/>
            </a:pPr>
            <a:r>
              <a:rPr lang="ru-RU" sz="6400" dirty="0">
                <a:latin typeface="Times New Roman" panose="02020603050405020304" pitchFamily="18" charset="0"/>
                <a:cs typeface="Times New Roman" panose="02020603050405020304" pitchFamily="18" charset="0"/>
              </a:rPr>
              <a:t>4</a:t>
            </a:r>
            <a:r>
              <a:rPr lang="ru-RU" sz="6400" dirty="0" smtClean="0">
                <a:latin typeface="Times New Roman" panose="02020603050405020304" pitchFamily="18" charset="0"/>
                <a:cs typeface="Times New Roman" panose="02020603050405020304" pitchFamily="18" charset="0"/>
              </a:rPr>
              <a:t>.Подставил </a:t>
            </a:r>
            <a:r>
              <a:rPr lang="ru-RU" sz="6400" dirty="0">
                <a:latin typeface="Times New Roman" panose="02020603050405020304" pitchFamily="18" charset="0"/>
                <a:cs typeface="Times New Roman" panose="02020603050405020304" pitchFamily="18" charset="0"/>
              </a:rPr>
              <a:t>пустой взвешенный стакан, и отсчитал 100 капель.</a:t>
            </a:r>
          </a:p>
          <a:p>
            <a:pPr marL="0" indent="0">
              <a:buNone/>
            </a:pPr>
            <a:r>
              <a:rPr lang="ru-RU" sz="6400" dirty="0" smtClean="0">
                <a:latin typeface="Times New Roman" panose="02020603050405020304" pitchFamily="18" charset="0"/>
                <a:cs typeface="Times New Roman" panose="02020603050405020304" pitchFamily="18" charset="0"/>
              </a:rPr>
              <a:t>5.Взвесил </a:t>
            </a:r>
            <a:r>
              <a:rPr lang="ru-RU" sz="6400" dirty="0">
                <a:latin typeface="Times New Roman" panose="02020603050405020304" pitchFamily="18" charset="0"/>
                <a:cs typeface="Times New Roman" panose="02020603050405020304" pitchFamily="18" charset="0"/>
              </a:rPr>
              <a:t>стакан, и вычислил массу вылившейся </a:t>
            </a:r>
            <a:r>
              <a:rPr lang="ru-RU" sz="6400" dirty="0" smtClean="0">
                <a:latin typeface="Times New Roman" panose="02020603050405020304" pitchFamily="18" charset="0"/>
                <a:cs typeface="Times New Roman" panose="02020603050405020304" pitchFamily="18" charset="0"/>
              </a:rPr>
              <a:t>воды.</a:t>
            </a:r>
            <a:endParaRPr lang="ru-RU" sz="6400" dirty="0">
              <a:latin typeface="Times New Roman" panose="02020603050405020304" pitchFamily="18" charset="0"/>
              <a:cs typeface="Times New Roman" panose="02020603050405020304" pitchFamily="18" charset="0"/>
            </a:endParaRPr>
          </a:p>
          <a:p>
            <a:pPr marL="0" indent="0">
              <a:buNone/>
            </a:pPr>
            <a:r>
              <a:rPr lang="ru-RU" sz="6400" dirty="0">
                <a:latin typeface="Times New Roman" panose="02020603050405020304" pitchFamily="18" charset="0"/>
                <a:cs typeface="Times New Roman" panose="02020603050405020304" pitchFamily="18" charset="0"/>
              </a:rPr>
              <a:t>6</a:t>
            </a:r>
            <a:r>
              <a:rPr lang="ru-RU" sz="6400" dirty="0" smtClean="0">
                <a:latin typeface="Times New Roman" panose="02020603050405020304" pitchFamily="18" charset="0"/>
                <a:cs typeface="Times New Roman" panose="02020603050405020304" pitchFamily="18" charset="0"/>
              </a:rPr>
              <a:t>.Повторил </a:t>
            </a:r>
            <a:r>
              <a:rPr lang="ru-RU" sz="6400" dirty="0">
                <a:latin typeface="Times New Roman" panose="02020603050405020304" pitchFamily="18" charset="0"/>
                <a:cs typeface="Times New Roman" panose="02020603050405020304" pitchFamily="18" charset="0"/>
              </a:rPr>
              <a:t>опыт, меняя температуру раствора.</a:t>
            </a:r>
          </a:p>
          <a:p>
            <a:pPr marL="0" indent="0">
              <a:buNone/>
            </a:pPr>
            <a:r>
              <a:rPr lang="ru-RU" sz="6400" dirty="0">
                <a:latin typeface="Times New Roman" panose="02020603050405020304" pitchFamily="18" charset="0"/>
                <a:cs typeface="Times New Roman" panose="02020603050405020304" pitchFamily="18" charset="0"/>
              </a:rPr>
              <a:t>7</a:t>
            </a:r>
            <a:r>
              <a:rPr lang="ru-RU" sz="6400" dirty="0" smtClean="0">
                <a:latin typeface="Times New Roman" panose="02020603050405020304" pitchFamily="18" charset="0"/>
                <a:cs typeface="Times New Roman" panose="02020603050405020304" pitchFamily="18" charset="0"/>
              </a:rPr>
              <a:t>.Повторил </a:t>
            </a:r>
            <a:r>
              <a:rPr lang="ru-RU" sz="6400" dirty="0">
                <a:latin typeface="Times New Roman" panose="02020603050405020304" pitchFamily="18" charset="0"/>
                <a:cs typeface="Times New Roman" panose="02020603050405020304" pitchFamily="18" charset="0"/>
              </a:rPr>
              <a:t>опыт с разными растворами. Концентрация всех исследуемых растворов бралась одинаковая: </a:t>
            </a:r>
            <a:r>
              <a:rPr lang="ru-RU" sz="6400" dirty="0" smtClean="0">
                <a:latin typeface="Times New Roman" panose="02020603050405020304" pitchFamily="18" charset="0"/>
                <a:cs typeface="Times New Roman" panose="02020603050405020304" pitchFamily="18" charset="0"/>
              </a:rPr>
              <a:t>0,02 </a:t>
            </a:r>
            <a:r>
              <a:rPr lang="ru-RU" sz="6400" dirty="0">
                <a:latin typeface="Times New Roman" panose="02020603050405020304" pitchFamily="18" charset="0"/>
                <a:cs typeface="Times New Roman" panose="02020603050405020304" pitchFamily="18" charset="0"/>
              </a:rPr>
              <a:t>мл средств на </a:t>
            </a:r>
            <a:r>
              <a:rPr lang="ru-RU" sz="6400" dirty="0" smtClean="0">
                <a:latin typeface="Times New Roman" panose="02020603050405020304" pitchFamily="18" charset="0"/>
                <a:cs typeface="Times New Roman" panose="02020603050405020304" pitchFamily="18" charset="0"/>
              </a:rPr>
              <a:t>25 </a:t>
            </a:r>
            <a:r>
              <a:rPr lang="ru-RU" sz="6400" dirty="0">
                <a:latin typeface="Times New Roman" panose="02020603050405020304" pitchFamily="18" charset="0"/>
                <a:cs typeface="Times New Roman" panose="02020603050405020304" pitchFamily="18" charset="0"/>
              </a:rPr>
              <a:t>мл воды.</a:t>
            </a:r>
          </a:p>
          <a:p>
            <a:pPr marL="0" indent="0">
              <a:buNone/>
            </a:pPr>
            <a:r>
              <a:rPr lang="ru-RU" sz="6400" dirty="0">
                <a:latin typeface="Times New Roman" panose="02020603050405020304" pitchFamily="18" charset="0"/>
                <a:cs typeface="Times New Roman" panose="02020603050405020304" pitchFamily="18" charset="0"/>
              </a:rPr>
              <a:t>8</a:t>
            </a:r>
            <a:r>
              <a:rPr lang="ru-RU" sz="6400" dirty="0" smtClean="0">
                <a:latin typeface="Times New Roman" panose="02020603050405020304" pitchFamily="18" charset="0"/>
                <a:cs typeface="Times New Roman" panose="02020603050405020304" pitchFamily="18" charset="0"/>
              </a:rPr>
              <a:t>.Вычислил </a:t>
            </a:r>
            <a:r>
              <a:rPr lang="ru-RU" sz="6400" dirty="0">
                <a:latin typeface="Times New Roman" panose="02020603050405020304" pitchFamily="18" charset="0"/>
                <a:cs typeface="Times New Roman" panose="02020603050405020304" pitchFamily="18" charset="0"/>
              </a:rPr>
              <a:t>поверхностное натяжение по формуле: σ =  </a:t>
            </a:r>
          </a:p>
          <a:p>
            <a:pPr marL="0" indent="0">
              <a:buNone/>
            </a:pPr>
            <a:r>
              <a:rPr lang="ru-RU" sz="6400" dirty="0">
                <a:latin typeface="Times New Roman" panose="02020603050405020304" pitchFamily="18" charset="0"/>
                <a:cs typeface="Times New Roman" panose="02020603050405020304" pitchFamily="18" charset="0"/>
              </a:rPr>
              <a:t>         M - масса вылившейся воды,</a:t>
            </a:r>
          </a:p>
          <a:p>
            <a:pPr marL="0" indent="0">
              <a:buNone/>
            </a:pPr>
            <a:r>
              <a:rPr lang="ru-RU" sz="6400" dirty="0">
                <a:latin typeface="Times New Roman" panose="02020603050405020304" pitchFamily="18" charset="0"/>
                <a:cs typeface="Times New Roman" panose="02020603050405020304" pitchFamily="18" charset="0"/>
              </a:rPr>
              <a:t> </a:t>
            </a:r>
            <a:r>
              <a:rPr lang="ru-RU" sz="6400" dirty="0" smtClean="0">
                <a:latin typeface="Times New Roman" panose="02020603050405020304" pitchFamily="18" charset="0"/>
                <a:cs typeface="Times New Roman" panose="02020603050405020304" pitchFamily="18" charset="0"/>
              </a:rPr>
              <a:t>       </a:t>
            </a:r>
            <a:r>
              <a:rPr lang="ru-RU" sz="6400" dirty="0">
                <a:latin typeface="Times New Roman" panose="02020603050405020304" pitchFamily="18" charset="0"/>
                <a:cs typeface="Times New Roman" panose="02020603050405020304" pitchFamily="18" charset="0"/>
              </a:rPr>
              <a:t>g - модуль ускорения свободного падения; g =9,8 м/с ²</a:t>
            </a:r>
          </a:p>
          <a:p>
            <a:pPr marL="0" indent="0">
              <a:buNone/>
            </a:pPr>
            <a:r>
              <a:rPr lang="ru-RU" sz="6400" dirty="0">
                <a:latin typeface="Times New Roman" panose="02020603050405020304" pitchFamily="18" charset="0"/>
                <a:cs typeface="Times New Roman" panose="02020603050405020304" pitchFamily="18" charset="0"/>
              </a:rPr>
              <a:t> </a:t>
            </a:r>
            <a:r>
              <a:rPr lang="ru-RU" sz="6400" dirty="0" smtClean="0">
                <a:latin typeface="Times New Roman" panose="02020603050405020304" pitchFamily="18" charset="0"/>
                <a:cs typeface="Times New Roman" panose="02020603050405020304" pitchFamily="18" charset="0"/>
              </a:rPr>
              <a:t>       </a:t>
            </a:r>
            <a:r>
              <a:rPr lang="ru-RU" sz="6400" dirty="0">
                <a:latin typeface="Times New Roman" panose="02020603050405020304" pitchFamily="18" charset="0"/>
                <a:cs typeface="Times New Roman" panose="02020603050405020304" pitchFamily="18" charset="0"/>
              </a:rPr>
              <a:t>n - число капель; n =100</a:t>
            </a:r>
          </a:p>
          <a:p>
            <a:pPr marL="0" indent="0">
              <a:buNone/>
            </a:pPr>
            <a:r>
              <a:rPr lang="ru-RU" sz="6400" dirty="0">
                <a:latin typeface="Times New Roman" panose="02020603050405020304" pitchFamily="18" charset="0"/>
                <a:cs typeface="Times New Roman" panose="02020603050405020304" pitchFamily="18" charset="0"/>
              </a:rPr>
              <a:t> </a:t>
            </a:r>
            <a:r>
              <a:rPr lang="ru-RU" sz="6400" dirty="0" smtClean="0">
                <a:latin typeface="Times New Roman" panose="02020603050405020304" pitchFamily="18" charset="0"/>
                <a:cs typeface="Times New Roman" panose="02020603050405020304" pitchFamily="18" charset="0"/>
              </a:rPr>
              <a:t>       D- </a:t>
            </a:r>
            <a:r>
              <a:rPr lang="ru-RU" sz="6400" dirty="0">
                <a:latin typeface="Times New Roman" panose="02020603050405020304" pitchFamily="18" charset="0"/>
                <a:cs typeface="Times New Roman" panose="02020603050405020304" pitchFamily="18" charset="0"/>
              </a:rPr>
              <a:t>внутренний диаметр стеклянной трубки наконечника d = 1 мм.</a:t>
            </a:r>
          </a:p>
          <a:p>
            <a:endParaRPr lang="ru-RU" sz="56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2547" y="4941168"/>
            <a:ext cx="352425" cy="40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94881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b="1" dirty="0" smtClean="0"/>
              <a:t>Опыт №1</a:t>
            </a:r>
            <a:endParaRPr lang="ru-RU" sz="2800" b="1" dirty="0"/>
          </a:p>
        </p:txBody>
      </p:sp>
      <p:pic>
        <p:nvPicPr>
          <p:cNvPr id="1026" name="Picture 2" descr="C:\Users\Айгуль\Desktop\IMG_8987.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3568" y="1196752"/>
            <a:ext cx="7992888" cy="5295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2661262"/>
      </p:ext>
    </p:extLst>
  </p:cSld>
  <p:clrMapOvr>
    <a:masterClrMapping/>
  </p:clrMapOvr>
  <p:transition spd="slow">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2800" b="1" dirty="0" smtClean="0"/>
              <a:t>Опыт №2 </a:t>
            </a:r>
            <a:br>
              <a:rPr lang="ru-RU" sz="2800" b="1" dirty="0" smtClean="0"/>
            </a:br>
            <a:r>
              <a:rPr lang="ru-RU" sz="2800" b="1" dirty="0" smtClean="0"/>
              <a:t>Определение </a:t>
            </a:r>
            <a:r>
              <a:rPr lang="ru-RU" sz="2800" b="1" dirty="0" err="1" smtClean="0"/>
              <a:t>Рн</a:t>
            </a:r>
            <a:r>
              <a:rPr lang="ru-RU" sz="2800" b="1" dirty="0" smtClean="0"/>
              <a:t> растворов моющих средств</a:t>
            </a:r>
            <a:endParaRPr lang="ru-RU" sz="2800" b="1" dirty="0"/>
          </a:p>
        </p:txBody>
      </p:sp>
      <p:pic>
        <p:nvPicPr>
          <p:cNvPr id="2050" name="Picture 2" descr="C:\Users\Айгуль\Desktop\IMG_8990.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3608" y="1772816"/>
            <a:ext cx="7128792" cy="4722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1608039"/>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b="1" dirty="0" smtClean="0"/>
              <a:t>Опыт №3. Количественный тест</a:t>
            </a:r>
            <a:endParaRPr lang="ru-RU" sz="2800" b="1" dirty="0"/>
          </a:p>
        </p:txBody>
      </p:sp>
      <p:pic>
        <p:nvPicPr>
          <p:cNvPr id="3074" name="Picture 2" descr="C:\Users\Айгуль\Desktop\tGa8PfINozw.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2125853" y="2620787"/>
            <a:ext cx="4919195" cy="2763205"/>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Айгуль\Desktop\gDu75_kUPuc.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V="1">
            <a:off x="5078181" y="2634787"/>
            <a:ext cx="4919194" cy="276320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Айгуль\Desktop\Пре.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a:off x="-905971" y="2642275"/>
            <a:ext cx="4953365" cy="2782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2045896"/>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692696"/>
            <a:ext cx="8686800" cy="5976664"/>
          </a:xfrm>
        </p:spPr>
        <p:txBody>
          <a:bodyPr>
            <a:normAutofit fontScale="32500" lnSpcReduction="20000"/>
          </a:bodyPr>
          <a:lstStyle/>
          <a:p>
            <a:pPr algn="ctr">
              <a:lnSpc>
                <a:spcPct val="170000"/>
              </a:lnSpc>
            </a:pPr>
            <a:r>
              <a:rPr lang="ru-RU" sz="4300" b="1" dirty="0" smtClean="0"/>
              <a:t>3.2  Соответствие состава моющего средства заявленному на этикетке</a:t>
            </a:r>
          </a:p>
          <a:p>
            <a:pPr marL="0" indent="0">
              <a:lnSpc>
                <a:spcPct val="170000"/>
              </a:lnSpc>
              <a:buNone/>
            </a:pPr>
            <a:r>
              <a:rPr lang="ru-RU" sz="4300" dirty="0" smtClean="0">
                <a:latin typeface="Times New Roman" pitchFamily="18" charset="0"/>
                <a:cs typeface="Times New Roman" pitchFamily="18" charset="0"/>
              </a:rPr>
              <a:t>Последнее время на рынке часто появляются более дешевые моющее средства. В средствах массовой информации   мы встречаем  статьи и фильмы о том, что недобросовестные производители, превращают  «так называемые» моющие средства в оружие   химического поражения.</a:t>
            </a:r>
          </a:p>
          <a:p>
            <a:pPr marL="0" indent="0">
              <a:lnSpc>
                <a:spcPct val="170000"/>
              </a:lnSpc>
              <a:buNone/>
            </a:pPr>
            <a:r>
              <a:rPr lang="ru-RU" sz="4300" dirty="0" smtClean="0">
                <a:latin typeface="Times New Roman" pitchFamily="18" charset="0"/>
                <a:cs typeface="Times New Roman" pitchFamily="18" charset="0"/>
              </a:rPr>
              <a:t>    Как нам простым потребителям распознать фальсификат?</a:t>
            </a:r>
          </a:p>
          <a:p>
            <a:pPr>
              <a:lnSpc>
                <a:spcPct val="170000"/>
              </a:lnSpc>
            </a:pPr>
            <a:r>
              <a:rPr lang="ru-RU" sz="4300" dirty="0" smtClean="0">
                <a:latin typeface="Times New Roman" pitchFamily="18" charset="0"/>
                <a:cs typeface="Times New Roman" pitchFamily="18" charset="0"/>
              </a:rPr>
              <a:t>Вылейте на небольшой бумажный листок каплю моющего средства. Приложите листок к плитке, если листок соскользнёт, то средство настоящее, если прилипнет, то это подделка.</a:t>
            </a:r>
          </a:p>
          <a:p>
            <a:pPr>
              <a:lnSpc>
                <a:spcPct val="170000"/>
              </a:lnSpc>
            </a:pPr>
            <a:r>
              <a:rPr lang="ru-RU" sz="4300" dirty="0" smtClean="0">
                <a:latin typeface="Times New Roman" pitchFamily="18" charset="0"/>
                <a:cs typeface="Times New Roman" pitchFamily="18" charset="0"/>
              </a:rPr>
              <a:t>Мошенники стараются замаскировать ядовитые ингредиенты запахом. Чем интенсивней, резче запах средства для мытья посуды, тем больше вероятность того, что это фальсификат.</a:t>
            </a:r>
          </a:p>
          <a:p>
            <a:pPr>
              <a:lnSpc>
                <a:spcPct val="170000"/>
              </a:lnSpc>
            </a:pPr>
            <a:r>
              <a:rPr lang="ru-RU" sz="4300" dirty="0" smtClean="0">
                <a:latin typeface="Times New Roman" pitchFamily="18" charset="0"/>
                <a:cs typeface="Times New Roman" pitchFamily="18" charset="0"/>
              </a:rPr>
              <a:t> Чистящие   и моющие средства необходимо хранить  подальше от детей и животных.</a:t>
            </a:r>
          </a:p>
          <a:p>
            <a:pPr>
              <a:lnSpc>
                <a:spcPct val="170000"/>
              </a:lnSpc>
            </a:pPr>
            <a:r>
              <a:rPr lang="ru-RU" sz="4300" dirty="0" smtClean="0">
                <a:latin typeface="Times New Roman" pitchFamily="18" charset="0"/>
                <a:cs typeface="Times New Roman" pitchFamily="18" charset="0"/>
              </a:rPr>
              <a:t>Не смешивайте сразу несколько разных средств бытовой химии, это может спровоцировать всевозможные химические реакции, которые, навредят вашему здоровью; аллергия, астма, гипертонию.</a:t>
            </a:r>
          </a:p>
          <a:p>
            <a:pPr>
              <a:lnSpc>
                <a:spcPct val="170000"/>
              </a:lnSpc>
            </a:pPr>
            <a:r>
              <a:rPr lang="ru-RU" sz="4300" dirty="0" smtClean="0">
                <a:latin typeface="Times New Roman" pitchFamily="18" charset="0"/>
                <a:cs typeface="Times New Roman" pitchFamily="18" charset="0"/>
              </a:rPr>
              <a:t>Врачи предупреждают; моющие средства опасны для человека, они являются причиной аллергии у большинства детей, подталкивают развитию злокачественной опухоли, депрессии, гипертонии и т. д. </a:t>
            </a:r>
            <a:r>
              <a:rPr lang="ru-RU" sz="4300" dirty="0" err="1" smtClean="0">
                <a:latin typeface="Times New Roman" pitchFamily="18" charset="0"/>
                <a:cs typeface="Times New Roman" pitchFamily="18" charset="0"/>
              </a:rPr>
              <a:t>ПАВы</a:t>
            </a:r>
            <a:r>
              <a:rPr lang="ru-RU" sz="4300" dirty="0" smtClean="0">
                <a:latin typeface="Times New Roman" pitchFamily="18" charset="0"/>
                <a:cs typeface="Times New Roman" pitchFamily="18" charset="0"/>
              </a:rPr>
              <a:t>, оказываясь в организме человека, распадаются и образуют перекиси, которые сжигают мембраны клеток.</a:t>
            </a:r>
          </a:p>
          <a:p>
            <a:endParaRPr lang="ru-RU" dirty="0"/>
          </a:p>
        </p:txBody>
      </p:sp>
    </p:spTree>
    <p:extLst>
      <p:ext uri="{BB962C8B-B14F-4D97-AF65-F5344CB8AC3E}">
        <p14:creationId xmlns:p14="http://schemas.microsoft.com/office/powerpoint/2010/main" val="167035496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0"/>
            <a:ext cx="8686800" cy="6110014"/>
          </a:xfrm>
        </p:spPr>
        <p:txBody>
          <a:bodyPr>
            <a:normAutofit fontScale="25000" lnSpcReduction="20000"/>
          </a:bodyPr>
          <a:lstStyle/>
          <a:p>
            <a:pPr marL="0" indent="0" algn="ctr">
              <a:buNone/>
            </a:pPr>
            <a:endParaRPr lang="ru-RU" sz="5600" b="1" dirty="0" smtClean="0"/>
          </a:p>
          <a:p>
            <a:pPr marL="0" indent="0" algn="ctr">
              <a:buNone/>
            </a:pPr>
            <a:endParaRPr lang="ru-RU" sz="5600" b="1" dirty="0"/>
          </a:p>
          <a:p>
            <a:pPr marL="0" indent="0" algn="ctr">
              <a:buNone/>
            </a:pPr>
            <a:endParaRPr lang="ru-RU" sz="5600" b="1" dirty="0" smtClean="0"/>
          </a:p>
          <a:p>
            <a:pPr marL="0" indent="0" algn="ctr">
              <a:buNone/>
            </a:pPr>
            <a:r>
              <a:rPr lang="ru-RU" sz="5600" b="1" dirty="0" smtClean="0"/>
              <a:t>3.4 Приготовление экологически чистого моющего средства в домашних условиях</a:t>
            </a:r>
          </a:p>
          <a:p>
            <a:pPr marL="0" indent="0" algn="ctr">
              <a:buNone/>
            </a:pPr>
            <a:endParaRPr lang="ru-RU" sz="2400" b="1" dirty="0"/>
          </a:p>
          <a:p>
            <a:pPr marL="0" indent="0" algn="just">
              <a:lnSpc>
                <a:spcPct val="170000"/>
              </a:lnSpc>
              <a:buNone/>
            </a:pPr>
            <a:endParaRPr lang="ru-RU" sz="5600" b="1" dirty="0" smtClean="0">
              <a:latin typeface="Times New Roman" panose="02020603050405020304" pitchFamily="18" charset="0"/>
              <a:cs typeface="Times New Roman" panose="02020603050405020304" pitchFamily="18" charset="0"/>
            </a:endParaRPr>
          </a:p>
          <a:p>
            <a:pPr marL="0" indent="0" algn="just">
              <a:lnSpc>
                <a:spcPct val="170000"/>
              </a:lnSpc>
              <a:buNone/>
            </a:pPr>
            <a:r>
              <a:rPr lang="ru-RU" sz="5600" dirty="0" smtClean="0">
                <a:latin typeface="Times New Roman" panose="02020603050405020304" pitchFamily="18" charset="0"/>
                <a:cs typeface="Times New Roman" panose="02020603050405020304" pitchFamily="18" charset="0"/>
              </a:rPr>
              <a:t>Для </a:t>
            </a:r>
            <a:r>
              <a:rPr lang="ru-RU" sz="5600" dirty="0">
                <a:latin typeface="Times New Roman" panose="02020603050405020304" pitchFamily="18" charset="0"/>
                <a:cs typeface="Times New Roman" panose="02020603050405020304" pitchFamily="18" charset="0"/>
              </a:rPr>
              <a:t>этого нам всего лишь необходимо немножко времени и лимон, спирт 40% (или водка), глицерин, мыло хозяйственное (не пахнущее обыкновенное).</a:t>
            </a:r>
          </a:p>
          <a:p>
            <a:pPr marL="0" indent="0" algn="just">
              <a:lnSpc>
                <a:spcPct val="170000"/>
              </a:lnSpc>
              <a:buNone/>
            </a:pPr>
            <a:r>
              <a:rPr lang="ru-RU" sz="5600" dirty="0">
                <a:latin typeface="Times New Roman" panose="02020603050405020304" pitchFamily="18" charset="0"/>
                <a:cs typeface="Times New Roman" panose="02020603050405020304" pitchFamily="18" charset="0"/>
              </a:rPr>
              <a:t>Последовательность приготовления:</a:t>
            </a:r>
          </a:p>
          <a:p>
            <a:pPr marL="0" indent="0" algn="just">
              <a:lnSpc>
                <a:spcPct val="170000"/>
              </a:lnSpc>
              <a:buNone/>
            </a:pPr>
            <a:r>
              <a:rPr lang="ru-RU" sz="5600" dirty="0">
                <a:latin typeface="Times New Roman" panose="02020603050405020304" pitchFamily="18" charset="0"/>
                <a:cs typeface="Times New Roman" panose="02020603050405020304" pitchFamily="18" charset="0"/>
              </a:rPr>
              <a:t>1.Натираем на терке </a:t>
            </a:r>
            <a:r>
              <a:rPr lang="ru-RU" sz="5600" dirty="0" smtClean="0">
                <a:latin typeface="Times New Roman" panose="02020603050405020304" pitchFamily="18" charset="0"/>
                <a:cs typeface="Times New Roman" panose="02020603050405020304" pitchFamily="18" charset="0"/>
              </a:rPr>
              <a:t>мыло.</a:t>
            </a:r>
            <a:endParaRPr lang="ru-RU" sz="5600" dirty="0">
              <a:latin typeface="Times New Roman" panose="02020603050405020304" pitchFamily="18" charset="0"/>
              <a:cs typeface="Times New Roman" panose="02020603050405020304" pitchFamily="18" charset="0"/>
            </a:endParaRPr>
          </a:p>
          <a:p>
            <a:pPr marL="0" indent="0" algn="just">
              <a:lnSpc>
                <a:spcPct val="170000"/>
              </a:lnSpc>
              <a:buNone/>
            </a:pPr>
            <a:r>
              <a:rPr lang="ru-RU" sz="5600" dirty="0">
                <a:latin typeface="Times New Roman" panose="02020603050405020304" pitchFamily="18" charset="0"/>
                <a:cs typeface="Times New Roman" panose="02020603050405020304" pitchFamily="18" charset="0"/>
              </a:rPr>
              <a:t>2. Стружку заливаем горячей водой, так чтобы мыло </a:t>
            </a:r>
            <a:r>
              <a:rPr lang="ru-RU" sz="5600" dirty="0" smtClean="0">
                <a:latin typeface="Times New Roman" panose="02020603050405020304" pitchFamily="18" charset="0"/>
                <a:cs typeface="Times New Roman" panose="02020603050405020304" pitchFamily="18" charset="0"/>
              </a:rPr>
              <a:t>растворилось. Можно </a:t>
            </a:r>
            <a:r>
              <a:rPr lang="ru-RU" sz="5600" dirty="0">
                <a:latin typeface="Times New Roman" panose="02020603050405020304" pitchFamily="18" charset="0"/>
                <a:cs typeface="Times New Roman" panose="02020603050405020304" pitchFamily="18" charset="0"/>
              </a:rPr>
              <a:t>попробовать в микроволновку, или на водяной бане, но я делал на водяной бане. </a:t>
            </a:r>
          </a:p>
          <a:p>
            <a:pPr marL="0" indent="0" algn="just">
              <a:lnSpc>
                <a:spcPct val="170000"/>
              </a:lnSpc>
              <a:buNone/>
            </a:pPr>
            <a:r>
              <a:rPr lang="ru-RU" sz="5600" dirty="0">
                <a:latin typeface="Times New Roman" panose="02020603050405020304" pitchFamily="18" charset="0"/>
                <a:cs typeface="Times New Roman" panose="02020603050405020304" pitchFamily="18" charset="0"/>
              </a:rPr>
              <a:t>3. Помешивая эту жидкость — добавляем сок лимона, глицерин (</a:t>
            </a:r>
            <a:r>
              <a:rPr lang="ru-RU" sz="5600" dirty="0" smtClean="0">
                <a:latin typeface="Times New Roman" panose="02020603050405020304" pitchFamily="18" charset="0"/>
                <a:cs typeface="Times New Roman" panose="02020603050405020304" pitchFamily="18" charset="0"/>
              </a:rPr>
              <a:t>четыре столовых </a:t>
            </a:r>
            <a:r>
              <a:rPr lang="ru-RU" sz="5600" dirty="0">
                <a:latin typeface="Times New Roman" panose="02020603050405020304" pitchFamily="18" charset="0"/>
                <a:cs typeface="Times New Roman" panose="02020603050405020304" pitchFamily="18" charset="0"/>
              </a:rPr>
              <a:t>ложки) и разведенный спирт или водку (1 столовая ложка</a:t>
            </a:r>
            <a:r>
              <a:rPr lang="ru-RU" sz="5600" dirty="0" smtClean="0">
                <a:latin typeface="Times New Roman" panose="02020603050405020304" pitchFamily="18" charset="0"/>
                <a:cs typeface="Times New Roman" panose="02020603050405020304" pitchFamily="18" charset="0"/>
              </a:rPr>
              <a:t>). Получится </a:t>
            </a:r>
            <a:r>
              <a:rPr lang="ru-RU" sz="5600" dirty="0">
                <a:latin typeface="Times New Roman" panose="02020603050405020304" pitchFamily="18" charset="0"/>
                <a:cs typeface="Times New Roman" panose="02020603050405020304" pitchFamily="18" charset="0"/>
              </a:rPr>
              <a:t>однородная жидкая масса. Пену лишнюю убираем.</a:t>
            </a:r>
          </a:p>
          <a:p>
            <a:pPr marL="0" indent="0" algn="just">
              <a:lnSpc>
                <a:spcPct val="170000"/>
              </a:lnSpc>
              <a:buNone/>
            </a:pPr>
            <a:r>
              <a:rPr lang="ru-RU" sz="5600" dirty="0">
                <a:latin typeface="Times New Roman" panose="02020603050405020304" pitchFamily="18" charset="0"/>
                <a:cs typeface="Times New Roman" panose="02020603050405020304" pitchFamily="18" charset="0"/>
              </a:rPr>
              <a:t>4. Сливаем в пластмассовую емкость с дозатором. Даем остыть. У </a:t>
            </a:r>
            <a:r>
              <a:rPr lang="ru-RU" sz="5600" dirty="0" smtClean="0">
                <a:latin typeface="Times New Roman" panose="02020603050405020304" pitchFamily="18" charset="0"/>
                <a:cs typeface="Times New Roman" panose="02020603050405020304" pitchFamily="18" charset="0"/>
              </a:rPr>
              <a:t>нас получается </a:t>
            </a:r>
            <a:r>
              <a:rPr lang="ru-RU" sz="5600" dirty="0">
                <a:latin typeface="Times New Roman" panose="02020603050405020304" pitchFamily="18" charset="0"/>
                <a:cs typeface="Times New Roman" panose="02020603050405020304" pitchFamily="18" charset="0"/>
              </a:rPr>
              <a:t>густой гель. Он отлично пенится и справляется с любой грязью. И даже пахнет лимоном.</a:t>
            </a:r>
          </a:p>
          <a:p>
            <a:pPr marL="0" indent="0" algn="just">
              <a:lnSpc>
                <a:spcPct val="170000"/>
              </a:lnSpc>
              <a:buNone/>
            </a:pPr>
            <a:r>
              <a:rPr lang="ru-RU" sz="5600" dirty="0">
                <a:latin typeface="Times New Roman" panose="02020603050405020304" pitchFamily="18" charset="0"/>
                <a:cs typeface="Times New Roman" panose="02020603050405020304" pitchFamily="18" charset="0"/>
              </a:rPr>
              <a:t>Такое средство отлично подходит там, где обычно нет горячей воды.</a:t>
            </a:r>
          </a:p>
          <a:p>
            <a:pPr marL="0" indent="0" algn="ctr">
              <a:buNone/>
            </a:pPr>
            <a:endParaRPr lang="ru-RU" sz="2400" b="1" dirty="0" smtClean="0"/>
          </a:p>
        </p:txBody>
      </p:sp>
    </p:spTree>
    <p:extLst>
      <p:ext uri="{BB962C8B-B14F-4D97-AF65-F5344CB8AC3E}">
        <p14:creationId xmlns:p14="http://schemas.microsoft.com/office/powerpoint/2010/main" val="427200574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b="1" dirty="0" smtClean="0"/>
              <a:t>Экологически чистое моющее средство:</a:t>
            </a:r>
            <a:endParaRPr lang="ru-RU" sz="2800" b="1" dirty="0"/>
          </a:p>
        </p:txBody>
      </p:sp>
      <p:pic>
        <p:nvPicPr>
          <p:cNvPr id="4098" name="Picture 2" descr="C:\Users\Айгуль\Desktop\IMG_9010.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15816" y="1268760"/>
            <a:ext cx="3384376" cy="2242149"/>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Айгуль\Desktop\IMG_903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3740749"/>
            <a:ext cx="3624046" cy="240128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Айгуль\Desktop\IMG_901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3740748"/>
            <a:ext cx="3600400" cy="2385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9816569"/>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106</TotalTime>
  <Words>1121</Words>
  <Application>Microsoft Office PowerPoint</Application>
  <PresentationFormat>Экран (4:3)</PresentationFormat>
  <Paragraphs>170</Paragraphs>
  <Slides>16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Трек</vt:lpstr>
      <vt:lpstr>Презентация PowerPoint</vt:lpstr>
      <vt:lpstr>Презентация PowerPoint</vt:lpstr>
      <vt:lpstr>III. Практическая часть Опыт №1: Поверхностное натяжение  </vt:lpstr>
      <vt:lpstr>Опыт №1</vt:lpstr>
      <vt:lpstr>Опыт №2  Определение Рн растворов моющих средств</vt:lpstr>
      <vt:lpstr>Опыт №3. Количественный тест</vt:lpstr>
      <vt:lpstr>Презентация PowerPoint</vt:lpstr>
      <vt:lpstr>Презентация PowerPoint</vt:lpstr>
      <vt:lpstr>Экологически чистое моющее средство:</vt:lpstr>
      <vt:lpstr>Презентация PowerPoint</vt:lpstr>
      <vt:lpstr>V. Результаты исследования</vt:lpstr>
      <vt:lpstr>V. Результаты исследования</vt:lpstr>
      <vt:lpstr>V. Результаты исследования</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dc:creator>
  <cp:lastModifiedBy>1</cp:lastModifiedBy>
  <cp:revision>16</cp:revision>
  <dcterms:created xsi:type="dcterms:W3CDTF">2016-03-10T14:06:26Z</dcterms:created>
  <dcterms:modified xsi:type="dcterms:W3CDTF">2016-03-25T11:59:40Z</dcterms:modified>
</cp:coreProperties>
</file>