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432" r:id="rId2"/>
    <p:sldId id="433" r:id="rId3"/>
    <p:sldId id="431" r:id="rId4"/>
    <p:sldId id="434" r:id="rId5"/>
    <p:sldId id="435" r:id="rId6"/>
    <p:sldId id="436" r:id="rId7"/>
    <p:sldId id="437" r:id="rId8"/>
    <p:sldId id="438" r:id="rId9"/>
    <p:sldId id="441" r:id="rId10"/>
    <p:sldId id="439" r:id="rId11"/>
    <p:sldId id="443" r:id="rId12"/>
    <p:sldId id="440" r:id="rId13"/>
    <p:sldId id="442" r:id="rId14"/>
    <p:sldId id="430" r:id="rId15"/>
  </p:sldIdLst>
  <p:sldSz cx="9144000" cy="6858000" type="screen4x3"/>
  <p:notesSz cx="6858000" cy="9144000"/>
  <p:defaultTextStyle>
    <a:defPPr>
      <a:defRPr lang="ru-RU"/>
    </a:defPPr>
    <a:lvl1pPr algn="l" rtl="0" fontAlgn="base">
      <a:spcBef>
        <a:spcPct val="0"/>
      </a:spcBef>
      <a:spcAft>
        <a:spcPct val="0"/>
      </a:spcAft>
      <a:defRPr b="1" kern="1200">
        <a:solidFill>
          <a:srgbClr val="000066"/>
        </a:solidFill>
        <a:latin typeface="a_Helver Bashkir" pitchFamily="34" charset="0"/>
        <a:ea typeface="+mn-ea"/>
        <a:cs typeface="+mn-cs"/>
      </a:defRPr>
    </a:lvl1pPr>
    <a:lvl2pPr marL="457200" algn="l" rtl="0" fontAlgn="base">
      <a:spcBef>
        <a:spcPct val="0"/>
      </a:spcBef>
      <a:spcAft>
        <a:spcPct val="0"/>
      </a:spcAft>
      <a:defRPr b="1" kern="1200">
        <a:solidFill>
          <a:srgbClr val="000066"/>
        </a:solidFill>
        <a:latin typeface="a_Helver Bashkir" pitchFamily="34" charset="0"/>
        <a:ea typeface="+mn-ea"/>
        <a:cs typeface="+mn-cs"/>
      </a:defRPr>
    </a:lvl2pPr>
    <a:lvl3pPr marL="914400" algn="l" rtl="0" fontAlgn="base">
      <a:spcBef>
        <a:spcPct val="0"/>
      </a:spcBef>
      <a:spcAft>
        <a:spcPct val="0"/>
      </a:spcAft>
      <a:defRPr b="1" kern="1200">
        <a:solidFill>
          <a:srgbClr val="000066"/>
        </a:solidFill>
        <a:latin typeface="a_Helver Bashkir" pitchFamily="34" charset="0"/>
        <a:ea typeface="+mn-ea"/>
        <a:cs typeface="+mn-cs"/>
      </a:defRPr>
    </a:lvl3pPr>
    <a:lvl4pPr marL="1371600" algn="l" rtl="0" fontAlgn="base">
      <a:spcBef>
        <a:spcPct val="0"/>
      </a:spcBef>
      <a:spcAft>
        <a:spcPct val="0"/>
      </a:spcAft>
      <a:defRPr b="1" kern="1200">
        <a:solidFill>
          <a:srgbClr val="000066"/>
        </a:solidFill>
        <a:latin typeface="a_Helver Bashkir" pitchFamily="34" charset="0"/>
        <a:ea typeface="+mn-ea"/>
        <a:cs typeface="+mn-cs"/>
      </a:defRPr>
    </a:lvl4pPr>
    <a:lvl5pPr marL="1828800" algn="l" rtl="0" fontAlgn="base">
      <a:spcBef>
        <a:spcPct val="0"/>
      </a:spcBef>
      <a:spcAft>
        <a:spcPct val="0"/>
      </a:spcAft>
      <a:defRPr b="1" kern="1200">
        <a:solidFill>
          <a:srgbClr val="000066"/>
        </a:solidFill>
        <a:latin typeface="a_Helver Bashkir" pitchFamily="34" charset="0"/>
        <a:ea typeface="+mn-ea"/>
        <a:cs typeface="+mn-cs"/>
      </a:defRPr>
    </a:lvl5pPr>
    <a:lvl6pPr marL="2286000" algn="l" defTabSz="914400" rtl="0" eaLnBrk="1" latinLnBrk="0" hangingPunct="1">
      <a:defRPr b="1" kern="1200">
        <a:solidFill>
          <a:srgbClr val="000066"/>
        </a:solidFill>
        <a:latin typeface="a_Helver Bashkir" pitchFamily="34" charset="0"/>
        <a:ea typeface="+mn-ea"/>
        <a:cs typeface="+mn-cs"/>
      </a:defRPr>
    </a:lvl6pPr>
    <a:lvl7pPr marL="2743200" algn="l" defTabSz="914400" rtl="0" eaLnBrk="1" latinLnBrk="0" hangingPunct="1">
      <a:defRPr b="1" kern="1200">
        <a:solidFill>
          <a:srgbClr val="000066"/>
        </a:solidFill>
        <a:latin typeface="a_Helver Bashkir" pitchFamily="34" charset="0"/>
        <a:ea typeface="+mn-ea"/>
        <a:cs typeface="+mn-cs"/>
      </a:defRPr>
    </a:lvl7pPr>
    <a:lvl8pPr marL="3200400" algn="l" defTabSz="914400" rtl="0" eaLnBrk="1" latinLnBrk="0" hangingPunct="1">
      <a:defRPr b="1" kern="1200">
        <a:solidFill>
          <a:srgbClr val="000066"/>
        </a:solidFill>
        <a:latin typeface="a_Helver Bashkir" pitchFamily="34" charset="0"/>
        <a:ea typeface="+mn-ea"/>
        <a:cs typeface="+mn-cs"/>
      </a:defRPr>
    </a:lvl8pPr>
    <a:lvl9pPr marL="3657600" algn="l" defTabSz="914400" rtl="0" eaLnBrk="1" latinLnBrk="0" hangingPunct="1">
      <a:defRPr b="1" kern="1200">
        <a:solidFill>
          <a:srgbClr val="000066"/>
        </a:solidFill>
        <a:latin typeface="a_Helver Bashkir"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00CC"/>
    <a:srgbClr val="990000"/>
    <a:srgbClr val="660066"/>
    <a:srgbClr val="003366"/>
    <a:srgbClr val="CC0099"/>
    <a:srgbClr val="333300"/>
    <a:srgbClr val="000066"/>
    <a:srgbClr val="CC33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595" autoAdjust="0"/>
    <p:restoredTop sz="96092" autoAdjust="0"/>
  </p:normalViewPr>
  <p:slideViewPr>
    <p:cSldViewPr>
      <p:cViewPr>
        <p:scale>
          <a:sx n="81" d="100"/>
          <a:sy n="81" d="100"/>
        </p:scale>
        <p:origin x="-1734" y="-2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48F41A8F-4532-42DC-9B98-D94AE0568462}" type="datetimeFigureOut">
              <a:rPr lang="ru-RU"/>
              <a:pPr>
                <a:defRPr/>
              </a:pPr>
              <a:t>01.03.2016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6237BA23-84DD-4111-852A-91839AEBF2E6}"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7DFC854-583F-4CB0-9118-4D2886DFDA3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FC8242B4-4D34-44EC-91B6-573341383D73}"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AA6FA25-7FFD-4ACB-AB0E-D15853B9B719}"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50BA1B2-E695-4AE8-A678-8D6A0023CC58}"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38"/>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26E08102-3A70-414C-A4D1-28404CF550AB}"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dgm" preserve="1">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600200"/>
            <a:ext cx="8229600" cy="4525963"/>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1A332E3D-E5EE-4EBE-8752-40B8CFDC0644}"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reserve="1">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8229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3938588"/>
            <a:ext cx="8229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C7108FFA-BAB8-4337-BBA5-B75710E80432}"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21420450-253E-4D53-B023-FB409A26715E}"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9495AD6-C8DB-41AF-A2DB-06CEDCB9CFA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F704321-29D2-43CD-B853-4999E77CA047}"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96D2FE4D-FAD6-4305-B0F0-4DB2E747DEA9}"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C5DDCD24-303E-4826-9133-30E2E4B7B132}"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B6D0815A-B106-45F4-9ADA-338D96317386}"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EA8BDA89-424A-49F9-AB8D-72587F58B9FF}"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77A72586-C776-40FD-96EF-264BA3B1DE84}"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EA1FDDDC-3F83-4DCE-B4DD-C6A650CCA06D}"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Arial" charset="0"/>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chemeClr val="tx1"/>
                </a:solidFill>
                <a:latin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740A6008-B2CC-4482-A71A-010C989E637B}"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2401"/>
            <a:ext cx="7772400" cy="1981199"/>
          </a:xfrm>
        </p:spPr>
        <p:txBody>
          <a:bodyPr/>
          <a:lstStyle/>
          <a:p>
            <a:r>
              <a:rPr lang="be-BY" sz="2000" b="1" dirty="0" smtClean="0"/>
              <a:t/>
            </a:r>
            <a:br>
              <a:rPr lang="be-BY" sz="2000" b="1" dirty="0" smtClean="0"/>
            </a:br>
            <a:r>
              <a:rPr lang="be-BY" sz="2000" b="1" dirty="0" smtClean="0"/>
              <a:t/>
            </a:r>
            <a:br>
              <a:rPr lang="be-BY" sz="2000" b="1" dirty="0" smtClean="0"/>
            </a:br>
            <a:r>
              <a:rPr lang="be-BY" sz="2000" b="1" dirty="0" smtClean="0"/>
              <a:t/>
            </a:r>
            <a:br>
              <a:rPr lang="be-BY" sz="2000" b="1" dirty="0" smtClean="0"/>
            </a:br>
            <a:r>
              <a:rPr lang="be-BY" sz="2000" b="1" dirty="0" smtClean="0"/>
              <a:t/>
            </a:r>
            <a:br>
              <a:rPr lang="be-BY" sz="2000" b="1" dirty="0" smtClean="0"/>
            </a:br>
            <a:r>
              <a:rPr lang="be-BY" sz="2000" b="1" dirty="0" smtClean="0"/>
              <a:t/>
            </a:r>
            <a:br>
              <a:rPr lang="be-BY" sz="2000" b="1" dirty="0" smtClean="0"/>
            </a:br>
            <a:r>
              <a:rPr lang="be-BY" sz="2000" b="1" dirty="0" smtClean="0"/>
              <a:t/>
            </a:r>
            <a:br>
              <a:rPr lang="be-BY" sz="2000" b="1" dirty="0" smtClean="0"/>
            </a:br>
            <a:r>
              <a:rPr lang="be-BY" sz="2000" b="1" dirty="0" smtClean="0"/>
              <a:t/>
            </a:r>
            <a:br>
              <a:rPr lang="be-BY" sz="2000" b="1" dirty="0" smtClean="0"/>
            </a:br>
            <a:r>
              <a:rPr lang="be-BY" sz="2000" b="1" dirty="0" smtClean="0"/>
              <a:t>Башҡортостан  Республикаһы Учалы районы муниципаль районының</a:t>
            </a:r>
            <a:r>
              <a:rPr lang="ru-RU" sz="2000" b="1" dirty="0" smtClean="0"/>
              <a:t/>
            </a:r>
            <a:br>
              <a:rPr lang="ru-RU" sz="2000" b="1" dirty="0" smtClean="0"/>
            </a:br>
            <a:r>
              <a:rPr lang="be-BY" sz="2000" b="1" dirty="0" smtClean="0"/>
              <a:t>муниципаль дөйөм белем биреү бюджет учреждениеһы</a:t>
            </a:r>
            <a:r>
              <a:rPr lang="ru-RU" sz="2000" b="1" dirty="0" smtClean="0"/>
              <a:t/>
            </a:r>
            <a:br>
              <a:rPr lang="ru-RU" sz="2000" b="1" dirty="0" smtClean="0"/>
            </a:br>
            <a:r>
              <a:rPr lang="be-BY" sz="2000" b="1" dirty="0" smtClean="0"/>
              <a:t>Учалы ауылының башҡорт гимназияһы</a:t>
            </a:r>
            <a:br>
              <a:rPr lang="be-BY" sz="2000" b="1" dirty="0" smtClean="0"/>
            </a:br>
            <a:r>
              <a:rPr lang="be-BY" sz="2000" b="1" dirty="0" smtClean="0"/>
              <a:t/>
            </a:r>
            <a:br>
              <a:rPr lang="be-BY" sz="2000" b="1" dirty="0" smtClean="0"/>
            </a:br>
            <a:r>
              <a:rPr lang="be-BY" sz="2000" dirty="0" smtClean="0"/>
              <a:t> </a:t>
            </a:r>
            <a:r>
              <a:rPr lang="ru-RU" sz="2000" dirty="0" smtClean="0"/>
              <a:t/>
            </a:r>
            <a:br>
              <a:rPr lang="ru-RU" sz="2000" dirty="0" smtClean="0"/>
            </a:br>
            <a:r>
              <a:rPr lang="ba-RU" sz="2000" dirty="0" smtClean="0"/>
              <a:t>М. Аҡмулла исемендәге Башҡорт дәүләт педагогия университеты тарафынан үткәрелгән башҡорт әҙәбиәтенән “Йәш тәнҡитсе” олимпиадаһының II туры</a:t>
            </a:r>
            <a:r>
              <a:rPr lang="ru-RU" sz="2000" dirty="0" smtClean="0"/>
              <a:t/>
            </a:r>
            <a:br>
              <a:rPr lang="ru-RU" sz="2000" dirty="0" smtClean="0"/>
            </a:br>
            <a:endParaRPr lang="ru-RU" sz="2000" b="1" dirty="0"/>
          </a:p>
        </p:txBody>
      </p:sp>
      <p:sp>
        <p:nvSpPr>
          <p:cNvPr id="3" name="Подзаголовок 2"/>
          <p:cNvSpPr>
            <a:spLocks noGrp="1"/>
          </p:cNvSpPr>
          <p:nvPr>
            <p:ph type="subTitle" idx="1"/>
          </p:nvPr>
        </p:nvSpPr>
        <p:spPr>
          <a:xfrm>
            <a:off x="1371600" y="4419600"/>
            <a:ext cx="6400800" cy="2133600"/>
          </a:xfrm>
        </p:spPr>
        <p:txBody>
          <a:bodyPr/>
          <a:lstStyle/>
          <a:p>
            <a:r>
              <a:rPr lang="ba-RU" sz="2000" dirty="0" smtClean="0">
                <a:latin typeface="a_Helver Bashkir" pitchFamily="34" charset="0"/>
              </a:rPr>
              <a:t>Әхмәтова Зльвина Илдар ҡыҙы</a:t>
            </a:r>
          </a:p>
          <a:p>
            <a:r>
              <a:rPr lang="ba-RU" sz="2000" dirty="0" smtClean="0">
                <a:solidFill>
                  <a:srgbClr val="FF0000"/>
                </a:solidFill>
                <a:latin typeface="a_Helver Bashkir" pitchFamily="34" charset="0"/>
              </a:rPr>
              <a:t>Әҙәби-тәнҡит статья</a:t>
            </a:r>
            <a:endParaRPr lang="be-BY" sz="2000" dirty="0" smtClean="0">
              <a:solidFill>
                <a:srgbClr val="FF0000"/>
              </a:solidFill>
              <a:latin typeface="a_Helver Bashkir" pitchFamily="34" charset="0"/>
            </a:endParaRPr>
          </a:p>
          <a:p>
            <a:r>
              <a:rPr lang="be-BY" sz="2000" dirty="0" smtClean="0">
                <a:latin typeface="a_Helver Bashkir" pitchFamily="34" charset="0"/>
              </a:rPr>
              <a:t>Етәксеһе</a:t>
            </a:r>
            <a:r>
              <a:rPr lang="ru-RU" sz="2000" dirty="0" smtClean="0">
                <a:latin typeface="a_Helver Bashkir" pitchFamily="34" charset="0"/>
              </a:rPr>
              <a:t>: </a:t>
            </a:r>
            <a:r>
              <a:rPr lang="be-BY" sz="2000" dirty="0" smtClean="0">
                <a:latin typeface="a_Helver Bashkir" pitchFamily="34" charset="0"/>
              </a:rPr>
              <a:t>башҡорт теле һәм әҙәбиәте уҡытыусыһы</a:t>
            </a:r>
            <a:endParaRPr lang="ru-RU" sz="2000" dirty="0" smtClean="0">
              <a:latin typeface="a_Helver Bashkir" pitchFamily="34" charset="0"/>
            </a:endParaRPr>
          </a:p>
          <a:p>
            <a:r>
              <a:rPr lang="ru-RU" sz="2000" dirty="0" smtClean="0">
                <a:latin typeface="a_Helver Bashkir" pitchFamily="34" charset="0"/>
              </a:rPr>
              <a:t>  </a:t>
            </a:r>
            <a:r>
              <a:rPr lang="ru-RU" sz="2000" dirty="0" err="1" smtClean="0">
                <a:latin typeface="a_Helver Bashkir" pitchFamily="34" charset="0"/>
              </a:rPr>
              <a:t>Хәкимова Гөлдәр Арыҫланғәли ҡыҙы</a:t>
            </a:r>
            <a:endParaRPr lang="ru-RU" sz="2000" dirty="0" smtClean="0">
              <a:latin typeface="a_Helver Bashkir" pitchFamily="34" charset="0"/>
            </a:endParaRPr>
          </a:p>
          <a:p>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ba-RU" sz="3600" b="1" dirty="0" smtClean="0">
                <a:solidFill>
                  <a:srgbClr val="FF0000"/>
                </a:solidFill>
              </a:rPr>
              <a:t>Әҫәрҙең йөкмәткеһе</a:t>
            </a:r>
            <a:endParaRPr lang="ru-RU" sz="3600" b="1" dirty="0">
              <a:solidFill>
                <a:srgbClr val="FF0000"/>
              </a:solidFill>
            </a:endParaRPr>
          </a:p>
        </p:txBody>
      </p:sp>
      <p:sp>
        <p:nvSpPr>
          <p:cNvPr id="3" name="Содержимое 2"/>
          <p:cNvSpPr>
            <a:spLocks noGrp="1"/>
          </p:cNvSpPr>
          <p:nvPr>
            <p:ph idx="1"/>
          </p:nvPr>
        </p:nvSpPr>
        <p:spPr/>
        <p:txBody>
          <a:bodyPr/>
          <a:lstStyle/>
          <a:p>
            <a:pPr algn="ctr">
              <a:buNone/>
            </a:pPr>
            <a:r>
              <a:rPr lang="ba-RU" dirty="0" smtClean="0"/>
              <a:t>	</a:t>
            </a:r>
          </a:p>
          <a:p>
            <a:pPr algn="ctr">
              <a:buNone/>
            </a:pPr>
            <a:r>
              <a:rPr lang="ba-RU" dirty="0" smtClean="0"/>
              <a:t>Тоҡом ишәйтеү, һаҡлау, яҡлау, үҙ тыуған ерендә ғүмер итеү. </a:t>
            </a: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ba-RU" sz="2800" b="1" dirty="0" smtClean="0">
                <a:solidFill>
                  <a:srgbClr val="FF0000"/>
                </a:solidFill>
              </a:rPr>
              <a:t>Яҙыусы,тәнҡитсе Әхмәр-Ғүмәр Үтәбайҙың әҫәр тураһында әйткән һүҙҙәре:</a:t>
            </a:r>
            <a:endParaRPr lang="ru-RU" sz="2800" b="1" dirty="0">
              <a:solidFill>
                <a:srgbClr val="FF0000"/>
              </a:solidFill>
            </a:endParaRPr>
          </a:p>
        </p:txBody>
      </p:sp>
      <p:sp>
        <p:nvSpPr>
          <p:cNvPr id="3" name="Содержимое 2"/>
          <p:cNvSpPr>
            <a:spLocks noGrp="1"/>
          </p:cNvSpPr>
          <p:nvPr>
            <p:ph idx="1"/>
          </p:nvPr>
        </p:nvSpPr>
        <p:spPr/>
        <p:txBody>
          <a:bodyPr/>
          <a:lstStyle/>
          <a:p>
            <a:pPr algn="ctr">
              <a:buNone/>
            </a:pPr>
            <a:r>
              <a:rPr lang="ba-RU" dirty="0" smtClean="0"/>
              <a:t>“Мин был әҫәрҙе ғилми лөғәткә күсереп, “Сағымдағы олоу йәки Бүре этногенезы” тип атар инем”</a:t>
            </a:r>
            <a:endParaRPr lang="ru-RU" dirty="0" smtClean="0"/>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ba-RU" sz="3600" b="1" dirty="0" smtClean="0">
                <a:solidFill>
                  <a:srgbClr val="FF0000"/>
                </a:solidFill>
              </a:rPr>
              <a:t>Һығымта:</a:t>
            </a:r>
            <a:endParaRPr lang="ru-RU" sz="3600" b="1" dirty="0">
              <a:solidFill>
                <a:srgbClr val="FF0000"/>
              </a:solidFill>
            </a:endParaRPr>
          </a:p>
        </p:txBody>
      </p:sp>
      <p:sp>
        <p:nvSpPr>
          <p:cNvPr id="3" name="Содержимое 2"/>
          <p:cNvSpPr>
            <a:spLocks noGrp="1"/>
          </p:cNvSpPr>
          <p:nvPr>
            <p:ph idx="1"/>
          </p:nvPr>
        </p:nvSpPr>
        <p:spPr/>
        <p:txBody>
          <a:bodyPr/>
          <a:lstStyle/>
          <a:p>
            <a:r>
              <a:rPr lang="ba-RU" sz="2400" dirty="0" smtClean="0"/>
              <a:t>Минеңсә, киләсәктә кешелекте бары тик ҡан яҡынлығы, туғанлыҡ хисе ҡотҡарып ҡаласаҡ. Бүреләрҙең асылы уларҙың йырҡыслығында түгел, ә үҙ зат-тоҡомона ҡарата булған тоғролоғонда. 	</a:t>
            </a:r>
            <a:endParaRPr lang="ru-RU" sz="2400" dirty="0" smtClean="0"/>
          </a:p>
          <a:p>
            <a:r>
              <a:rPr lang="ba-RU" sz="2400" dirty="0" smtClean="0"/>
              <a:t>	Дөйөм алғанда, әҫәр бик фәһемле, заман проблемаларын арнап яҙылған.  Уны уҡығандан һуң, төрлө уйҙарға сумаһың. Мәктәп прогаммаһына индерелһә, уҡыусылар өсөн бик фәһемле әҫәр булыр ине, сөнки хәҙерге көндә үҫмерҙәр ҙә киләсәкте уйламай, бөгөнгө көн менән генә йәшәй.  </a:t>
            </a:r>
            <a:r>
              <a:rPr lang="ba-RU" dirty="0" smtClean="0"/>
              <a:t>	</a:t>
            </a:r>
            <a:endParaRPr lang="ru-RU" dirty="0" smtClean="0"/>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ba-RU" b="1" dirty="0" smtClean="0"/>
              <a:t>Ҡулланылған әҙәбиәт:</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a:buNone/>
            </a:pPr>
            <a:r>
              <a:rPr lang="ba-RU" dirty="0" smtClean="0"/>
              <a:t> </a:t>
            </a:r>
            <a:endParaRPr lang="ru-RU" dirty="0" smtClean="0"/>
          </a:p>
          <a:p>
            <a:r>
              <a:rPr lang="ba-RU" dirty="0" smtClean="0"/>
              <a:t>1. “Ағиҙел” журналы, №1, 2013йыл.</a:t>
            </a:r>
            <a:endParaRPr lang="ru-RU" dirty="0" smtClean="0"/>
          </a:p>
          <a:p>
            <a:r>
              <a:rPr lang="ba-RU" dirty="0" smtClean="0"/>
              <a:t>2. С. Ильясов. “Барын-табын хәтере”, Өфө-2008.</a:t>
            </a:r>
            <a:endParaRPr lang="ru-RU" dirty="0" smtClean="0"/>
          </a:p>
          <a:p>
            <a:r>
              <a:rPr lang="ba-RU" dirty="0" smtClean="0"/>
              <a:t>3. “Ағиҙел” журналы, №2, 2014 йыл.</a:t>
            </a:r>
            <a:endParaRPr lang="ru-RU" dirty="0" smtClean="0"/>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28600"/>
            <a:ext cx="8229600" cy="6354762"/>
          </a:xfrm>
        </p:spPr>
        <p:txBody>
          <a:bodyPr/>
          <a:lstStyle/>
          <a:p>
            <a:r>
              <a:rPr lang="ba-RU" b="1" dirty="0" smtClean="0">
                <a:solidFill>
                  <a:srgbClr val="FF0000"/>
                </a:solidFill>
                <a:latin typeface="a_Helver Bashkir" pitchFamily="34" charset="0"/>
              </a:rPr>
              <a:t>Иғтибарығыҙ өсөн рәхмәт!!!</a:t>
            </a:r>
            <a:endParaRPr lang="ru-RU" b="1" dirty="0">
              <a:solidFill>
                <a:srgbClr val="FF0000"/>
              </a:solidFill>
              <a:latin typeface="a_Helver Bashkir"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be-BY" b="1" dirty="0" smtClean="0"/>
              <a:t>Темаһы</a:t>
            </a:r>
            <a:r>
              <a:rPr lang="ru-RU" b="1" dirty="0" smtClean="0"/>
              <a:t>:</a:t>
            </a:r>
            <a:endParaRPr lang="ru-RU" b="1" dirty="0"/>
          </a:p>
        </p:txBody>
      </p:sp>
      <p:sp>
        <p:nvSpPr>
          <p:cNvPr id="3" name="Содержимое 2"/>
          <p:cNvSpPr>
            <a:spLocks noGrp="1"/>
          </p:cNvSpPr>
          <p:nvPr>
            <p:ph idx="1"/>
          </p:nvPr>
        </p:nvSpPr>
        <p:spPr/>
        <p:txBody>
          <a:bodyPr/>
          <a:lstStyle/>
          <a:p>
            <a:pPr algn="ctr">
              <a:buNone/>
            </a:pPr>
            <a:r>
              <a:rPr lang="ba-RU" sz="3600" b="1" dirty="0" smtClean="0">
                <a:solidFill>
                  <a:srgbClr val="FF0000"/>
                </a:solidFill>
              </a:rPr>
              <a:t>“…Нисек итеп тоҡомдо дауам итергә һәм үҙ ояһын, үҙе йәшәгән ер төбәген башҡаларҙан, баҫҡынсыларҙан һаҡларға?”</a:t>
            </a:r>
          </a:p>
          <a:p>
            <a:pPr algn="ctr">
              <a:buNone/>
            </a:pPr>
            <a:r>
              <a:rPr lang="ba-RU" sz="3600" dirty="0" smtClean="0"/>
              <a:t> </a:t>
            </a:r>
            <a:r>
              <a:rPr lang="ba-RU" sz="2400" dirty="0" smtClean="0"/>
              <a:t>(Спартак Ильясовтың “Сағымдағы олоу”  бәйәне буйынса күҙәтеүҙәр)  </a:t>
            </a:r>
            <a:endParaRPr lang="ru-RU" sz="2400" dirty="0" smtClean="0"/>
          </a:p>
          <a:p>
            <a:pPr algn="ctr">
              <a:buNone/>
            </a:pPr>
            <a:endParaRPr lang="ba-RU" sz="3600" b="1" dirty="0" smtClean="0"/>
          </a:p>
          <a:p>
            <a:pPr algn="ctr">
              <a:buNone/>
            </a:pPr>
            <a:endParaRPr lang="ru-RU" sz="4800" i="1" dirty="0" smtClean="0">
              <a:solidFill>
                <a:srgbClr val="FF0000"/>
              </a:solidFill>
              <a:latin typeface="a_Helver Bashkir" pitchFamily="34" charset="0"/>
            </a:endParaRP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304800"/>
            <a:ext cx="8229600" cy="1143000"/>
          </a:xfrm>
        </p:spPr>
        <p:txBody>
          <a:bodyPr/>
          <a:lstStyle/>
          <a:p>
            <a:r>
              <a:rPr lang="ba-RU" sz="3600" b="1" dirty="0" smtClean="0">
                <a:solidFill>
                  <a:schemeClr val="tx1"/>
                </a:solidFill>
                <a:latin typeface="a_Helver Bashkir" pitchFamily="34" charset="0"/>
              </a:rPr>
              <a:t/>
            </a:r>
            <a:br>
              <a:rPr lang="ba-RU" sz="3600" b="1" dirty="0" smtClean="0">
                <a:solidFill>
                  <a:schemeClr val="tx1"/>
                </a:solidFill>
                <a:latin typeface="a_Helver Bashkir" pitchFamily="34" charset="0"/>
              </a:rPr>
            </a:br>
            <a:r>
              <a:rPr lang="ba-RU" sz="3600" b="1" dirty="0" smtClean="0">
                <a:solidFill>
                  <a:schemeClr val="tx1"/>
                </a:solidFill>
                <a:latin typeface="a_Helver Bashkir" pitchFamily="34" charset="0"/>
              </a:rPr>
              <a:t/>
            </a:r>
            <a:br>
              <a:rPr lang="ba-RU" sz="3600" b="1" dirty="0" smtClean="0">
                <a:solidFill>
                  <a:schemeClr val="tx1"/>
                </a:solidFill>
                <a:latin typeface="a_Helver Bashkir" pitchFamily="34" charset="0"/>
              </a:rPr>
            </a:br>
            <a:r>
              <a:rPr lang="ba-RU" sz="3600" b="1" dirty="0" smtClean="0">
                <a:solidFill>
                  <a:schemeClr val="tx1"/>
                </a:solidFill>
                <a:latin typeface="a_Helver Bashkir" pitchFamily="34" charset="0"/>
              </a:rPr>
              <a:t/>
            </a:r>
            <a:br>
              <a:rPr lang="ba-RU" sz="3600" b="1" dirty="0" smtClean="0">
                <a:solidFill>
                  <a:schemeClr val="tx1"/>
                </a:solidFill>
                <a:latin typeface="a_Helver Bashkir" pitchFamily="34" charset="0"/>
              </a:rPr>
            </a:br>
            <a:r>
              <a:rPr lang="ba-RU" sz="3600" b="1" dirty="0" smtClean="0">
                <a:solidFill>
                  <a:schemeClr val="tx1"/>
                </a:solidFill>
                <a:latin typeface="a_Helver Bashkir" pitchFamily="34" charset="0"/>
              </a:rPr>
              <a:t/>
            </a:r>
            <a:br>
              <a:rPr lang="ba-RU" sz="3600" b="1" dirty="0" smtClean="0">
                <a:solidFill>
                  <a:schemeClr val="tx1"/>
                </a:solidFill>
                <a:latin typeface="a_Helver Bashkir" pitchFamily="34" charset="0"/>
              </a:rPr>
            </a:br>
            <a:r>
              <a:rPr lang="ba-RU" sz="3600" b="1" dirty="0" smtClean="0">
                <a:solidFill>
                  <a:schemeClr val="tx1"/>
                </a:solidFill>
                <a:latin typeface="a_Helver Bashkir" pitchFamily="34" charset="0"/>
              </a:rPr>
              <a:t/>
            </a:r>
            <a:br>
              <a:rPr lang="ba-RU" sz="3600" b="1" dirty="0" smtClean="0">
                <a:solidFill>
                  <a:schemeClr val="tx1"/>
                </a:solidFill>
                <a:latin typeface="a_Helver Bashkir" pitchFamily="34" charset="0"/>
              </a:rPr>
            </a:br>
            <a:r>
              <a:rPr lang="ba-RU" sz="3600" b="1" dirty="0" smtClean="0">
                <a:solidFill>
                  <a:schemeClr val="tx1"/>
                </a:solidFill>
                <a:latin typeface="a_Helver Bashkir" pitchFamily="34" charset="0"/>
              </a:rPr>
              <a:t/>
            </a:r>
            <a:br>
              <a:rPr lang="ba-RU" sz="3600" b="1" dirty="0" smtClean="0">
                <a:solidFill>
                  <a:schemeClr val="tx1"/>
                </a:solidFill>
                <a:latin typeface="a_Helver Bashkir" pitchFamily="34" charset="0"/>
              </a:rPr>
            </a:br>
            <a:r>
              <a:rPr lang="ba-RU" sz="3600" b="1" dirty="0" smtClean="0">
                <a:solidFill>
                  <a:schemeClr val="tx1"/>
                </a:solidFill>
                <a:latin typeface="a_Helver Bashkir" pitchFamily="34" charset="0"/>
              </a:rPr>
              <a:t/>
            </a:r>
            <a:br>
              <a:rPr lang="ba-RU" sz="3600" b="1" dirty="0" smtClean="0">
                <a:solidFill>
                  <a:schemeClr val="tx1"/>
                </a:solidFill>
                <a:latin typeface="a_Helver Bashkir" pitchFamily="34" charset="0"/>
              </a:rPr>
            </a:br>
            <a:r>
              <a:rPr lang="ba-RU" sz="3600" b="1" dirty="0" smtClean="0">
                <a:solidFill>
                  <a:schemeClr val="tx1"/>
                </a:solidFill>
                <a:latin typeface="a_Helver Bashkir" pitchFamily="34" charset="0"/>
              </a:rPr>
              <a:t/>
            </a:r>
            <a:br>
              <a:rPr lang="ba-RU" sz="3600" b="1" dirty="0" smtClean="0">
                <a:solidFill>
                  <a:schemeClr val="tx1"/>
                </a:solidFill>
                <a:latin typeface="a_Helver Bashkir" pitchFamily="34" charset="0"/>
              </a:rPr>
            </a:br>
            <a:r>
              <a:rPr lang="ba-RU" sz="3600" b="1" dirty="0" smtClean="0">
                <a:solidFill>
                  <a:schemeClr val="tx1"/>
                </a:solidFill>
                <a:latin typeface="a_Helver Bashkir" pitchFamily="34" charset="0"/>
              </a:rPr>
              <a:t/>
            </a:r>
            <a:br>
              <a:rPr lang="ba-RU" sz="3600" b="1" dirty="0" smtClean="0">
                <a:solidFill>
                  <a:schemeClr val="tx1"/>
                </a:solidFill>
                <a:latin typeface="a_Helver Bashkir" pitchFamily="34" charset="0"/>
              </a:rPr>
            </a:br>
            <a:r>
              <a:rPr lang="ba-RU" sz="3600" b="1" dirty="0" smtClean="0">
                <a:solidFill>
                  <a:schemeClr val="tx1"/>
                </a:solidFill>
                <a:latin typeface="a_Helver Bashkir" pitchFamily="34" charset="0"/>
              </a:rPr>
              <a:t/>
            </a:r>
            <a:br>
              <a:rPr lang="ba-RU" sz="3600" b="1" dirty="0" smtClean="0">
                <a:solidFill>
                  <a:schemeClr val="tx1"/>
                </a:solidFill>
                <a:latin typeface="a_Helver Bashkir" pitchFamily="34" charset="0"/>
              </a:rPr>
            </a:br>
            <a:r>
              <a:rPr lang="ba-RU" sz="3600" b="1" dirty="0" smtClean="0">
                <a:solidFill>
                  <a:schemeClr val="tx1"/>
                </a:solidFill>
                <a:latin typeface="a_Helver Bashkir" pitchFamily="34" charset="0"/>
              </a:rPr>
              <a:t/>
            </a:r>
            <a:br>
              <a:rPr lang="ba-RU" sz="3600" b="1" dirty="0" smtClean="0">
                <a:solidFill>
                  <a:schemeClr val="tx1"/>
                </a:solidFill>
                <a:latin typeface="a_Helver Bashkir" pitchFamily="34" charset="0"/>
              </a:rPr>
            </a:br>
            <a:r>
              <a:rPr lang="ba-RU" sz="3600" b="1" dirty="0" smtClean="0">
                <a:solidFill>
                  <a:srgbClr val="FF0000"/>
                </a:solidFill>
                <a:latin typeface="a_Helver Bashkir" pitchFamily="34" charset="0"/>
              </a:rPr>
              <a:t>Тикшереү объекты</a:t>
            </a:r>
            <a:r>
              <a:rPr lang="ba-RU" sz="3600" dirty="0" smtClean="0">
                <a:solidFill>
                  <a:srgbClr val="FF0000"/>
                </a:solidFill>
                <a:latin typeface="a_Helver Bashkir" pitchFamily="34" charset="0"/>
              </a:rPr>
              <a:t>:</a:t>
            </a:r>
            <a:r>
              <a:rPr lang="ba-RU" sz="3600" dirty="0" smtClean="0">
                <a:solidFill>
                  <a:schemeClr val="tx1"/>
                </a:solidFill>
                <a:latin typeface="a_Helver Bashkir" pitchFamily="34" charset="0"/>
              </a:rPr>
              <a:t/>
            </a:r>
            <a:br>
              <a:rPr lang="ba-RU" sz="3600" dirty="0" smtClean="0">
                <a:solidFill>
                  <a:schemeClr val="tx1"/>
                </a:solidFill>
                <a:latin typeface="a_Helver Bashkir" pitchFamily="34" charset="0"/>
              </a:rPr>
            </a:br>
            <a:r>
              <a:rPr lang="ba-RU" sz="3600" dirty="0" smtClean="0">
                <a:solidFill>
                  <a:schemeClr val="tx1"/>
                </a:solidFill>
                <a:latin typeface="a_Helver Bashkir" pitchFamily="34" charset="0"/>
              </a:rPr>
              <a:t/>
            </a:r>
            <a:br>
              <a:rPr lang="ba-RU" sz="3600" dirty="0" smtClean="0">
                <a:solidFill>
                  <a:schemeClr val="tx1"/>
                </a:solidFill>
                <a:latin typeface="a_Helver Bashkir" pitchFamily="34" charset="0"/>
              </a:rPr>
            </a:br>
            <a:r>
              <a:rPr lang="ba-RU" sz="3600" dirty="0" smtClean="0">
                <a:solidFill>
                  <a:schemeClr val="tx1"/>
                </a:solidFill>
                <a:latin typeface="a_Helver Bashkir" pitchFamily="34" charset="0"/>
              </a:rPr>
              <a:t/>
            </a:r>
            <a:br>
              <a:rPr lang="ba-RU" sz="3600" dirty="0" smtClean="0">
                <a:solidFill>
                  <a:schemeClr val="tx1"/>
                </a:solidFill>
                <a:latin typeface="a_Helver Bashkir" pitchFamily="34" charset="0"/>
              </a:rPr>
            </a:br>
            <a:r>
              <a:rPr lang="ba-RU" sz="3600" dirty="0" smtClean="0">
                <a:solidFill>
                  <a:schemeClr val="tx1"/>
                </a:solidFill>
                <a:latin typeface="a_Helver Bashkir" pitchFamily="34" charset="0"/>
              </a:rPr>
              <a:t/>
            </a:r>
            <a:br>
              <a:rPr lang="ba-RU" sz="3600" dirty="0" smtClean="0">
                <a:solidFill>
                  <a:schemeClr val="tx1"/>
                </a:solidFill>
                <a:latin typeface="a_Helver Bashkir" pitchFamily="34" charset="0"/>
              </a:rPr>
            </a:br>
            <a:r>
              <a:rPr lang="ba-RU" sz="3600" dirty="0" smtClean="0">
                <a:solidFill>
                  <a:schemeClr val="tx1"/>
                </a:solidFill>
                <a:latin typeface="a_Helver Bashkir" pitchFamily="34" charset="0"/>
              </a:rPr>
              <a:t/>
            </a:r>
            <a:br>
              <a:rPr lang="ba-RU" sz="3600" dirty="0" smtClean="0">
                <a:solidFill>
                  <a:schemeClr val="tx1"/>
                </a:solidFill>
                <a:latin typeface="a_Helver Bashkir" pitchFamily="34" charset="0"/>
              </a:rPr>
            </a:br>
            <a:r>
              <a:rPr lang="ba-RU" sz="3600" dirty="0" smtClean="0">
                <a:solidFill>
                  <a:schemeClr val="tx1"/>
                </a:solidFill>
                <a:latin typeface="a_Helver Bashkir" pitchFamily="34" charset="0"/>
              </a:rPr>
              <a:t/>
            </a:r>
            <a:br>
              <a:rPr lang="ba-RU" sz="3600" dirty="0" smtClean="0">
                <a:solidFill>
                  <a:schemeClr val="tx1"/>
                </a:solidFill>
                <a:latin typeface="a_Helver Bashkir" pitchFamily="34" charset="0"/>
              </a:rPr>
            </a:br>
            <a:r>
              <a:rPr lang="ba-RU" sz="3600" dirty="0" smtClean="0">
                <a:solidFill>
                  <a:schemeClr val="tx1"/>
                </a:solidFill>
                <a:latin typeface="a_Helver Bashkir" pitchFamily="34" charset="0"/>
              </a:rPr>
              <a:t/>
            </a:r>
            <a:br>
              <a:rPr lang="ba-RU" sz="3600" dirty="0" smtClean="0">
                <a:solidFill>
                  <a:schemeClr val="tx1"/>
                </a:solidFill>
                <a:latin typeface="a_Helver Bashkir" pitchFamily="34" charset="0"/>
              </a:rPr>
            </a:br>
            <a:r>
              <a:rPr lang="ba-RU" sz="3600" dirty="0" smtClean="0">
                <a:solidFill>
                  <a:schemeClr val="tx1"/>
                </a:solidFill>
                <a:latin typeface="a_Helver Bashkir" pitchFamily="34" charset="0"/>
              </a:rPr>
              <a:t/>
            </a:r>
            <a:br>
              <a:rPr lang="ba-RU" sz="3600" dirty="0" smtClean="0">
                <a:solidFill>
                  <a:schemeClr val="tx1"/>
                </a:solidFill>
                <a:latin typeface="a_Helver Bashkir" pitchFamily="34" charset="0"/>
              </a:rPr>
            </a:br>
            <a:r>
              <a:rPr lang="ba-RU" sz="3600" dirty="0" smtClean="0">
                <a:solidFill>
                  <a:schemeClr val="tx1"/>
                </a:solidFill>
                <a:latin typeface="a_Helver Bashkir" pitchFamily="34" charset="0"/>
              </a:rPr>
              <a:t/>
            </a:r>
            <a:br>
              <a:rPr lang="ba-RU" sz="3600" dirty="0" smtClean="0">
                <a:solidFill>
                  <a:schemeClr val="tx1"/>
                </a:solidFill>
                <a:latin typeface="a_Helver Bashkir" pitchFamily="34" charset="0"/>
              </a:rPr>
            </a:br>
            <a:r>
              <a:rPr lang="ba-RU" sz="3600" dirty="0" smtClean="0">
                <a:solidFill>
                  <a:schemeClr val="tx1"/>
                </a:solidFill>
                <a:latin typeface="a_Helver Bashkir" pitchFamily="34" charset="0"/>
              </a:rPr>
              <a:t/>
            </a:r>
            <a:br>
              <a:rPr lang="ba-RU" sz="3600" dirty="0" smtClean="0">
                <a:solidFill>
                  <a:schemeClr val="tx1"/>
                </a:solidFill>
                <a:latin typeface="a_Helver Bashkir" pitchFamily="34" charset="0"/>
              </a:rPr>
            </a:br>
            <a:r>
              <a:rPr lang="ba-RU" sz="3600" dirty="0" smtClean="0"/>
              <a:t> </a:t>
            </a:r>
            <a:r>
              <a:rPr lang="ru-RU" sz="3600" dirty="0" smtClean="0">
                <a:solidFill>
                  <a:schemeClr val="tx1"/>
                </a:solidFill>
                <a:latin typeface="a_Helver Bashkir" pitchFamily="34" charset="0"/>
              </a:rPr>
              <a:t/>
            </a:r>
            <a:br>
              <a:rPr lang="ru-RU" sz="3600" dirty="0" smtClean="0">
                <a:solidFill>
                  <a:schemeClr val="tx1"/>
                </a:solidFill>
                <a:latin typeface="a_Helver Bashkir" pitchFamily="34" charset="0"/>
              </a:rPr>
            </a:br>
            <a:endParaRPr lang="ru-RU" sz="3600" dirty="0">
              <a:solidFill>
                <a:schemeClr val="tx1"/>
              </a:solidFill>
              <a:latin typeface="a_Helver Bashkir" pitchFamily="34" charset="0"/>
            </a:endParaRPr>
          </a:p>
        </p:txBody>
      </p:sp>
      <p:sp>
        <p:nvSpPr>
          <p:cNvPr id="3" name="Содержимое 2"/>
          <p:cNvSpPr>
            <a:spLocks noGrp="1"/>
          </p:cNvSpPr>
          <p:nvPr>
            <p:ph idx="1"/>
          </p:nvPr>
        </p:nvSpPr>
        <p:spPr/>
        <p:txBody>
          <a:bodyPr/>
          <a:lstStyle/>
          <a:p>
            <a:pPr algn="ctr">
              <a:buNone/>
            </a:pPr>
            <a:r>
              <a:rPr lang="ba-RU" dirty="0" smtClean="0">
                <a:latin typeface="a_Helver Bashkir" pitchFamily="34" charset="0"/>
              </a:rPr>
              <a:t/>
            </a:r>
            <a:br>
              <a:rPr lang="ba-RU" dirty="0" smtClean="0">
                <a:latin typeface="a_Helver Bashkir" pitchFamily="34" charset="0"/>
              </a:rPr>
            </a:br>
            <a:r>
              <a:rPr lang="ba-RU" dirty="0" smtClean="0"/>
              <a:t> Спартак Ильясовтың </a:t>
            </a:r>
          </a:p>
          <a:p>
            <a:pPr algn="ctr">
              <a:buNone/>
            </a:pPr>
            <a:r>
              <a:rPr lang="ba-RU" dirty="0" smtClean="0"/>
              <a:t>“Сағымдағы олоу”  бәйәне </a:t>
            </a:r>
            <a:r>
              <a:rPr lang="ru-RU" dirty="0" smtClean="0">
                <a:latin typeface="a_Helver Bashkir" pitchFamily="34" charset="0"/>
              </a:rPr>
              <a:t/>
            </a:r>
            <a:br>
              <a:rPr lang="ru-RU" dirty="0" smtClean="0">
                <a:latin typeface="a_Helver Bashkir" pitchFamily="34" charset="0"/>
              </a:rPr>
            </a:br>
            <a:r>
              <a:rPr lang="ru-RU" dirty="0" smtClean="0"/>
              <a:t>  </a:t>
            </a:r>
            <a:endParaRPr lang="ru-RU" sz="5400" dirty="0">
              <a:solidFill>
                <a:srgbClr val="FF0000"/>
              </a:solidFill>
              <a:latin typeface="a_Helver Bashkir"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ba-RU" sz="3600" b="1" dirty="0" smtClean="0">
                <a:solidFill>
                  <a:srgbClr val="FF0000"/>
                </a:solidFill>
              </a:rPr>
              <a:t>Тикшереү предметы:</a:t>
            </a:r>
            <a:endParaRPr lang="ru-RU" sz="3600" b="1" dirty="0">
              <a:solidFill>
                <a:srgbClr val="FF0000"/>
              </a:solidFill>
            </a:endParaRPr>
          </a:p>
        </p:txBody>
      </p:sp>
      <p:sp>
        <p:nvSpPr>
          <p:cNvPr id="3" name="Содержимое 2"/>
          <p:cNvSpPr>
            <a:spLocks noGrp="1"/>
          </p:cNvSpPr>
          <p:nvPr>
            <p:ph idx="1"/>
          </p:nvPr>
        </p:nvSpPr>
        <p:spPr/>
        <p:txBody>
          <a:bodyPr/>
          <a:lstStyle/>
          <a:p>
            <a:pPr algn="ctr">
              <a:buNone/>
            </a:pPr>
            <a:r>
              <a:rPr lang="ba-RU" b="1" dirty="0" smtClean="0"/>
              <a:t> </a:t>
            </a:r>
            <a:r>
              <a:rPr lang="ru-RU" b="1" dirty="0" smtClean="0"/>
              <a:t> </a:t>
            </a:r>
            <a:r>
              <a:rPr lang="ba-RU" dirty="0" smtClean="0"/>
              <a:t>Яҙыусы бүреләр һәм эттәр тормошон бәйән итеп, асылда кешелектең һуңғы ике быуатта, бигерәк тә XXI быуат башында бүрэт хәлендә тороп ҡалғандарға ишара яһап, беҙҙе ҙур фажиғәнән иҫкәртмәйме икән, тигән һорауға яуап эҙләү</a:t>
            </a:r>
            <a:endParaRPr lang="ru-RU" dirty="0">
              <a:latin typeface="a_Helver Bashkir"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ba-RU" sz="3600" b="1" dirty="0" smtClean="0">
                <a:solidFill>
                  <a:srgbClr val="FF0000"/>
                </a:solidFill>
              </a:rPr>
              <a:t>Эштең актуаллеге:</a:t>
            </a:r>
            <a:endParaRPr lang="ru-RU" sz="3600" dirty="0">
              <a:solidFill>
                <a:srgbClr val="FF0000"/>
              </a:solidFill>
            </a:endParaRPr>
          </a:p>
        </p:txBody>
      </p:sp>
      <p:sp>
        <p:nvSpPr>
          <p:cNvPr id="3" name="Содержимое 2"/>
          <p:cNvSpPr>
            <a:spLocks noGrp="1"/>
          </p:cNvSpPr>
          <p:nvPr>
            <p:ph idx="1"/>
          </p:nvPr>
        </p:nvSpPr>
        <p:spPr/>
        <p:txBody>
          <a:bodyPr/>
          <a:lstStyle/>
          <a:p>
            <a:pPr>
              <a:buNone/>
            </a:pPr>
            <a:r>
              <a:rPr lang="ba-RU" sz="2800" dirty="0" smtClean="0"/>
              <a:t>	Әҫәрҙә бүренең олоуы кешенең йәмғиәткә, тоҡомдаштарына ҡарата ораны булып яңғырай. Үҙ милләттәштәрен саҡырып ауаз һалыуы, ләкин ул оранды берәүҙең дә ишетмәүе, кешеләрҙең бер-береһенә, милләтенә битарафлығы кешелектең үҙ асылына, булмышына хыянат итеүе түгелме?! Хайуандарға хас тоғролоҡ әҙәмдәргә ятмы ни? Ошо хаҡта һәр кемде тәрән уйландырырға саҡырыу</a:t>
            </a:r>
            <a:endParaRPr lang="ru-RU"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ba-RU" sz="3600" b="1" dirty="0" smtClean="0">
                <a:solidFill>
                  <a:srgbClr val="FF0000"/>
                </a:solidFill>
                <a:latin typeface="a_Helver Bashkir" pitchFamily="34" charset="0"/>
              </a:rPr>
              <a:t>Эштең маҡсаты:</a:t>
            </a:r>
            <a:endParaRPr lang="ru-RU" sz="3600" dirty="0">
              <a:solidFill>
                <a:srgbClr val="FF0000"/>
              </a:solidFill>
            </a:endParaRPr>
          </a:p>
        </p:txBody>
      </p:sp>
      <p:sp>
        <p:nvSpPr>
          <p:cNvPr id="3" name="Содержимое 2"/>
          <p:cNvSpPr>
            <a:spLocks noGrp="1"/>
          </p:cNvSpPr>
          <p:nvPr>
            <p:ph idx="1"/>
          </p:nvPr>
        </p:nvSpPr>
        <p:spPr/>
        <p:txBody>
          <a:bodyPr/>
          <a:lstStyle/>
          <a:p>
            <a:pPr>
              <a:buNone/>
            </a:pPr>
            <a:r>
              <a:rPr lang="ba-RU" dirty="0" smtClean="0"/>
              <a:t>   Киләсәктә кешелекте бары тик ҡан яҡынлығы, туғанлыҡ хисе ҡотҡарып генә ҡаласаҡ. Бүреләрҙең асылы уларҙың йырҡыслығында түгел, ә үҙ зат-тоҡомона ҡарата булған тоғролоғонда икәнлеген иҫбатлау</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b="1" dirty="0" err="1" smtClean="0">
                <a:solidFill>
                  <a:srgbClr val="FF0000"/>
                </a:solidFill>
              </a:rPr>
              <a:t>Методтар</a:t>
            </a:r>
            <a:r>
              <a:rPr lang="ru-RU" sz="3600" b="1" dirty="0" smtClean="0">
                <a:solidFill>
                  <a:srgbClr val="FF0000"/>
                </a:solidFill>
              </a:rPr>
              <a:t>:</a:t>
            </a:r>
            <a:endParaRPr lang="ru-RU" sz="3600" dirty="0">
              <a:solidFill>
                <a:srgbClr val="FF0000"/>
              </a:solidFill>
            </a:endParaRPr>
          </a:p>
        </p:txBody>
      </p:sp>
      <p:sp>
        <p:nvSpPr>
          <p:cNvPr id="3" name="Содержимое 2"/>
          <p:cNvSpPr>
            <a:spLocks noGrp="1"/>
          </p:cNvSpPr>
          <p:nvPr>
            <p:ph idx="1"/>
          </p:nvPr>
        </p:nvSpPr>
        <p:spPr/>
        <p:txBody>
          <a:bodyPr/>
          <a:lstStyle/>
          <a:p>
            <a:pPr algn="ctr">
              <a:buNone/>
            </a:pPr>
            <a:r>
              <a:rPr lang="ba-RU" dirty="0" smtClean="0">
                <a:latin typeface="a_Helver Bashkir" pitchFamily="34" charset="0"/>
              </a:rPr>
              <a:t>   </a:t>
            </a:r>
          </a:p>
          <a:p>
            <a:pPr algn="ctr">
              <a:buNone/>
            </a:pPr>
            <a:r>
              <a:rPr lang="ba-RU" dirty="0" smtClean="0">
                <a:latin typeface="a_Helver Bashkir" pitchFamily="34" charset="0"/>
              </a:rPr>
              <a:t>Тикшеренеү барышында тарихи метод, интервью,күҙәтеү, эҙләнеү методтарын ҡулланыу</a:t>
            </a:r>
            <a:endParaRPr lang="ru-RU" dirty="0" smtClean="0">
              <a:latin typeface="a_Helver Bashkir" pitchFamily="34" charset="0"/>
            </a:endParaRP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ba-RU" sz="3600" b="1" dirty="0" smtClean="0">
                <a:solidFill>
                  <a:srgbClr val="FF0000"/>
                </a:solidFill>
              </a:rPr>
              <a:t>Эштең структураһы:</a:t>
            </a:r>
            <a:endParaRPr lang="ru-RU" sz="3600" dirty="0">
              <a:solidFill>
                <a:srgbClr val="FF0000"/>
              </a:solidFill>
            </a:endParaRPr>
          </a:p>
        </p:txBody>
      </p:sp>
      <p:sp>
        <p:nvSpPr>
          <p:cNvPr id="3" name="Содержимое 2"/>
          <p:cNvSpPr>
            <a:spLocks noGrp="1"/>
          </p:cNvSpPr>
          <p:nvPr>
            <p:ph idx="1"/>
          </p:nvPr>
        </p:nvSpPr>
        <p:spPr/>
        <p:txBody>
          <a:bodyPr/>
          <a:lstStyle/>
          <a:p>
            <a:pPr>
              <a:buFont typeface="Wingdings" pitchFamily="2" charset="2"/>
              <a:buChar char="§"/>
            </a:pPr>
            <a:r>
              <a:rPr lang="ba-RU" dirty="0" smtClean="0"/>
              <a:t>Әҙәби тәнҡит статьяһы;</a:t>
            </a:r>
          </a:p>
          <a:p>
            <a:pPr>
              <a:buFont typeface="Wingdings" pitchFamily="2" charset="2"/>
              <a:buChar char="§"/>
            </a:pPr>
            <a:r>
              <a:rPr lang="ba-RU" dirty="0" smtClean="0"/>
              <a:t>презентация; </a:t>
            </a:r>
          </a:p>
          <a:p>
            <a:pPr>
              <a:buFont typeface="Wingdings" pitchFamily="2" charset="2"/>
              <a:buChar char="§"/>
            </a:pPr>
            <a:r>
              <a:rPr lang="ba-RU" dirty="0" smtClean="0"/>
              <a:t>ҡулланылған әҙәбиәт</a:t>
            </a: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ba-RU" sz="3600" b="1" dirty="0" smtClean="0">
                <a:solidFill>
                  <a:srgbClr val="FF0000"/>
                </a:solidFill>
              </a:rPr>
              <a:t>Төп образдар:</a:t>
            </a:r>
            <a:endParaRPr lang="ru-RU" sz="3600" b="1" dirty="0">
              <a:solidFill>
                <a:srgbClr val="FF0000"/>
              </a:solidFill>
            </a:endParaRPr>
          </a:p>
        </p:txBody>
      </p:sp>
      <p:sp>
        <p:nvSpPr>
          <p:cNvPr id="3" name="Содержимое 2"/>
          <p:cNvSpPr>
            <a:spLocks noGrp="1"/>
          </p:cNvSpPr>
          <p:nvPr>
            <p:ph idx="1"/>
          </p:nvPr>
        </p:nvSpPr>
        <p:spPr/>
        <p:txBody>
          <a:bodyPr/>
          <a:lstStyle/>
          <a:p>
            <a:pPr algn="ctr">
              <a:buNone/>
            </a:pPr>
            <a:r>
              <a:rPr lang="ba-RU" b="1" dirty="0" smtClean="0"/>
              <a:t>Тупыс</a:t>
            </a:r>
            <a:r>
              <a:rPr lang="ba-RU" dirty="0" smtClean="0"/>
              <a:t> менән </a:t>
            </a:r>
            <a:r>
              <a:rPr lang="ba-RU" b="1" dirty="0" smtClean="0"/>
              <a:t>ата бүре Боғаҡ</a:t>
            </a:r>
          </a:p>
          <a:p>
            <a:pPr>
              <a:buNone/>
            </a:pPr>
            <a:r>
              <a:rPr lang="ba-RU" sz="2800" dirty="0" smtClean="0"/>
              <a:t>		</a:t>
            </a:r>
            <a:r>
              <a:rPr lang="ba-RU" sz="2400" dirty="0" smtClean="0"/>
              <a:t>Был бәйәндә XX-XXI быуаттар шарттарында тәбиғәттең ҡырылыуға дусар ителеүе һүрәтләнә, тәбиғәтте үҙенең йорто итеп тойған бүреләр затының да юҡҡа сығыуы күрһәтелә. Бүреләр урман-тау төпкөлөнән асыҡ урынға ҡыуылып, сигенә-сигенә килеп, ғаиләләрен юғалтып бөтөү, юғалыу сигенә килтереп баҫтырыла. Яҙыусы тәбиғәттең, тереклектең, милләттең юҡҡа сыға барыуын ошо бүреләр яҙмышында асыҡ сағылдыра. </a:t>
            </a:r>
            <a:endParaRPr lang="ru-RU" sz="2400" dirty="0"/>
          </a:p>
        </p:txBody>
      </p:sp>
    </p:spTree>
  </p:cSld>
  <p:clrMapOvr>
    <a:masterClrMapping/>
  </p:clrMapOvr>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1" i="0" u="none" strike="noStrike" cap="none" normalizeH="0" baseline="0" smtClean="0">
            <a:ln>
              <a:noFill/>
            </a:ln>
            <a:solidFill>
              <a:srgbClr val="000066"/>
            </a:solidFill>
            <a:effectLst/>
            <a:latin typeface="a_Helver Bashkir"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1" i="0" u="none" strike="noStrike" cap="none" normalizeH="0" baseline="0" smtClean="0">
            <a:ln>
              <a:noFill/>
            </a:ln>
            <a:solidFill>
              <a:srgbClr val="000066"/>
            </a:solidFill>
            <a:effectLst/>
            <a:latin typeface="a_Helver Bashkir" pitchFamily="34"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5565</TotalTime>
  <Words>222</Words>
  <Application>Microsoft Office PowerPoint</Application>
  <PresentationFormat>Экран (4:3)</PresentationFormat>
  <Paragraphs>42</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Оформление по умолчанию</vt:lpstr>
      <vt:lpstr>       Башҡортостан  Республикаһы Учалы районы муниципаль районының муниципаль дөйөм белем биреү бюджет учреждениеһы Учалы ауылының башҡорт гимназияһы    М. Аҡмулла исемендәге Башҡорт дәүләт педагогия университеты тарафынан үткәрелгән башҡорт әҙәбиәтенән “Йәш тәнҡитсе” олимпиадаһының II туры </vt:lpstr>
      <vt:lpstr>Темаһы:</vt:lpstr>
      <vt:lpstr>           Тикшереү объекты:            </vt:lpstr>
      <vt:lpstr>Тикшереү предметы:</vt:lpstr>
      <vt:lpstr>Эштең актуаллеге:</vt:lpstr>
      <vt:lpstr>Эштең маҡсаты:</vt:lpstr>
      <vt:lpstr>Методтар:</vt:lpstr>
      <vt:lpstr>Эштең структураһы:</vt:lpstr>
      <vt:lpstr>Төп образдар:</vt:lpstr>
      <vt:lpstr>Әҫәрҙең йөкмәткеһе</vt:lpstr>
      <vt:lpstr>Яҙыусы,тәнҡитсе Әхмәр-Ғүмәр Үтәбайҙың әҫәр тураһында әйткән һүҙҙәре:</vt:lpstr>
      <vt:lpstr>Һығымта:</vt:lpstr>
      <vt:lpstr>Ҡулланылған әҙәбиәт: </vt:lpstr>
      <vt:lpstr>Иғтибарығыҙ өсөн рәхмәт!!!</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Гузелька</dc:creator>
  <cp:lastModifiedBy>user</cp:lastModifiedBy>
  <cp:revision>264</cp:revision>
  <cp:lastPrinted>1601-01-01T00:00:00Z</cp:lastPrinted>
  <dcterms:created xsi:type="dcterms:W3CDTF">1601-01-01T00:00:00Z</dcterms:created>
  <dcterms:modified xsi:type="dcterms:W3CDTF">2016-03-01T14:19:04Z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