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gObxJGqQqcYF1sJsIRE5AroBl6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9339661315311977E-2"/>
          <c:y val="8.6542318652683484E-2"/>
          <c:w val="0.637756138584614"/>
          <c:h val="0.715274122947768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Германия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Доля вторично перерабатываемого мусора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Австрия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Доля вторично перерабатываемого мусора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Южная Корея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Доля вторично перерабатываемого мусора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Швейцария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Доля вторично перерабатываемого мусора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49.7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Росиия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Доля вторично перерабатываемого мусора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axId val="110686976"/>
        <c:axId val="110688512"/>
      </c:barChart>
      <c:catAx>
        <c:axId val="110686976"/>
        <c:scaling>
          <c:orientation val="minMax"/>
        </c:scaling>
        <c:axPos val="b"/>
        <c:tickLblPos val="nextTo"/>
        <c:crossAx val="110688512"/>
        <c:crosses val="autoZero"/>
        <c:auto val="1"/>
        <c:lblAlgn val="ctr"/>
        <c:lblOffset val="100"/>
      </c:catAx>
      <c:valAx>
        <c:axId val="110688512"/>
        <c:scaling>
          <c:orientation val="minMax"/>
        </c:scaling>
        <c:axPos val="l"/>
        <c:majorGridlines/>
        <c:numFmt formatCode="General" sourceLinked="1"/>
        <c:tickLblPos val="nextTo"/>
        <c:crossAx val="1106869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Стекло</c:v>
                </c:pt>
                <c:pt idx="1">
                  <c:v>Бумага</c:v>
                </c:pt>
                <c:pt idx="2">
                  <c:v>Пластик</c:v>
                </c:pt>
                <c:pt idx="3">
                  <c:v>Полиэтилен</c:v>
                </c:pt>
                <c:pt idx="4">
                  <c:v>Несортируемый мусор</c:v>
                </c:pt>
                <c:pt idx="5">
                  <c:v>Пищевые отходы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0.4</c:v>
                </c:pt>
                <c:pt idx="1">
                  <c:v>0.8</c:v>
                </c:pt>
                <c:pt idx="2">
                  <c:v>0.3</c:v>
                </c:pt>
                <c:pt idx="3">
                  <c:v>0.1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41195197822491"/>
          <c:y val="3.6981521943506838E-2"/>
          <c:w val="0.38588048021775112"/>
          <c:h val="0.94006689847000513"/>
        </c:manualLayout>
      </c:layout>
    </c:legend>
    <c:plotVisOnly val="1"/>
  </c:chart>
  <c:txPr>
    <a:bodyPr/>
    <a:lstStyle/>
    <a:p>
      <a:pPr>
        <a:defRPr sz="2400"/>
      </a:pPr>
      <a:endParaRPr lang="ru-RU"/>
    </a:p>
  </c:txPr>
  <c:externalData r:id="rId1"/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D050">
            <a:alpha val="51764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recyclemap.ru/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Relationship Id="rId4" Type="http://schemas.openxmlformats.org/officeDocument/2006/relationships/image" Target="../media/image13.jpg"/><Relationship Id="rId5" Type="http://schemas.openxmlformats.org/officeDocument/2006/relationships/image" Target="../media/image18.jpg"/><Relationship Id="rId6" Type="http://schemas.openxmlformats.org/officeDocument/2006/relationships/image" Target="../media/image10.jpg"/><Relationship Id="rId7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Relationship Id="rId6" Type="http://schemas.openxmlformats.org/officeDocument/2006/relationships/image" Target="../media/image20.jpg"/><Relationship Id="rId7" Type="http://schemas.openxmlformats.org/officeDocument/2006/relationships/image" Target="../media/image19.jpg"/><Relationship Id="rId8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invest-journal.ru/lidirujushhie-strany-po-pererabotke-othodov" TargetMode="External"/><Relationship Id="rId4" Type="http://schemas.openxmlformats.org/officeDocument/2006/relationships/hyperlink" Target="https://muob.ru/aktualno/news/novosti-poseleniy/939729.html" TargetMode="External"/><Relationship Id="rId5" Type="http://schemas.openxmlformats.org/officeDocument/2006/relationships/hyperlink" Target="https://sergeydolya.livejournal.com/684899.htm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1207023"/>
            <a:ext cx="77724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Экодом – экономный дом</a:t>
            </a:r>
            <a:endParaRPr b="1"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4572000" y="3140975"/>
            <a:ext cx="432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</a:rPr>
              <a:t>Выполнила: ученица 8 класса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</a:rPr>
              <a:t>МАОУ школы №103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</a:rPr>
              <a:t>Тарасова Наталия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solidFill>
                  <a:schemeClr val="dk1"/>
                </a:solidFill>
              </a:rPr>
              <a:t>Руководитель Новикова Елена Николаевна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995936" y="6093296"/>
            <a:ext cx="8066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83575" y="0"/>
            <a:ext cx="82089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автономное образовательное учреждение «школа №103, с углубленным изучением иностранного языка»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tvoy-bor.ru/image/upload/ce89e4e5c68346e8d7da6a685c5928dc9f01edc9.jpg"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515" y="2664579"/>
            <a:ext cx="3320962" cy="3284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/>
              <a:t>Вторичная переработка пластика</a:t>
            </a:r>
            <a:endParaRPr b="1"/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395536" y="9807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Из вторичного пластика получают полимерное сырье, которое имеет широкое применение.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Возможно использование, как только вторичного пластикового сырья, так и смеси из первичного и вторичного сырья.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При  использовании вторсырья при получении новых полимеров снижаются затраты на производство на 5-20%, переработку возможно произвести неоднократно, тем самым снизить затраты на природные ресурсы и энергию на производство до минимума.</a:t>
            </a:r>
            <a:endParaRPr sz="2400"/>
          </a:p>
        </p:txBody>
      </p:sp>
      <p:pic>
        <p:nvPicPr>
          <p:cNvPr descr="https://abc-paper.ru/wp-content/uploads/2022/06/672ff66ca06b76181da3177849c5ccaa.jpg"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4953172"/>
            <a:ext cx="5186413" cy="190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Вторичная переработка стекла</a:t>
            </a:r>
            <a:endParaRPr b="1"/>
          </a:p>
        </p:txBody>
      </p:sp>
      <p:sp>
        <p:nvSpPr>
          <p:cNvPr id="169" name="Google Shape;169;p11"/>
          <p:cNvSpPr txBox="1"/>
          <p:nvPr>
            <p:ph idx="1" type="body"/>
          </p:nvPr>
        </p:nvSpPr>
        <p:spPr>
          <a:xfrm>
            <a:off x="467544" y="10527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Неповрежденные стеклянные банки и бутылки после обработки подлежат повторному использованию.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Битое стекло подвергается переплавке и дальнейшей выплавке новой тары.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Использование отходов стеклянной тары позволяет сэкономит более 1 тонны первичных материалов (известняк, сода, песок).</a:t>
            </a:r>
            <a:endParaRPr/>
          </a:p>
        </p:txBody>
      </p:sp>
      <p:pic>
        <p:nvPicPr>
          <p:cNvPr descr="https://vseomusore.com/wp-content/uploads/2021/03/Othody-stekla-5.jpg"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3933056"/>
            <a:ext cx="3960440" cy="264158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Вторичная переработка бумаги</a:t>
            </a:r>
            <a:endParaRPr b="1"/>
          </a:p>
        </p:txBody>
      </p:sp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467544" y="112474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Макулатура имеет огромный потенциал при вторичной переработке.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Её вымачиваю, чистят, измельчают для получения волокон целлюлозы.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Далее производят бумагу также, как и при производстве из древесины.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1 тонна макулатуры сохраняет 15 деревьев, 1000 кВт электроэнергии и 200м</a:t>
            </a:r>
            <a:r>
              <a:rPr baseline="30000" lang="ru-RU" sz="2400"/>
              <a:t>3</a:t>
            </a:r>
            <a:r>
              <a:rPr lang="ru-RU" sz="2400"/>
              <a:t> воды.</a:t>
            </a:r>
            <a:endParaRPr/>
          </a:p>
        </p:txBody>
      </p:sp>
      <p:pic>
        <p:nvPicPr>
          <p:cNvPr descr="https://sun9-30.userapi.com/impg/9ZKmRZX00Fe_sLK0QIV598T6eZwLIzv0Jy9BOw/WK-rQ6_WsGY.jpg?size=478x360&amp;quality=95&amp;sign=5ad5f1d2602fc64ac8950340ad755250&amp;c_uniq_tag=o2-9Wc6WfwXozo1sTiy8nrvWVRcG7jSBT78RIvnbSFM&amp;type=album" id="178" name="Google Shape;17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72" y="4509120"/>
            <a:ext cx="2808312" cy="211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Мусорная реформа в России</a:t>
            </a:r>
            <a:endParaRPr b="1"/>
          </a:p>
        </p:txBody>
      </p:sp>
      <p:sp>
        <p:nvSpPr>
          <p:cNvPr id="185" name="Google Shape;185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В рамках национального проекта «Экология» с 2018 года реализуется проект «Комплексная система обращения с твердыми коммунальными отходами».</a:t>
            </a:r>
            <a:endParaRPr sz="2800"/>
          </a:p>
        </p:txBody>
      </p:sp>
      <p:pic>
        <p:nvPicPr>
          <p:cNvPr descr="https://zab.ru/image/x/ea242662772da6e01400ce42f47a5818.jpg" id="186" name="Google Shape;186;p13"/>
          <p:cNvPicPr preferRelativeResize="0"/>
          <p:nvPr/>
        </p:nvPicPr>
        <p:blipFill rotWithShape="1">
          <a:blip r:embed="rId3">
            <a:alphaModFix/>
          </a:blip>
          <a:srcRect b="29768" l="11418" r="11802" t="18412"/>
          <a:stretch/>
        </p:blipFill>
        <p:spPr>
          <a:xfrm>
            <a:off x="-1" y="3492705"/>
            <a:ext cx="9144001" cy="336529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Пункты приема вторсырья</a:t>
            </a:r>
            <a:endParaRPr b="1"/>
          </a:p>
        </p:txBody>
      </p:sp>
      <p:sp>
        <p:nvSpPr>
          <p:cNvPr id="193" name="Google Shape;193;p14"/>
          <p:cNvSpPr txBox="1"/>
          <p:nvPr>
            <p:ph idx="1" type="body"/>
          </p:nvPr>
        </p:nvSpPr>
        <p:spPr>
          <a:xfrm>
            <a:off x="467544" y="13407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Существует специальный интернет-ресурс </a:t>
            </a:r>
            <a:r>
              <a:rPr lang="ru-RU" sz="2800" u="sng">
                <a:solidFill>
                  <a:schemeClr val="hlink"/>
                </a:solidFill>
                <a:hlinkClick r:id="rId3"/>
              </a:rPr>
              <a:t>https://recyclemap.ru/</a:t>
            </a:r>
            <a:r>
              <a:rPr lang="ru-RU" sz="2800"/>
              <a:t>, где можно увидеть пункты приема вторсырья по всей России</a:t>
            </a:r>
            <a:endParaRPr sz="2800"/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4">
            <a:alphaModFix/>
          </a:blip>
          <a:srcRect b="6250" l="0" r="0" t="0"/>
          <a:stretch/>
        </p:blipFill>
        <p:spPr>
          <a:xfrm>
            <a:off x="1403648" y="2924944"/>
            <a:ext cx="6969387" cy="367346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Методика исследования</a:t>
            </a:r>
            <a:endParaRPr b="1"/>
          </a:p>
        </p:txBody>
      </p:sp>
      <p:sp>
        <p:nvSpPr>
          <p:cNvPr id="201" name="Google Shape;201;p15"/>
          <p:cNvSpPr txBox="1"/>
          <p:nvPr>
            <p:ph idx="1" type="body"/>
          </p:nvPr>
        </p:nvSpPr>
        <p:spPr>
          <a:xfrm>
            <a:off x="539552" y="119675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В рамках исследования был проведен количественный и качественный анализ ТБО моей семьи: было произведено взвешивание мусора и его анализ по фракциям.</a:t>
            </a:r>
            <a:endParaRPr sz="2800"/>
          </a:p>
        </p:txBody>
      </p:sp>
      <p:sp>
        <p:nvSpPr>
          <p:cNvPr id="202" name="Google Shape;20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https://sun9-79.userapi.com/impg/RuNTvzdsnhSYyFhMEz9ZBpO0Tk-S_i3qKT3TuA/Qj23Zee93h0.jpg?size=615x807&amp;quality=96&amp;sign=ad399217d5198183b881d5a1becce64e&amp;type=album" id="203" name="Google Shape;2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3201836"/>
            <a:ext cx="2786295" cy="365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Объем мусора в моей семье</a:t>
            </a:r>
            <a:endParaRPr b="1"/>
          </a:p>
        </p:txBody>
      </p:sp>
      <p:grpSp>
        <p:nvGrpSpPr>
          <p:cNvPr id="209" name="Google Shape;209;p16"/>
          <p:cNvGrpSpPr/>
          <p:nvPr/>
        </p:nvGrpSpPr>
        <p:grpSpPr>
          <a:xfrm>
            <a:off x="457262" y="1745270"/>
            <a:ext cx="8229466" cy="4283466"/>
            <a:chOff x="-245635" y="-193519"/>
            <a:chExt cx="8475248" cy="4719033"/>
          </a:xfrm>
        </p:grpSpPr>
        <p:sp>
          <p:nvSpPr>
            <p:cNvPr id="210" name="Google Shape;210;p16"/>
            <p:cNvSpPr/>
            <p:nvPr/>
          </p:nvSpPr>
          <p:spPr>
            <a:xfrm rot="5400000">
              <a:off x="-245635" y="246082"/>
              <a:ext cx="1637567" cy="1146297"/>
            </a:xfrm>
            <a:prstGeom prst="chevron">
              <a:avLst>
                <a:gd fmla="val 50000" name="adj"/>
              </a:avLst>
            </a:prstGeom>
            <a:solidFill>
              <a:srgbClr val="49ACC5"/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-245635" y="246082"/>
              <a:ext cx="1637700" cy="11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кг</a:t>
              </a:r>
              <a:endParaRPr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 rot="5400000">
              <a:off x="4155739" y="-3008994"/>
              <a:ext cx="1064418" cy="708330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 txBox="1"/>
            <p:nvPr/>
          </p:nvSpPr>
          <p:spPr>
            <a:xfrm>
              <a:off x="1809313" y="-193519"/>
              <a:ext cx="6420300" cy="163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27575" spcFirstLastPara="1" rIns="20300" wrap="square" tIns="20300">
              <a:noAutofit/>
            </a:bodyPr>
            <a:lstStyle/>
            <a:p>
              <a:pPr indent="-24130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imes New Roman"/>
                <a:buChar char="•"/>
              </a:pPr>
              <a:r>
                <a:rPr b="0" i="0" lang="ru-RU" sz="2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Количество мусора за 1 день</a:t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 rot="5400000">
              <a:off x="-245635" y="1689832"/>
              <a:ext cx="1637567" cy="1146297"/>
            </a:xfrm>
            <a:prstGeom prst="chevron">
              <a:avLst>
                <a:gd fmla="val 50000" name="adj"/>
              </a:avLst>
            </a:prstGeom>
            <a:solidFill>
              <a:srgbClr val="5FDF45"/>
            </a:solidFill>
            <a:ln cap="flat" cmpd="sng" w="25400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6"/>
            <p:cNvSpPr txBox="1"/>
            <p:nvPr/>
          </p:nvSpPr>
          <p:spPr>
            <a:xfrm>
              <a:off x="-245635" y="1689832"/>
              <a:ext cx="1637700" cy="11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90 кг</a:t>
              </a:r>
              <a:endParaRPr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 rot="5400000">
              <a:off x="4155739" y="-1565244"/>
              <a:ext cx="1064418" cy="708330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 txBox="1"/>
            <p:nvPr/>
          </p:nvSpPr>
          <p:spPr>
            <a:xfrm>
              <a:off x="1391930" y="1444215"/>
              <a:ext cx="6420300" cy="106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27575" spcFirstLastPara="1" rIns="20300" wrap="square" tIns="20300">
              <a:noAutofit/>
            </a:bodyPr>
            <a:lstStyle/>
            <a:p>
              <a:pPr indent="-22860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imes New Roman"/>
                <a:buChar char="•"/>
              </a:pPr>
              <a:r>
                <a:rPr b="0" i="0" lang="ru-RU" sz="2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Количество мусора за месяц</a:t>
              </a:r>
              <a:endPara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2860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imes New Roman"/>
                <a:buChar char="•"/>
              </a:pPr>
              <a:r>
                <a:rPr b="0" i="0" lang="ru-RU" sz="23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3*30=90 кг</a:t>
              </a:r>
              <a:endPara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 rot="5400000">
              <a:off x="-245635" y="3133582"/>
              <a:ext cx="1637567" cy="1146297"/>
            </a:xfrm>
            <a:prstGeom prst="chevron">
              <a:avLst>
                <a:gd fmla="val 50000" name="adj"/>
              </a:avLst>
            </a:prstGeom>
            <a:solidFill>
              <a:srgbClr val="F69444"/>
            </a:solidFill>
            <a:ln cap="flat" cmpd="sng" w="25400">
              <a:solidFill>
                <a:srgbClr val="F694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 txBox="1"/>
            <p:nvPr/>
          </p:nvSpPr>
          <p:spPr>
            <a:xfrm>
              <a:off x="-245635" y="3133582"/>
              <a:ext cx="1637700" cy="11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1080 кг</a:t>
              </a:r>
              <a:endParaRPr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 rot="5400000">
              <a:off x="4106387" y="-72162"/>
              <a:ext cx="1163100" cy="7083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694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 txBox="1"/>
            <p:nvPr/>
          </p:nvSpPr>
          <p:spPr>
            <a:xfrm rot="321">
              <a:off x="1391958" y="2615611"/>
              <a:ext cx="6420300" cy="163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27575" spcFirstLastPara="1" rIns="20300" wrap="square" tIns="20300">
              <a:noAutofit/>
            </a:bodyPr>
            <a:lstStyle/>
            <a:p>
              <a:pPr indent="-2349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Char char="•"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Количество мусора за год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3495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Char char="•"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90*12=1080 кг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2" name="Google Shape;22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/>
              <a:t>Распределение ТБО по фракциям в моей семье</a:t>
            </a:r>
            <a:endParaRPr b="1"/>
          </a:p>
        </p:txBody>
      </p:sp>
      <p:graphicFrame>
        <p:nvGraphicFramePr>
          <p:cNvPr id="228" name="Google Shape;228;p17"/>
          <p:cNvGraphicFramePr/>
          <p:nvPr/>
        </p:nvGraphicFramePr>
        <p:xfrm>
          <a:off x="0" y="1784700"/>
          <a:ext cx="8686800" cy="43416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29" name="Google Shape;22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/>
              <a:t>Оценка мусора моей семьи в качестве вторсырья</a:t>
            </a:r>
            <a:endParaRPr b="1"/>
          </a:p>
        </p:txBody>
      </p:sp>
      <p:sp>
        <p:nvSpPr>
          <p:cNvPr id="235" name="Google Shape;235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В качестве вторсырья можно использовать 53% ТКО моей семьи. Из них 27% приходится на бумагу и картон. Поэтому рассчитаем примерный доход в год от сдачи бумаги в макулатуру.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В среднем по данным сайта авито принимают макулатуру за 6 рублей кг (цена зависит от типа макулатуры).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1080*0,27=291,6 (кг) – макулатуры за год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291,6*6=1749,6 (руб.) – возможный доход от сдачи макулатуры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36" name="Google Shape;23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un9-16.userapi.com/impg/8XY6vBBe42H8bkigvwx-DCoah6iE9eQ4mBDmdg/8akdkdo8H-A.jpg?size=622x807&amp;quality=96&amp;sign=1f8326f71c7aa9d15bf6fe8af40cf57c&amp;type=album" id="241" name="Google Shape;241;p19"/>
          <p:cNvPicPr preferRelativeResize="0"/>
          <p:nvPr/>
        </p:nvPicPr>
        <p:blipFill rotWithShape="1">
          <a:blip r:embed="rId3">
            <a:alphaModFix/>
          </a:blip>
          <a:srcRect b="0" l="0" r="0" t="21434"/>
          <a:stretch/>
        </p:blipFill>
        <p:spPr>
          <a:xfrm>
            <a:off x="4644008" y="1124744"/>
            <a:ext cx="1695398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/>
              <a:t>В моей семье часть мусора используется вторично, например:</a:t>
            </a:r>
            <a:endParaRPr b="1" sz="3200"/>
          </a:p>
        </p:txBody>
      </p:sp>
      <p:sp>
        <p:nvSpPr>
          <p:cNvPr id="243" name="Google Shape;243;p19"/>
          <p:cNvSpPr txBox="1"/>
          <p:nvPr>
            <p:ph idx="1" type="body"/>
          </p:nvPr>
        </p:nvSpPr>
        <p:spPr>
          <a:xfrm>
            <a:off x="0" y="1196752"/>
            <a:ext cx="4644008" cy="5661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Полиэтиленовые пакеты используются неоднократно.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Пластиковые бутылки – для удобного хранения морсов и компотов в холодильнике, а также для питьевой воды.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Обрезанные пластиковые бутылки, стаканчики, коробки из под торта, лотки из под фарша для выращивания рассады.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Стеклянные банки из под покупных заготовок – для домашней консервации.</a:t>
            </a:r>
            <a:endParaRPr/>
          </a:p>
        </p:txBody>
      </p:sp>
      <p:sp>
        <p:nvSpPr>
          <p:cNvPr id="244" name="Google Shape;24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https://sun9-75.userapi.com/impg/t8Z1QODXO-fNHMKC3n0xyvs9MNU6N8vqhPUfag/tJhiKpvH5lk.jpg?size=807x584&amp;quality=96&amp;sign=1520dfa4d6b1d1db5ed09508b5b3d71e&amp;type=album" id="245" name="Google Shape;24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780928"/>
            <a:ext cx="2553005" cy="1847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74.userapi.com/impg/9XBk8252Wu3CKeyI6zi1uxGhecV-YxicX5Mqxw/tefXDxnhL7A.jpg?size=807x590&amp;quality=96&amp;sign=cff84bf27b8234c84291169964745f41&amp;type=album" id="246" name="Google Shape;24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0232" y="4221088"/>
            <a:ext cx="2174330" cy="1589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29.userapi.com/impg/oZPCiQZc_pxnbLy-a6iPR6m7-EqAqul2oWQOOg/lzhBuITfBdY.jpg?size=643x807&amp;quality=96&amp;sign=2184c0cf4673a733b2df4b18d5ff54af&amp;type=album" id="247" name="Google Shape;24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8264" y="1124744"/>
            <a:ext cx="1835696" cy="2303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67.userapi.com/impg/lGmt88bBmSwSmmYYr7vrHirZmgwtTd_F64gcFQ/rapop_H8YPk.jpg?size=807x586&amp;quality=96&amp;sign=d2f7c277a2cb9ca6a67466b96238f5bb&amp;type=album" id="248" name="Google Shape;24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6016" y="5157192"/>
            <a:ext cx="2342238" cy="170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457200" y="53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Актуальность</a:t>
            </a:r>
            <a:endParaRPr b="1"/>
          </a:p>
        </p:txBody>
      </p:sp>
      <p:graphicFrame>
        <p:nvGraphicFramePr>
          <p:cNvPr id="98" name="Google Shape;98;p2"/>
          <p:cNvGraphicFramePr/>
          <p:nvPr/>
        </p:nvGraphicFramePr>
        <p:xfrm>
          <a:off x="1254443" y="4228479"/>
          <a:ext cx="6635100" cy="24930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99" name="Google Shape;99;p2"/>
          <p:cNvSpPr txBox="1"/>
          <p:nvPr>
            <p:ph idx="2" type="body"/>
          </p:nvPr>
        </p:nvSpPr>
        <p:spPr>
          <a:xfrm>
            <a:off x="534385" y="1003717"/>
            <a:ext cx="80751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В России 95% твердых бытовых отходов отправляются на мусорные полигоны и лишь 5% на вторичную переработку. Иная ситуация наблюдается в других странах, где перерабатывается более 40% ТБО. Такая ситуация возникает в первую очередь из-за отсутствия культуры раздельного сбора мусора в нашей стране. Но ведь такое поведение не разумно сточки зрения отношения к вопросу сохранения окружающей среды и экономии природных ресурсов. Рассмотрим эти вопросы более подробно.</a:t>
            </a:r>
            <a:endParaRPr/>
          </a:p>
        </p:txBody>
      </p:sp>
      <p:sp>
        <p:nvSpPr>
          <p:cNvPr id="100" name="Google Shape;10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 txBox="1"/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/>
              <a:t>В моей семье часть мусора используется вторично, например:</a:t>
            </a:r>
            <a:endParaRPr b="1" sz="3200"/>
          </a:p>
        </p:txBody>
      </p:sp>
      <p:sp>
        <p:nvSpPr>
          <p:cNvPr id="254" name="Google Shape;254;p20"/>
          <p:cNvSpPr txBox="1"/>
          <p:nvPr>
            <p:ph idx="1" type="body"/>
          </p:nvPr>
        </p:nvSpPr>
        <p:spPr>
          <a:xfrm>
            <a:off x="0" y="1340768"/>
            <a:ext cx="4427984" cy="5517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Пластиковые коробочки, баночки для хранения мелочей.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Пластиковые ведерки из под рыбы, майонеза для сбора грибов, ягод.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Остатки ткани и пряжи для создания игрушек.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Спичечные коробки превратились в пособие по математике.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Обрезки бумаги – для поделок в технике квиллинг.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Остатки упаковочной бумаги, газеты для создания подарочных композиций</a:t>
            </a:r>
            <a:endParaRPr/>
          </a:p>
        </p:txBody>
      </p:sp>
      <p:sp>
        <p:nvSpPr>
          <p:cNvPr id="255" name="Google Shape;255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https://sun9-77.userapi.com/impg/CjMALtT9zeYFY8PumZQKuAiK2KZu81agpmriKA/Pas7ltKVq5U.jpg?size=807x607&amp;quality=96&amp;sign=b980ef952b9b05b9e660b6d5b3c10ea9&amp;type=album" id="256" name="Google Shape;2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5160" y="1268760"/>
            <a:ext cx="220187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46.userapi.com/impg/QeJo5pr2OR6lC4ZbGWkZEvBnphUUihulIiKq6g/39BESSvGKuo.jpg?size=807x595&amp;quality=96&amp;sign=195e1fc0d272b044b98705ad43294b22&amp;type=album" id="257" name="Google Shape;25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976" y="3151319"/>
            <a:ext cx="2232248" cy="1645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34.userapi.com/impg/f4ZBGCfny45ubycNzH9dCp_1aJ17EoylaGdlzw/RRPVJXE7vpU.jpg?size=608x807&amp;quality=96&amp;sign=6b2fc1b5e580bb006fd43ce4161a5cf4&amp;type=album" id="258" name="Google Shape;25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8304" y="4898429"/>
            <a:ext cx="1476356" cy="1959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55.userapi.com/impg/dY8pFJIjtBzPx_xliE5X5gtvpP7Kslw9A850pQ/xgxbB94Ad_w.jpg?size=610x807&amp;quality=96&amp;sign=b6de4562d86bc4b420de3ee1da2bcd19&amp;type=album" id="259" name="Google Shape;25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6993730" y="2879477"/>
            <a:ext cx="1619381" cy="2142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59.userapi.com/impg/_W55EHh6fY0jQ5yJx7RKMuGpVDdfJIX8AoosBw/C54WCgAa0oo.jpg?size=606x807&amp;quality=96&amp;sign=0133302b1b25796bf90dd65e1c5d1b4c&amp;type=album" id="260" name="Google Shape;26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4927618" y="4864267"/>
            <a:ext cx="1710123" cy="2277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50.userapi.com/impg/ORQDAFXnRsflCVoUO8pQdIwawYYfn1w0br9f5A/r0tRg_bzSMc.jpg?size=634x807&amp;quality=96&amp;sign=90ad961cf28cce28924719dc51d6067f&amp;type=album" id="261" name="Google Shape;261;p20"/>
          <p:cNvPicPr preferRelativeResize="0"/>
          <p:nvPr/>
        </p:nvPicPr>
        <p:blipFill rotWithShape="1">
          <a:blip r:embed="rId8">
            <a:alphaModFix/>
          </a:blip>
          <a:srcRect b="19593" l="0" r="0" t="22326"/>
          <a:stretch/>
        </p:blipFill>
        <p:spPr>
          <a:xfrm>
            <a:off x="4427984" y="1268760"/>
            <a:ext cx="2240218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/>
              <a:t>Рекомендации по сбору мусора и сокращению его количества</a:t>
            </a:r>
            <a:endParaRPr b="1"/>
          </a:p>
        </p:txBody>
      </p:sp>
      <p:sp>
        <p:nvSpPr>
          <p:cNvPr id="267" name="Google Shape;26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/>
              <a:t>Вести раздельный сбор мусора в 4 контейнера: для пластика, стекла, бумаги и несортируемого мусора.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/>
              <a:t>Упаковки и бутылки перед сбором необходимо вымыть.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/>
              <a:t>Сдавать мусор в специальные пункты приемы.</a:t>
            </a:r>
            <a:endParaRPr/>
          </a:p>
        </p:txBody>
      </p:sp>
      <p:pic>
        <p:nvPicPr>
          <p:cNvPr descr="Вывоз ТБО в Москве, заказать по цене от 388 рублей - Санитарим" id="268" name="Google Shape;2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4581128"/>
            <a:ext cx="3039660" cy="198884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/>
              <a:t>Рекомендации по сбору мусора и сокращению его количества</a:t>
            </a:r>
            <a:endParaRPr b="1"/>
          </a:p>
        </p:txBody>
      </p:sp>
      <p:sp>
        <p:nvSpPr>
          <p:cNvPr id="275" name="Google Shape;275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 startAt="4"/>
            </a:pPr>
            <a:r>
              <a:rPr lang="ru-RU" sz="2800"/>
              <a:t>Вторично использовать упаковку.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 startAt="4"/>
            </a:pPr>
            <a:r>
              <a:rPr lang="ru-RU" sz="2800"/>
              <a:t>Пластиковые стаканчики, бутылки могут быть использованы повторно, например, для посадки рассады.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 startAt="4"/>
            </a:pPr>
            <a:r>
              <a:rPr lang="ru-RU" sz="2800"/>
              <a:t>Пищевые отходы по возможности использовать на корм животным или в качестве компоста.</a:t>
            </a:r>
            <a:endParaRPr/>
          </a:p>
        </p:txBody>
      </p:sp>
      <p:pic>
        <p:nvPicPr>
          <p:cNvPr descr="21 идея использования пластиковых бутылок на даче. Поделки из пластиковых  бутылок" id="276" name="Google Shape;2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24" y="4581128"/>
            <a:ext cx="3168352" cy="211223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/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Заключение</a:t>
            </a:r>
            <a:endParaRPr b="1"/>
          </a:p>
        </p:txBody>
      </p:sp>
      <p:sp>
        <p:nvSpPr>
          <p:cNvPr id="283" name="Google Shape;283;p23"/>
          <p:cNvSpPr txBox="1"/>
          <p:nvPr>
            <p:ph idx="1" type="body"/>
          </p:nvPr>
        </p:nvSpPr>
        <p:spPr>
          <a:xfrm>
            <a:off x="0" y="908724"/>
            <a:ext cx="9144000" cy="3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400"/>
              <a:t>Каждая семья может внести свой вклад в увеличении доли ТБО, отправленных на вторичную переработку, что поможет сохранить окружающую среду и сэкономить природные ресурсы. Улучшить экологическое состояние окружающей среды несложно. Нужно только, чтобы каждый понимал, что это необходимо, и мог внести свою, пусть и маленькую, лепту. Выполняя несложные правила, мы сможем «Сохранить свое завтра»</a:t>
            </a:r>
            <a:endParaRPr sz="2400"/>
          </a:p>
          <a:p>
            <a:pPr indent="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400"/>
              <a:t>В ходе выполнения работы был проанализирован. количественный и качественный состав ТБО моей семьи, выяснены возможные способы уменьшения выбрасываемого мусора. Многим вещам в мусорной корзине можно найти достойное применение.</a:t>
            </a:r>
            <a:endParaRPr sz="2400"/>
          </a:p>
          <a:p>
            <a:pPr indent="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400"/>
              <a:t>В ходе выполнения работы моя гипотеза подтвердилась.</a:t>
            </a:r>
            <a:endParaRPr sz="2400"/>
          </a:p>
        </p:txBody>
      </p:sp>
      <p:sp>
        <p:nvSpPr>
          <p:cNvPr descr="https://minstroy.astrobl.ru/storage/news/38117/%D0%A2%D0%B5%D1%80%D1%81%D1%85%D0%B5%D0%BC%D0%B0.jpg.opdownload" id="284" name="Google Shape;284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p23"/>
          <p:cNvPicPr preferRelativeResize="0"/>
          <p:nvPr/>
        </p:nvPicPr>
        <p:blipFill rotWithShape="1">
          <a:blip r:embed="rId3">
            <a:alphaModFix/>
          </a:blip>
          <a:srcRect b="15547" l="11260" r="30076" t="10626"/>
          <a:stretch/>
        </p:blipFill>
        <p:spPr>
          <a:xfrm>
            <a:off x="2794789" y="4805715"/>
            <a:ext cx="2707501" cy="191568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/>
              <a:t>Список литературы и источников</a:t>
            </a:r>
            <a:endParaRPr b="1"/>
          </a:p>
        </p:txBody>
      </p:sp>
      <p:sp>
        <p:nvSpPr>
          <p:cNvPr id="292" name="Google Shape;292;p24"/>
          <p:cNvSpPr txBox="1"/>
          <p:nvPr>
            <p:ph idx="1" type="body"/>
          </p:nvPr>
        </p:nvSpPr>
        <p:spPr>
          <a:xfrm>
            <a:off x="457200" y="141765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49911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/>
              <a:t>Гнатов Н.И., Рыбальский Н.Г.. Что нужно знать о ТБО. – М.: Просвещение, 2001 г.</a:t>
            </a:r>
            <a:endParaRPr/>
          </a:p>
          <a:p>
            <a:pPr indent="-499110" lvl="0" marL="51435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/>
              <a:t>Гаркуша А. Как внедрить раздельный сбор отходов в своем дворе (микрорайоне/городе). Путеводитель. – М., 2018.</a:t>
            </a:r>
            <a:endParaRPr/>
          </a:p>
          <a:p>
            <a:pPr indent="-499110" lvl="0" marL="51435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/>
              <a:t>Чижевский А.Е. Я познаю мир. Экология. – М.: изд. «Астрель», 2003 г.</a:t>
            </a:r>
            <a:endParaRPr/>
          </a:p>
          <a:p>
            <a:pPr indent="-499110" lvl="0" marL="51435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/>
              <a:t>Лидирующие страны по переработке отходов [Электронный ресурс] / © invest-journal Деловой журнал. – Режим доступа: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https://invest-journal.ru/lidirujushhie-strany-po-pererabotke-othodov</a:t>
            </a:r>
            <a:r>
              <a:rPr lang="ru-RU"/>
              <a:t> (свободный доступ). – Загл. с экрана.</a:t>
            </a:r>
            <a:endParaRPr/>
          </a:p>
          <a:p>
            <a:pPr indent="-499110" lvl="0" marL="51435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/>
              <a:t>Национальный проект «Экология» [Электронный ресурс] / © Портал муниципальных образований 2010-2023. – Режим доступа: </a:t>
            </a:r>
            <a:r>
              <a:rPr lang="ru-RU" u="sng">
                <a:solidFill>
                  <a:schemeClr val="hlink"/>
                </a:solidFill>
                <a:hlinkClick r:id="rId4"/>
              </a:rPr>
              <a:t>https://muob.ru/aktualno/news/novosti-poseleniy/939729.html</a:t>
            </a:r>
            <a:r>
              <a:rPr lang="ru-RU"/>
              <a:t>  (свободный доступ). – Загл. с экрана.</a:t>
            </a:r>
            <a:endParaRPr/>
          </a:p>
          <a:p>
            <a:pPr indent="-499110" lvl="0" marL="51435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/>
              <a:t>Проблемы раздельного мусора в Росиии [Электронный ресурс] / © IVEJOURNAL. – Режим доступа: </a:t>
            </a:r>
            <a:r>
              <a:rPr lang="ru-RU" u="sng">
                <a:solidFill>
                  <a:schemeClr val="hlink"/>
                </a:solidFill>
                <a:hlinkClick r:id="rId5"/>
              </a:rPr>
              <a:t>https://sergeydolya.livejournal.com/684899.html</a:t>
            </a:r>
            <a:r>
              <a:rPr lang="ru-RU"/>
              <a:t> (свободный доступ). – Загл. с экрана.</a:t>
            </a:r>
            <a:endParaRPr/>
          </a:p>
          <a:p>
            <a:pPr indent="-372110" lvl="0" marL="51435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93" name="Google Shape;29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>
            <p:ph type="title"/>
          </p:nvPr>
        </p:nvSpPr>
        <p:spPr>
          <a:xfrm>
            <a:off x="539552" y="22768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b="1" lang="ru-RU" sz="7200"/>
              <a:t>Спасибо за внимание!</a:t>
            </a:r>
            <a:endParaRPr b="1" sz="7200"/>
          </a:p>
        </p:txBody>
      </p:sp>
      <p:sp>
        <p:nvSpPr>
          <p:cNvPr id="299" name="Google Shape;29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/>
              <a:t>Гипотеза:</a:t>
            </a:r>
            <a:r>
              <a:rPr lang="ru-RU" sz="3200"/>
              <a:t> если отправлять ТБО на вторичную переработку, то можно получить не только возможность сохранения окружающей среды, но и сохранить природные ресурсы.</a:t>
            </a:r>
            <a:endParaRPr sz="3200"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457200" y="2333648"/>
            <a:ext cx="82296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descr="Что такое ТБО и КГМ? | Забирайка"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7342" y="3004932"/>
            <a:ext cx="381000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/>
              <a:t>Объект и предмет исследования</a:t>
            </a:r>
            <a:endParaRPr b="1"/>
          </a:p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 sz="2800"/>
              <a:t>Объект исследования: </a:t>
            </a:r>
            <a:r>
              <a:rPr lang="ru-RU" sz="2800"/>
              <a:t>твердые бытовые отходы.</a:t>
            </a:r>
            <a:endParaRPr sz="28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 sz="2800"/>
              <a:t>Предмет:</a:t>
            </a:r>
            <a:r>
              <a:rPr lang="ru-RU" sz="2800"/>
              <a:t> возможности сохранения природных ресурсов от вторичного использования ТБО.</a:t>
            </a:r>
            <a:endParaRPr sz="2800"/>
          </a:p>
        </p:txBody>
      </p:sp>
      <p:pic>
        <p:nvPicPr>
          <p:cNvPr descr="https://static.ngs.ru/news/2015/99/preview/29b771838b306b560181bd5f8661de82239a5da51_1280.jpg"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3860992"/>
            <a:ext cx="4182934" cy="278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/>
              <a:t>Цель:</a:t>
            </a:r>
            <a:r>
              <a:rPr lang="ru-RU" sz="3200"/>
              <a:t> выявление возможностей использования ТБО моей семьи для вторичной переработки.</a:t>
            </a:r>
            <a:endParaRPr sz="3200"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/>
              <a:t>Задачи: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ru-RU"/>
              <a:t>Изучение литературы по теме исследования.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ru-RU"/>
              <a:t>Анализ ТБО моей семьи.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ru-RU"/>
              <a:t>Поиск путей вторичного использования ТБО для сохранения природных ресурсов.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ru-RU"/>
              <a:t>Разработка рекомендаций по раздельному сбору мусора для увеличения доли перерабатываемого мусора.</a:t>
            </a:r>
            <a:endParaRPr/>
          </a:p>
        </p:txBody>
      </p:sp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Практическая значимость</a:t>
            </a:r>
            <a:endParaRPr b="1"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При проведении данного исследования оценка ТБО отдельной семьи позволит разработать систему мероприятий, направленных на увеличение доли перерабатываемого мусора в целях сохранения природных ресурсов.</a:t>
            </a:r>
            <a:endParaRPr sz="2800"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34422" l="10788" r="29721" t="16360"/>
          <a:stretch/>
        </p:blipFill>
        <p:spPr>
          <a:xfrm>
            <a:off x="2195736" y="4149080"/>
            <a:ext cx="5436096" cy="252858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Твердые бытовые отходы</a:t>
            </a:r>
            <a:endParaRPr b="1"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467544" y="1340768"/>
            <a:ext cx="842493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/>
              <a:t>ТБО</a:t>
            </a:r>
            <a:r>
              <a:rPr lang="ru-RU"/>
              <a:t> — предметы или товары, потерявшие потребительские свойства, наибольшая часть отходов потребления.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/>
              <a:t>Гарбология</a:t>
            </a:r>
            <a:r>
              <a:rPr lang="ru-RU"/>
              <a:t> – наука, занимающаяся изучением мусора, «мусорной археологией», способов его утилизации.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Вывоз и утилизация ТБО | Вывоз мусора в СПб недорого | Утилизация и  переработка отходов | Контейнеры для мусора | Экологический аутсорсинг |  Компания &quot;СТАКС-Вектор&quot; | Звоните: +7 (812) 966-38-80"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866" y="4509119"/>
            <a:ext cx="2423277" cy="2348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Классификация ТБО</a:t>
            </a:r>
            <a:endParaRPr b="1"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/>
              <a:t>ТБО делятся на:</a:t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ru-RU"/>
              <a:t>отбросы (биологические ТО);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ru-RU"/>
              <a:t>собственно бытовой мусор (небиологические ТО искусственного или естественного происхождения).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ТБО – источник энергии и доходов - новости Kapital.kz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4005064"/>
            <a:ext cx="4114820" cy="256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/>
              <a:t>Раздельный сбор ТБО</a:t>
            </a:r>
            <a:endParaRPr b="1"/>
          </a:p>
        </p:txBody>
      </p: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457200" y="1600200"/>
            <a:ext cx="8291264" cy="4853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При раздельном сборе ТБО обычно выделяют 4 категории, которые необходимо собирать отдельно и направлять в контейнер определенного цвета: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/>
              <a:t>Пластик (желтый контейнер);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/>
              <a:t>Стекло (синий контейнер);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/>
              <a:t>Бумага (зеленый контейнер);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/>
              <a:t>Несортируемые отходы: пищевые отходы, средства личной гигиены, смешанная упаковка (красный контейнер).</a:t>
            </a:r>
            <a:endParaRPr/>
          </a:p>
        </p:txBody>
      </p:sp>
      <p:pic>
        <p:nvPicPr>
          <p:cNvPr descr="https://extxe.com/wp-content/uploads/2021/05/razdelniy_sbor_musora.jpg"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2924944"/>
            <a:ext cx="2744055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2023-04-08T21:06:29Z</dcterms:created>
  <dc:creator>admin</dc:creator>
</cp:coreProperties>
</file>