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88" r:id="rId3"/>
    <p:sldId id="269" r:id="rId4"/>
    <p:sldId id="270" r:id="rId5"/>
    <p:sldId id="257" r:id="rId6"/>
    <p:sldId id="268" r:id="rId7"/>
    <p:sldId id="258" r:id="rId8"/>
    <p:sldId id="261" r:id="rId9"/>
    <p:sldId id="262" r:id="rId10"/>
    <p:sldId id="275" r:id="rId11"/>
    <p:sldId id="276" r:id="rId12"/>
    <p:sldId id="281" r:id="rId13"/>
    <p:sldId id="280" r:id="rId14"/>
    <p:sldId id="263" r:id="rId15"/>
    <p:sldId id="277" r:id="rId16"/>
    <p:sldId id="278" r:id="rId17"/>
    <p:sldId id="279" r:id="rId18"/>
    <p:sldId id="282" r:id="rId19"/>
    <p:sldId id="283" r:id="rId20"/>
    <p:sldId id="284" r:id="rId21"/>
    <p:sldId id="285" r:id="rId22"/>
    <p:sldId id="286" r:id="rId23"/>
    <p:sldId id="26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" userDrawn="1">
          <p15:clr>
            <a:srgbClr val="A4A3A4"/>
          </p15:clr>
        </p15:guide>
        <p15:guide id="2" pos="1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711" autoAdjust="0"/>
    <p:restoredTop sz="94660"/>
  </p:normalViewPr>
  <p:slideViewPr>
    <p:cSldViewPr>
      <p:cViewPr varScale="1">
        <p:scale>
          <a:sx n="91" d="100"/>
          <a:sy n="91" d="100"/>
        </p:scale>
        <p:origin x="-786" y="-114"/>
      </p:cViewPr>
      <p:guideLst>
        <p:guide orient="horz" pos="210"/>
        <p:guide pos="15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E53D5-63D0-4DC9-9657-55F6CC0B1C18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AD862-D997-4F8A-823E-BE6BC9236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21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AD862-D997-4F8A-823E-BE6BC923633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0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85262-9DC6-4B5C-9CE0-1B8CF95B999E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025B-0652-4BB7-B521-761E684130E1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6688-DEAD-4209-AE22-C7EC5B154043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1877-20FB-4557-8766-2AEC968D7E13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912E-255B-4B82-BB6A-7839AD0256CB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3B8-54BE-4C71-8AB8-BAE7A1ABA394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00B2-7F67-4C6C-BC1B-6907A89DA9BF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9B1C-16A2-42B4-A593-21812F84B58E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A360-07C9-4AE9-BB6E-8FD7DFDDDDC4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CA93-02BA-4763-B04C-4B55AA0D1E02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7520-04E4-4619-A617-4F131D498369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C475-A949-4385-9073-9F9C97D9F2E0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2C6D-3BC3-45D1-B830-E92B8C18DE9F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00D9-C5D9-4B03-9293-D75DAE9B69FD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D930-FE81-4DFD-AF9D-8313B6FCED0F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6C5D-71BD-4D9E-83C6-B956B710345A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17E55-60C6-4B9C-9CE6-A332CBAC4CA8}" type="datetime1">
              <a:rPr lang="en-US" smtClean="0"/>
              <a:pPr/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bf.ru/quotes/?author=3686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0428" y="2714033"/>
            <a:ext cx="8915399" cy="8905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Экодом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экономный 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04112" y="5026980"/>
            <a:ext cx="4943872" cy="119675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ученик 9 А класса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«Лицей №155» ГО Уфа</a:t>
            </a:r>
          </a:p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Ветлугин Богдан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5480" y="0"/>
            <a:ext cx="793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«Лицей №155 имени Героя Советского Союза Н.В.Ковшовой» ГО УФА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5480" y="5026980"/>
            <a:ext cx="4380897" cy="180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Руководители: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Комарова Лариса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Ягангировна-учитель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географии и биологии</a:t>
            </a:r>
          </a:p>
          <a:p>
            <a:pPr>
              <a:lnSpc>
                <a:spcPct val="110000"/>
              </a:lnSpc>
            </a:pP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Агапитова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Альбина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Агзамовна-учитель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физики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63952" y="638132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Уфа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1435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419918"/>
            <a:ext cx="8911687" cy="128089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меньше платить за электричество?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1504612" y="6381328"/>
            <a:ext cx="687388" cy="476672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89212" y="1143000"/>
            <a:ext cx="8915400" cy="476822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экономии электричества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Переход на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многотарифную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систему учета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Сэкономить можно, если установить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многотарифный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счетчик. Он обеспечивает дифференцированный учет потребляемой электроэнергии в зависимости от времени суток. В данном случае сутки разделены на зоны, для каждой установлен свой тариф на электроэнергию. Обычно сутки делятся на две зоны (ночная зона — с 23:00 до 07:00, дневная зона — с 07:00 до 23:00) или на три зоны (ночная зона — с 23:00 до 07:00, полупиковая зона — с 10:00 до 17:00 и с 21:00 до 23:00 и пиковая зона — с 07:00 до 10:00 и с 17:00 до 21:00).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 Использовать энергосберегающие лампы и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диммеры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оценкам экспертов, около 15% электричества идет на освещение квартир и домов. Поэтому особое внимание стоит уделить освещению — на нем тоже можно экономить. Один из самых простых и понятных способов — заменить лампы накаливания на энергосберегающие.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877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419918"/>
            <a:ext cx="8911687" cy="128089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меньше платить за электричество?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1504612" y="6381328"/>
            <a:ext cx="687388" cy="476672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89212" y="1143000"/>
            <a:ext cx="8915400" cy="476822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экономии электричества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3. Делать выбор в сторону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энергоэффективной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техники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Современную квартиру сложно представить без бытовой техники, электроники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Холодильник, плита, электрический чайник, посудомоечная и стиральная машины, телевизор, компьютер, увлажнитель воздуха — далеко не весь список приборов, которые можно встретить в обычной российской квартире. Все эти приборы являются потребителями электроэнергии.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Не забывайте про осознанное потребление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стоит также забывать об элементарной экономии электроэнергии способами, которые давно известны, отмечает член Общественного совета при Минстрое России. Например, своевременно выключать свет, максимально использовать дневной свет и зональное освещение. Выключать неиспользуемые приборы из сети, не оставлять оборудование в режиме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stand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вынимать зарядные устройства из розетки.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877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419918"/>
            <a:ext cx="8911687" cy="128089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меньше платить за электричество?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1504612" y="6381328"/>
            <a:ext cx="687388" cy="476672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Users\user\Desktop\2222222222222222222222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143000"/>
            <a:ext cx="5661670" cy="476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77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419918"/>
            <a:ext cx="8911687" cy="1280890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меньше платить за электричество?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1504612" y="6381328"/>
            <a:ext cx="687388" cy="476672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89212" y="1143000"/>
            <a:ext cx="8915400" cy="476822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Учимся экономить  максимальное использование дневного света (повышение прозрачности и увеличение площади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 повышение отражающей способности (белые стены и потолок);  оптимальное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размещение световых источников (местное освещение, направленное освещение);  использование осветительных приборов только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 необходимости;  повышение светоотдачи существующих источников (замена люстр, плафонов, удаление грязи с плафонов, применение более эффективных отражателей);  замена ламп накаливания на энергосберегающие (люминесцентные, компактные люминесцентные, светодиодные );  применение устройств управления освещением (датчики движения и акустические датчики, датчики освещенности, таймеры, системы дистанционного управления);  внедрение автоматизированной системы диспетчерского управления наружным освещением (АСДУ НО);  установка интеллектуальных распределённых систем управления освещением (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минимизирующих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затраты на электроэнергию для данного объекта).  Если лампа накаливания расходует энергии в месяц 35 рублей, то люминесцентные всего около 8 рублей в месяц. Да и еще люминесцентные служат на много дольше. Если же у вас дом использовано15 лампочек ,то вы уже сэкономите 405 рублей.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77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9513068" cy="1491952"/>
          </a:xfrm>
        </p:spPr>
        <p:txBody>
          <a:bodyPr>
            <a:normAutofit fontScale="9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Управлять </a:t>
            </a:r>
            <a:r>
              <a:rPr lang="ru-RU" alt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отопительными котлами и тёплыми полами, поддерживая оптимальную температуру в </a:t>
            </a:r>
            <a:r>
              <a:rPr lang="ru-RU" alt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доме</a:t>
            </a:r>
            <a:r>
              <a:rPr lang="ru-RU" altLang="ru-RU" dirty="0">
                <a:solidFill>
                  <a:srgbClr val="333333"/>
                </a:solidFill>
                <a:latin typeface="Roboto"/>
              </a:rPr>
              <a:t/>
            </a:r>
            <a:br>
              <a:rPr lang="ru-RU" altLang="ru-RU" dirty="0">
                <a:solidFill>
                  <a:srgbClr val="333333"/>
                </a:solidFill>
                <a:latin typeface="Roboto"/>
              </a:rPr>
            </a:br>
            <a:endParaRPr lang="ru-RU" dirty="0"/>
          </a:p>
        </p:txBody>
      </p:sp>
      <p:pic>
        <p:nvPicPr>
          <p:cNvPr id="4" name="Picture 4" descr="https://fhcdnarticles-a.akamaihd.net/181729/thumb_58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7704856" cy="420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11504612" y="6381328"/>
            <a:ext cx="687388" cy="476672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75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сберечь горячей и холодной воды при ее рациональном использовании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Экономия воды • установка приборов учёта потребления воды; • использование воды только когда это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действительно необходимо; • установка сливных унитазных бачков, имеющих выбор интенсивности слива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воды; • установка автоматических регуляторов расхода воды,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крана и регуляторов 10л\мин для душа • Во время мытья посуды, наберите в какую-нибудь посуду воды и выключите кран , вымойте грязную посуду той водой и потом включая кран сполосните. И так же при чистке зубов. Расход уменьшится в два и более раз. Если в месяц вы платили за воду на человека 500 рублей, то будете платить около 250 рублей. Также ваша семья(из 4-х человек) в месяц сэкономит 1000 рублей, а в год 12000.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сэкономить топливо(если в семье машина)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752600"/>
            <a:ext cx="8915400" cy="4876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расход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топлива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Проверьте техническое состояние автомобиля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Измените стиль вождения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Заправляйтесь на проверенных АЗС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возите лишний груз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Тщательно продумывайте маршрут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Используйте датчики уровня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топлива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 выбирайте шины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Покупайте качественное моторное масло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Отключите электроприборы, если есть такая возможность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меняйте аэродинамику автомобиля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Отапливаемый гараж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Заведите топливную карту.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сэкономить топливо(если в семье машина)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улицах российских городов появляется все больше электрокаров. Их называют экологически безопасным и экономичным транспортным средством.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147" name="Picture 3" descr="C:\Users\user\Desktop\ббббб111111111111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819400"/>
            <a:ext cx="9423400" cy="399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Экономия газа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Экономия газа • подбор оптимальной мощности газового котла и насоса; • утепление помещений, оптимальный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подбор эффективных радиаторов отопления в помещениях, где используется обогрев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газовым котлом; • использование на газовых плитах посуды с широким плоским дном,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закрывающейся крышкой, желательно прозрачной, подогрев в чайнике только необходимого количества воды; • переход, по возможности, на максимально широкое использование иных источников тепла.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правильно обращаться с бытовыми отходами?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Вынося из дома мусор, мы редко задумываемся о том, что же с ним происходит дальше. А происходит вот что: в России бытовые отходы, в основном, свозятся на полигоны или попросту – свалки. Свалки не эффективны для борьбы с все более возрастающим объемом отходов, кроме того, они наносят немалый вред окружающей среде. Даже обустроенные по последнему слову техники полигоны создают целый комплекс экологических проблем. В России таких «правильных» полигонов пока не более десятка, остальное — самые обыкновенные свалки, которые будут загрязнять окружающую среду еще около 100 лет после их закрытия.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323012" y="1600200"/>
            <a:ext cx="5181600" cy="4260851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42" name="Picture 2" descr="C:\Users\user\Downloads\DSC0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524000"/>
            <a:ext cx="3505200" cy="48768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629400" y="3105835"/>
            <a:ext cx="502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Бережливость — важный источник благосостояния.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3"/>
              </a:rPr>
              <a:t>Марк Туллий Цицерон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правильно обращаться с бытовыми отходами?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Первый: сдавать вторсырье для переработки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Второй: производить отходы как можно меньше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Третий: вторично использовать ту же упаковку или отслужившие свой век вещи</a:t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правильно обращаться с бытовыми отходами?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194" name="Picture 2" descr="C:\Users\user\Desktop\ееееееееееееееееееееееееее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1" y="2133600"/>
            <a:ext cx="8610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утеплить свой дом?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Как утеплить свой дом  1. Не загораживайте отопительные приборы, не мешайте</a:t>
            </a:r>
          </a:p>
          <a:p>
            <a:r>
              <a:rPr lang="ru-RU" dirty="0" smtClean="0"/>
              <a:t>теплому воздуху согревать комнату. 2. Закрывайте шторы на ночь</a:t>
            </a:r>
          </a:p>
          <a:p>
            <a:r>
              <a:rPr lang="ru-RU" dirty="0" smtClean="0"/>
              <a:t>– это позволит предотвратить утечку тепла. 3. Проветривайте помещение недолго,</a:t>
            </a:r>
          </a:p>
          <a:p>
            <a:r>
              <a:rPr lang="ru-RU" dirty="0" smtClean="0"/>
              <a:t>но интенсивно. Постоянно приоткрытые форточки и окна обогревают улицу и расходуют Ваши деньги. Используйте «ударное» проветривание, широко раскрывая окна на непродолжительное время. Воздух успеет смениться, но не успеет охладить поверхности в помещении. 4. При возможности сажайте деревья у дома! Деревья вокруг здания способствуют сохранению тепла внутри помещения.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4797152"/>
            <a:ext cx="1036915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Подведя итог, можно сказать, что, используя интеллектуальную систему управления,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вы постоянно держите руку на пульсе работы всех систем вашего дома.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fhcdnarticles-a.akamaihd.net/181739/thumb_585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648" y="67264"/>
            <a:ext cx="7056784" cy="47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504612" y="6381328"/>
            <a:ext cx="687388" cy="476672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59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465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219200"/>
            <a:ext cx="8915400" cy="5105400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История происхождения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arenR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Разберёмся в «Умном доме»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arenR"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Что такое «Умный дом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»?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arenR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Для чего служит «Умный Дом»?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arenR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меньше платить за электричество?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6)  Как меньше платить за воду?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7)  Как правильно обращаться с бытовыми отходами?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8)  Как утеплить свой дом?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9)  Как сэкономить топливо?</a:t>
            </a:r>
          </a:p>
          <a:p>
            <a:pPr>
              <a:buNone/>
            </a:pPr>
            <a:endParaRPr lang="ru-RU" sz="2000" u="sng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91344" y="6393988"/>
            <a:ext cx="531812" cy="463296"/>
          </a:xfrm>
          <a:prstGeom prst="actionButtonBeginning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61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Немного истории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 1995 году разработчики технологий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Java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предрекали одним из основных назначений для этой технологии увеличения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интеллекта бытовых приборов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например, холодильник сам будет заказывать продукты из магазина. Промышленного распространения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идея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не получила, но такие компании, как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Miele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Siemens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уже выпускают бытовую технику с возможностью включения в «умный дом».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Осенью 2012 года компания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Panasonic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анонсировала полномасштабное производство систем управления энергией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SMARTHEMS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предназначенных для «умных домов».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Panasonic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обещает ввести совместимость с системой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HEMS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во всю линейку своих бытовых приборов, таких как: кондиционеры, «умная» кухонная техника и 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горячего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водоснабжения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EcoCute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Новая система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AiSEG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связать все оборудование и домашние устройства в единую сеть организовав отображение информации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работе солнечных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батарей, расходе электричества, газа и воды и автоматически контролируя работу бытовых приборов с помощью протокола ECHONET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Lite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1504612" y="6381328"/>
            <a:ext cx="687388" cy="476672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57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11504612" y="6381328"/>
            <a:ext cx="687388" cy="476672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Разберёмся в «Умном доме»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«Умный дом» — это высокотехнологичная система, позволяющая объединить все коммуникации в одну и поставить её под управление искусственного интеллекта, программируемого и настраиваемого под все потребности и пожелания хозяина.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9120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46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«Умный дом»?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268760"/>
            <a:ext cx="9433048" cy="4642462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термином «Умный дом» обычно понимают интеграцию систем, оборудования и узлов в единую интеллектуальную систему управления домом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В эту систему входят: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управления и связи;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отопления, вентиляции и кондиционирования;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освещения;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электропитания здания;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безопасности и мониторинга.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1504612" y="6381328"/>
            <a:ext cx="687388" cy="476672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349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332656"/>
            <a:ext cx="8911687" cy="864096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чего служит «Умный 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40768"/>
            <a:ext cx="8915400" cy="20882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Любой из нас хотя бы на мгновение задумывался: «Как хорошо было бы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…». Умный дом является комплексом электронных систем, делающих жизнь в доме более комфортной. УД показывает состояние всех инженерных систем дома и позволяет удобно управлять ими. Именно естественное и понятное желание повышения комфорта, безопасности и экономичности в повседневной жизни и привело к возникновению такой системы.</a:t>
            </a:r>
          </a:p>
        </p:txBody>
      </p:sp>
      <p:pic>
        <p:nvPicPr>
          <p:cNvPr id="3075" name="Picture 3" descr="http://29volt.ru/upload/iblock/cda/cda98bd9377fe7d97d337a789048aa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429000"/>
            <a:ext cx="4079776" cy="272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3657600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Управлять УД можно с любой платформы: начиная со смартфона и заканчивая различными ПК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11504612" y="6381328"/>
            <a:ext cx="687388" cy="476672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ььььььььььььььььььььььь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429000"/>
            <a:ext cx="419100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4286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2" y="506899"/>
            <a:ext cx="9649071" cy="64465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dirty="0" smtClean="0">
                <a:solidFill>
                  <a:srgbClr val="515151"/>
                </a:solidFill>
                <a:latin typeface="Times New Roman" pitchFamily="18" charset="0"/>
                <a:cs typeface="Times New Roman" pitchFamily="18" charset="0"/>
              </a:rPr>
              <a:t>Что может «Умный Дом»?</a:t>
            </a:r>
            <a:br>
              <a:rPr lang="ru-RU" altLang="ru-RU" dirty="0" smtClean="0">
                <a:solidFill>
                  <a:srgbClr val="51515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515151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altLang="ru-RU" dirty="0">
                <a:solidFill>
                  <a:srgbClr val="515151"/>
                </a:solidFill>
                <a:latin typeface="Times New Roman" pitchFamily="18" charset="0"/>
                <a:cs typeface="Times New Roman" pitchFamily="18" charset="0"/>
              </a:rPr>
              <a:t>, при помощи «Умного дома» можно</a:t>
            </a:r>
            <a:r>
              <a:rPr lang="ru-RU" altLang="ru-RU" dirty="0" smtClean="0">
                <a:solidFill>
                  <a:srgbClr val="51515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altLang="ru-RU" dirty="0" smtClean="0">
                <a:solidFill>
                  <a:srgbClr val="51515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Открывать </a:t>
            </a:r>
            <a:r>
              <a:rPr lang="ru-RU" alt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въездные ворота, </a:t>
            </a:r>
            <a:r>
              <a:rPr lang="ru-RU" altLang="ru-RU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роллставни</a:t>
            </a:r>
            <a:r>
              <a:rPr lang="ru-RU" alt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жалюзи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11504612" y="6381328"/>
            <a:ext cx="687388" cy="476672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ббббббббббббббббббббб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09800"/>
            <a:ext cx="7556500" cy="377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8892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419918"/>
            <a:ext cx="8911687" cy="1280890"/>
          </a:xfrm>
        </p:spPr>
        <p:txBody>
          <a:bodyPr>
            <a:normAutofit fontScale="9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Управлять </a:t>
            </a:r>
            <a:r>
              <a:rPr lang="ru-RU" alt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светом в доме и на придомовой </a:t>
            </a:r>
            <a:r>
              <a:rPr lang="ru-RU" alt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территории</a:t>
            </a:r>
            <a:r>
              <a:rPr lang="ru-RU" altLang="ru-RU" dirty="0">
                <a:solidFill>
                  <a:srgbClr val="333333"/>
                </a:solidFill>
                <a:latin typeface="Roboto"/>
              </a:rPr>
              <a:t/>
            </a:r>
            <a:br>
              <a:rPr lang="ru-RU" altLang="ru-RU" dirty="0">
                <a:solidFill>
                  <a:srgbClr val="333333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87488" y="6211669"/>
            <a:ext cx="97930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altLang="ru-RU" sz="1600" i="1" dirty="0">
                <a:latin typeface="Times New Roman" pitchFamily="18" charset="0"/>
                <a:cs typeface="Times New Roman" pitchFamily="18" charset="0"/>
              </a:rPr>
              <a:t>Свет может зажигаться, реагируя на приближение людей, и отключаться при их удалении.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11504612" y="6381328"/>
            <a:ext cx="687388" cy="476672"/>
          </a:xfrm>
          <a:prstGeom prst="actionButtonHo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ммммммммммммммммммм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133600"/>
            <a:ext cx="9448799" cy="377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877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576</TotalTime>
  <Words>792</Words>
  <Application>Microsoft Office PowerPoint</Application>
  <PresentationFormat>Произвольный</PresentationFormat>
  <Paragraphs>118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Экодом - экономный дом</vt:lpstr>
      <vt:lpstr>Автор Проекта</vt:lpstr>
      <vt:lpstr>Содержание</vt:lpstr>
      <vt:lpstr>Немного истории</vt:lpstr>
      <vt:lpstr>Разберёмся в «Умном доме»</vt:lpstr>
      <vt:lpstr>Что такое «Умный дом»?</vt:lpstr>
      <vt:lpstr>Для чего служит «Умный Дом»?</vt:lpstr>
      <vt:lpstr>Что может «Умный Дом»? Например, при помощи «Умного дома» можно: Открывать въездные ворота, роллставни, жалюзи</vt:lpstr>
      <vt:lpstr>Управлять светом в доме и на придомовой территории </vt:lpstr>
      <vt:lpstr>Как меньше платить за электричество? </vt:lpstr>
      <vt:lpstr>Как меньше платить за электричество? </vt:lpstr>
      <vt:lpstr>Как меньше платить за электричество? </vt:lpstr>
      <vt:lpstr>Как меньше платить за электричество? </vt:lpstr>
      <vt:lpstr>Управлять отопительными котлами и тёплыми полами, поддерживая оптимальную температуру в доме </vt:lpstr>
      <vt:lpstr>Можно сберечь горячей и холодной воды при ее рациональном использовании</vt:lpstr>
      <vt:lpstr>Как сэкономить топливо(если в семье машина)</vt:lpstr>
      <vt:lpstr>Как сэкономить топливо(если в семье машина)</vt:lpstr>
      <vt:lpstr>Экономия газа</vt:lpstr>
      <vt:lpstr>Как правильно обращаться с бытовыми отходами? </vt:lpstr>
      <vt:lpstr>Как правильно обращаться с бытовыми отходами? </vt:lpstr>
      <vt:lpstr>Как правильно обращаться с бытовыми отходами? </vt:lpstr>
      <vt:lpstr>Как утеплить свой дом?  </vt:lpstr>
      <vt:lpstr>Подведя итог, можно сказать, что, используя интеллектуальную систему управления, вы постоянно держите руку на пульсе работы всех систем вашего дома.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Умный дом</dc:title>
  <dc:creator>Пашок</dc:creator>
  <cp:lastModifiedBy>user</cp:lastModifiedBy>
  <cp:revision>41</cp:revision>
  <dcterms:created xsi:type="dcterms:W3CDTF">2016-03-22T21:00:55Z</dcterms:created>
  <dcterms:modified xsi:type="dcterms:W3CDTF">2023-04-10T12:44:34Z</dcterms:modified>
</cp:coreProperties>
</file>