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8" r:id="rId6"/>
    <p:sldId id="287" r:id="rId7"/>
    <p:sldId id="284" r:id="rId8"/>
    <p:sldId id="290" r:id="rId9"/>
    <p:sldId id="281" r:id="rId10"/>
    <p:sldId id="291" r:id="rId11"/>
    <p:sldId id="293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C463E"/>
    <a:srgbClr val="A5A5A5"/>
    <a:srgbClr val="BEB9AA"/>
    <a:srgbClr val="C0C9C2"/>
    <a:srgbClr val="AA9D92"/>
    <a:srgbClr val="F2F1EE"/>
    <a:srgbClr val="D8D2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3" autoAdjust="0"/>
    <p:restoredTop sz="93595" autoAdjust="0"/>
  </p:normalViewPr>
  <p:slideViewPr>
    <p:cSldViewPr snapToGrid="0">
      <p:cViewPr>
        <p:scale>
          <a:sx n="85" d="100"/>
          <a:sy n="85" d="100"/>
        </p:scale>
        <p:origin x="-318" y="-96"/>
      </p:cViewPr>
      <p:guideLst>
        <p:guide orient="horz" pos="960"/>
        <p:guide pos="4128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3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2FC57-E1F8-4F59-A87C-2833007EAF57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A06BE-7519-4B21-9E1D-AE6D6E69C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ACAC0-59EA-4916-9995-398D6BEB88C3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B2C62-FE30-453D-946B-754E9E42C8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 spacing + Page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737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>
            <a:extLst>
              <a:ext uri="{FF2B5EF4-FFF2-40B4-BE49-F238E27FC236}">
                <a16:creationId xmlns=""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700" y="5078187"/>
            <a:ext cx="3222058" cy="96462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9">
            <a:extLst>
              <a:ext uri="{FF2B5EF4-FFF2-40B4-BE49-F238E27FC236}">
                <a16:creationId xmlns=""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Date Placeholder 3">
            <a:extLst>
              <a:ext uri="{FF2B5EF4-FFF2-40B4-BE49-F238E27FC236}">
                <a16:creationId xmlns=""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D1A0-04AB-4DD4-B9DB-BDEC5E64C94C}" type="datetime1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=""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EA80-260A-4EE9-83BB-E6DD04DEA906}" type="datetime1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5">
            <a:extLst>
              <a:ext uri="{FF2B5EF4-FFF2-40B4-BE49-F238E27FC236}">
                <a16:creationId xmlns=""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=""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22">
            <a:extLst>
              <a:ext uri="{FF2B5EF4-FFF2-40B4-BE49-F238E27FC236}">
                <a16:creationId xmlns=""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=""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6"/>
            <a:ext cx="3924300" cy="28495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9813" y="5067300"/>
            <a:ext cx="3913187" cy="1319213"/>
          </a:xfr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=""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0274-DEF2-4F5D-8F74-69D0554CED55}" type="datetime1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8050" y="2000250"/>
            <a:ext cx="4667250" cy="33988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=""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4DA8-2D4A-4F06-BECA-044AF4113FB4}" type="datetime1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=""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=""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5"/>
            <a:ext cx="3924300" cy="43910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=""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1873-7D47-483D-BCB4-50DD9806C720}" type="datetime1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=""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=""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hidden="1">
            <a:extLst>
              <a:ext uri="{FF2B5EF4-FFF2-40B4-BE49-F238E27FC236}">
                <a16:creationId xmlns=""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74C9-B808-4394-A017-79C83B2524EF}" type="datetime1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4075" y="1625600"/>
            <a:ext cx="1049972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2">
            <a:extLst>
              <a:ext uri="{FF2B5EF4-FFF2-40B4-BE49-F238E27FC236}">
                <a16:creationId xmlns=""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0">
            <a:extLst>
              <a:ext uri="{FF2B5EF4-FFF2-40B4-BE49-F238E27FC236}">
                <a16:creationId xmlns=""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=""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0">
            <a:extLst>
              <a:ext uri="{FF2B5EF4-FFF2-40B4-BE49-F238E27FC236}">
                <a16:creationId xmlns=""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20">
            <a:extLst>
              <a:ext uri="{FF2B5EF4-FFF2-40B4-BE49-F238E27FC236}">
                <a16:creationId xmlns=""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=""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DF6D-B715-4785-8DEA-9165C638CF44}" type="datetime1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=""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=""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=""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=""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=""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=""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E72A-09B6-4D56-855D-4360BD347914}" type="datetime1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577C8-AB8C-4B8A-A01F-113B16C4DCA3}" type="datetime1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57" y="1366952"/>
            <a:ext cx="5181486" cy="2242441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rgbClr val="3C463E"/>
                </a:solidFill>
              </a:rPr>
              <a:t>Экодом</a:t>
            </a:r>
            <a:r>
              <a:rPr lang="ru-RU" sz="5400" b="1" dirty="0" smtClean="0"/>
              <a:t> - </a:t>
            </a:r>
            <a:r>
              <a:rPr lang="ru-RU" sz="5400" b="1" dirty="0" smtClean="0">
                <a:solidFill>
                  <a:srgbClr val="3C463E"/>
                </a:solidFill>
              </a:rPr>
              <a:t>экономный дом</a:t>
            </a:r>
            <a:endParaRPr lang="en-US" sz="5400" dirty="0">
              <a:solidFill>
                <a:srgbClr val="3C463E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07197" y="3015212"/>
            <a:ext cx="3222058" cy="964620"/>
          </a:xfrm>
        </p:spPr>
        <p:txBody>
          <a:bodyPr/>
          <a:lstStyle/>
          <a:p>
            <a:endParaRPr lang="en-US" sz="1800" dirty="0">
              <a:solidFill>
                <a:srgbClr val="3C463E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6386" name="Picture 2" descr="https://world-wells.ru/wp-content/uploads/2/a/a/2aa4277be61ffd38a43badbc806a684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3171" y="0"/>
            <a:ext cx="5051502" cy="5798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BE394849-EE6D-4358-A824-BBF6E518E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6730" y="3417570"/>
            <a:ext cx="2956560" cy="1333500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="" xmlns:a16="http://schemas.microsoft.com/office/drawing/2014/main" id="{EA6B7DE5-BFCC-4EEF-9609-8AA1C7C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24" y="331323"/>
            <a:ext cx="5202045" cy="1340615"/>
          </a:xfrm>
        </p:spPr>
        <p:txBody>
          <a:bodyPr/>
          <a:lstStyle/>
          <a:p>
            <a:r>
              <a:rPr lang="ru-RU" dirty="0" smtClean="0">
                <a:solidFill>
                  <a:srgbClr val="3C463E"/>
                </a:solidFill>
              </a:rPr>
              <a:t>Что такое </a:t>
            </a:r>
            <a:r>
              <a:rPr lang="ru-RU" dirty="0" err="1" smtClean="0">
                <a:solidFill>
                  <a:srgbClr val="3C463E"/>
                </a:solidFill>
              </a:rPr>
              <a:t>экодом</a:t>
            </a:r>
            <a:r>
              <a:rPr lang="en-US" dirty="0" smtClean="0">
                <a:solidFill>
                  <a:srgbClr val="3C463E"/>
                </a:solidFill>
              </a:rPr>
              <a:t>?</a:t>
            </a:r>
            <a:endParaRPr lang="en-US" dirty="0">
              <a:solidFill>
                <a:srgbClr val="3C463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921" y="1583473"/>
            <a:ext cx="6556917" cy="4962294"/>
          </a:xfrm>
        </p:spPr>
        <p:txBody>
          <a:bodyPr>
            <a:normAutofit fontScale="77500" lnSpcReduction="20000"/>
          </a:bodyPr>
          <a:lstStyle/>
          <a:p>
            <a:r>
              <a:rPr lang="ru-RU" sz="2200" dirty="0" err="1" smtClean="0">
                <a:solidFill>
                  <a:srgbClr val="3C463E"/>
                </a:solidFill>
              </a:rPr>
              <a:t>Экодом</a:t>
            </a:r>
            <a:r>
              <a:rPr lang="ru-RU" sz="2200" dirty="0" smtClean="0">
                <a:solidFill>
                  <a:srgbClr val="3C463E"/>
                </a:solidFill>
              </a:rPr>
              <a:t> - это экологически чистый, безопасный дом, который не приносит вреда окружающей природе. </a:t>
            </a:r>
          </a:p>
          <a:p>
            <a:r>
              <a:rPr lang="ru-RU" sz="2200" dirty="0" err="1" smtClean="0">
                <a:solidFill>
                  <a:srgbClr val="3C463E"/>
                </a:solidFill>
              </a:rPr>
              <a:t>Экодом</a:t>
            </a:r>
            <a:r>
              <a:rPr lang="ru-RU" sz="2200" dirty="0" smtClean="0">
                <a:solidFill>
                  <a:srgbClr val="3C463E"/>
                </a:solidFill>
              </a:rPr>
              <a:t>  - фундамент чистой планеты, его </a:t>
            </a:r>
            <a:r>
              <a:rPr lang="ru-RU" sz="2200" dirty="0" err="1" smtClean="0">
                <a:solidFill>
                  <a:srgbClr val="3C463E"/>
                </a:solidFill>
              </a:rPr>
              <a:t>экологичность</a:t>
            </a:r>
            <a:r>
              <a:rPr lang="ru-RU" sz="2200" dirty="0" smtClean="0">
                <a:solidFill>
                  <a:srgbClr val="3C463E"/>
                </a:solidFill>
              </a:rPr>
              <a:t> должна достигаться путем сберегающих технологий. </a:t>
            </a:r>
          </a:p>
          <a:p>
            <a:r>
              <a:rPr lang="ru-RU" sz="2200" dirty="0" smtClean="0">
                <a:solidFill>
                  <a:srgbClr val="3C463E"/>
                </a:solidFill>
              </a:rPr>
              <a:t>Придерживаясь этих правил люди часто задаются вопросами: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3C463E"/>
                </a:solidFill>
              </a:rPr>
              <a:t> Как меньше платить за электричество?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3C463E"/>
                </a:solidFill>
              </a:rPr>
              <a:t> Как правильно обращаться с бытовыми отходами?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3C463E"/>
                </a:solidFill>
              </a:rPr>
              <a:t> Как утеплить свой дом?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3C463E"/>
                </a:solidFill>
              </a:rPr>
              <a:t> Как сэкономить топливо?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200" dirty="0" smtClean="0">
                <a:solidFill>
                  <a:srgbClr val="3C463E"/>
                </a:solidFill>
              </a:rPr>
              <a:t> Как меньше платить за воду?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200" dirty="0" smtClean="0">
                <a:solidFill>
                  <a:srgbClr val="3C463E"/>
                </a:solidFill>
              </a:rPr>
              <a:t>Чтобы разобраться с ними давайте разберем каждый вопрос.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endParaRPr lang="ru-RU" sz="2000" dirty="0" smtClean="0"/>
          </a:p>
          <a:p>
            <a:endParaRPr lang="en-US" dirty="0"/>
          </a:p>
        </p:txBody>
      </p:sp>
      <p:sp>
        <p:nvSpPr>
          <p:cNvPr id="34" name="Date Placeholder 33">
            <a:extLst>
              <a:ext uri="{FF2B5EF4-FFF2-40B4-BE49-F238E27FC236}">
                <a16:creationId xmlns="" xmlns:a16="http://schemas.microsoft.com/office/drawing/2014/main" id="{D30A968E-AB03-4BB5-BF8E-EB31DFD33B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EF76E7-2EBE-4103-B764-AD23619BE076}" type="datetime1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="" xmlns:a16="http://schemas.microsoft.com/office/drawing/2014/main" id="{5789CCB9-138D-4D90-8AFB-AC5C73612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9857678" y="465138"/>
            <a:ext cx="1305622" cy="3090862"/>
          </a:xfrm>
        </p:spPr>
      </p:sp>
      <p:sp>
        <p:nvSpPr>
          <p:cNvPr id="11" name="Рисунок 10"/>
          <p:cNvSpPr>
            <a:spLocks noGrp="1"/>
          </p:cNvSpPr>
          <p:nvPr>
            <p:ph type="pic" sz="quarter" idx="11"/>
          </p:nvPr>
        </p:nvSpPr>
        <p:spPr>
          <a:xfrm>
            <a:off x="9946889" y="2795084"/>
            <a:ext cx="1110902" cy="2538413"/>
          </a:xfrm>
        </p:spPr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9679259" y="3862387"/>
            <a:ext cx="1484041" cy="2538413"/>
          </a:xfrm>
        </p:spPr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 l="70250" t="18533" r="5667" b="16933"/>
          <a:stretch>
            <a:fillRect/>
          </a:stretch>
        </p:blipFill>
        <p:spPr bwMode="auto">
          <a:xfrm>
            <a:off x="9578899" y="0"/>
            <a:ext cx="26131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https://media-digital.ru/wp-content/uploads/d/b/1/db16c44dd7903c8847807db7ad91f06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6767" y="1158449"/>
            <a:ext cx="4139350" cy="5030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12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BB74BB8A-7BAA-4A6E-9CC4-CB382C68D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51543" y="2259342"/>
            <a:ext cx="2378075" cy="1111250"/>
          </a:xfrm>
        </p:spPr>
        <p:txBody>
          <a:bodyPr/>
          <a:lstStyle/>
          <a:p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9055465-EA9F-436E-A0C3-64912E06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35" y="362080"/>
            <a:ext cx="6140300" cy="94261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3C463E"/>
                </a:solidFill>
              </a:rPr>
              <a:t>Как меньше платить за электричество?</a:t>
            </a:r>
            <a:endParaRPr lang="en-US" dirty="0">
              <a:solidFill>
                <a:srgbClr val="3C463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528" y="1565850"/>
            <a:ext cx="6512312" cy="515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700" dirty="0" smtClean="0">
                <a:solidFill>
                  <a:srgbClr val="3C463E"/>
                </a:solidFill>
              </a:rPr>
              <a:t>Электричество – одна из не мало важных частей в доме, которой нужно уметь пользоваться и экономить.</a:t>
            </a:r>
          </a:p>
          <a:p>
            <a:pPr>
              <a:lnSpc>
                <a:spcPct val="130000"/>
              </a:lnSpc>
            </a:pPr>
            <a:r>
              <a:rPr lang="ru-RU" sz="1700" dirty="0" smtClean="0">
                <a:solidFill>
                  <a:srgbClr val="3C463E"/>
                </a:solidFill>
              </a:rPr>
              <a:t>Для этого важно придерживаться следующих правил: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Используйте экономичные лампы;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Освобождайте розетки, вовремя их </a:t>
            </a:r>
            <a:r>
              <a:rPr lang="ru-RU" sz="1700" dirty="0" err="1" smtClean="0">
                <a:solidFill>
                  <a:srgbClr val="3C463E"/>
                </a:solidFill>
              </a:rPr>
              <a:t>непользования</a:t>
            </a:r>
            <a:r>
              <a:rPr lang="ru-RU" sz="1700" dirty="0" smtClean="0">
                <a:solidFill>
                  <a:srgbClr val="3C463E"/>
                </a:solidFill>
              </a:rPr>
              <a:t>;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Уходя, гасите свет;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Сократите время работы бытовой техники и используйте ее с наибольшей эффективностью;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Старайтесь активнее использовать дневное освещение;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При покупке бытовой техники обращайте внимание на класс </a:t>
            </a:r>
            <a:r>
              <a:rPr lang="ru-RU" sz="1700" dirty="0" err="1" smtClean="0">
                <a:solidFill>
                  <a:srgbClr val="3C463E"/>
                </a:solidFill>
              </a:rPr>
              <a:t>энерго-эффективности</a:t>
            </a:r>
            <a:r>
              <a:rPr lang="ru-RU" sz="1700" dirty="0" smtClean="0">
                <a:solidFill>
                  <a:srgbClr val="3C463E"/>
                </a:solidFill>
              </a:rPr>
              <a:t>;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Применяйте «умные» технологии и возобновляемые источники энергии;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Не оставляйте приборы в режиме ожидания;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Регулярно проверяйте показания счетчиков;</a:t>
            </a:r>
            <a:endParaRPr lang="ru-RU" sz="1700" dirty="0">
              <a:solidFill>
                <a:srgbClr val="3C463E"/>
              </a:solidFill>
            </a:endParaRPr>
          </a:p>
        </p:txBody>
      </p:sp>
      <p:pic>
        <p:nvPicPr>
          <p:cNvPr id="12290" name="Picture 2" descr="https://elysiumcom.ru/wp-content/uploads/2019/11/Kartinka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9014" y="840483"/>
            <a:ext cx="4467379" cy="2716756"/>
          </a:xfrm>
          <a:prstGeom prst="rect">
            <a:avLst/>
          </a:prstGeom>
          <a:noFill/>
        </p:spPr>
      </p:pic>
      <p:pic>
        <p:nvPicPr>
          <p:cNvPr id="12292" name="Picture 4" descr="https://www.3leafcrm.com/wp-content/uploads/2019/04/ECO-EN1.j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9015" y="3679902"/>
            <a:ext cx="4487079" cy="268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20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="" xmlns:a16="http://schemas.microsoft.com/office/drawing/2014/main" id="{BF59AC89-2307-4F1C-962F-D954A6C8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509" y="1637582"/>
            <a:ext cx="792573" cy="501969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D25A50B-BB2E-4F06-82AE-76A92D7CC3B8}"/>
              </a:ext>
            </a:extLst>
          </p:cNvPr>
          <p:cNvSpPr txBox="1"/>
          <p:nvPr/>
        </p:nvSpPr>
        <p:spPr>
          <a:xfrm>
            <a:off x="353121" y="274368"/>
            <a:ext cx="7564245" cy="13314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buNone/>
              <a:defRPr lang="en-US"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 smtClean="0">
                <a:solidFill>
                  <a:srgbClr val="3C463E"/>
                </a:solidFill>
              </a:rPr>
              <a:t>Как правильно обращаться с бытовыми отходами?</a:t>
            </a:r>
            <a:endParaRPr lang="en-US" sz="4400" dirty="0">
              <a:solidFill>
                <a:srgbClr val="3C463E"/>
              </a:solidFill>
            </a:endParaRPr>
          </a:p>
        </p:txBody>
      </p:sp>
      <p:sp>
        <p:nvSpPr>
          <p:cNvPr id="15" name="Date Placeholder 14">
            <a:extLst>
              <a:ext uri="{FF2B5EF4-FFF2-40B4-BE49-F238E27FC236}">
                <a16:creationId xmlns="" xmlns:a16="http://schemas.microsoft.com/office/drawing/2014/main" id="{740F1142-57E3-40C3-9A2A-3B1C897590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3BF043-A0E2-48C9-80FB-0A3EF98DDCEF}" type="datetime1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ED61D9CF-8ACA-4237-8E03-D79B6B89F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 l="70250" t="18533" r="5667" b="16933"/>
          <a:stretch>
            <a:fillRect/>
          </a:stretch>
        </p:blipFill>
        <p:spPr bwMode="auto">
          <a:xfrm>
            <a:off x="9578899" y="0"/>
            <a:ext cx="26131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8764858" y="1248936"/>
            <a:ext cx="2920062" cy="4360127"/>
          </a:xfrm>
        </p:spPr>
      </p:sp>
      <p:sp>
        <p:nvSpPr>
          <p:cNvPr id="10" name="TextBox 9"/>
          <p:cNvSpPr txBox="1"/>
          <p:nvPr/>
        </p:nvSpPr>
        <p:spPr>
          <a:xfrm>
            <a:off x="481174" y="1725650"/>
            <a:ext cx="6856328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dirty="0" smtClean="0">
                <a:solidFill>
                  <a:srgbClr val="3C463E"/>
                </a:solidFill>
              </a:rPr>
              <a:t>Вынося из дома мусор, мы редко задумываемся о том, что же с ним происходит дальше. в России бытовые отходы, в основном, свозятся на полигоны или попросту – свалки. Свалки не эффективны для борьбы с все более возрастающим объемом отходов, кроме того, они наносят немалый вред окружающей среде.</a:t>
            </a:r>
          </a:p>
          <a:p>
            <a:pPr>
              <a:lnSpc>
                <a:spcPct val="130000"/>
              </a:lnSpc>
            </a:pPr>
            <a:r>
              <a:rPr lang="ru-RU" dirty="0" smtClean="0">
                <a:solidFill>
                  <a:srgbClr val="3C463E"/>
                </a:solidFill>
              </a:rPr>
              <a:t>Так что же тогда делать с мусором?</a:t>
            </a:r>
          </a:p>
          <a:p>
            <a:pPr>
              <a:lnSpc>
                <a:spcPct val="130000"/>
              </a:lnSpc>
            </a:pPr>
            <a:r>
              <a:rPr lang="ru-RU" dirty="0" smtClean="0">
                <a:solidFill>
                  <a:srgbClr val="3C463E"/>
                </a:solidFill>
              </a:rPr>
              <a:t>Существует три основных способа борьбы с отходами: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rgbClr val="3C463E"/>
                </a:solidFill>
              </a:rPr>
              <a:t>сдавать вторсырье для переработки;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rgbClr val="3C463E"/>
                </a:solidFill>
              </a:rPr>
              <a:t>производить отходы как можно меньше;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rgbClr val="3C463E"/>
                </a:solidFill>
              </a:rPr>
              <a:t>вторично использовать ту же упаковку или отслужившие свой век вещи;</a:t>
            </a:r>
            <a:endParaRPr lang="ru-RU" dirty="0">
              <a:solidFill>
                <a:srgbClr val="3C463E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 l="14167" t="18933" r="12833" b="15391"/>
          <a:stretch>
            <a:fillRect/>
          </a:stretch>
        </p:blipFill>
        <p:spPr bwMode="auto">
          <a:xfrm>
            <a:off x="7705493" y="898232"/>
            <a:ext cx="4149924" cy="285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https://hm-info.ru/wp-content/uploads/a/5/f/a5fec417b0e8c3049a8d94af22c8921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301" y="3902926"/>
            <a:ext cx="4208748" cy="2619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39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EA6C54-2562-43EA-9A1B-F808D04718E7}" type="datetime1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1833" t="39467" r="11111" b="200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1079" y="245326"/>
            <a:ext cx="6646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3C463E"/>
                </a:solidFill>
              </a:rPr>
              <a:t>Как утеплить свой дом</a:t>
            </a:r>
            <a:r>
              <a:rPr lang="en-US" sz="4400" dirty="0" smtClean="0">
                <a:solidFill>
                  <a:srgbClr val="3C463E"/>
                </a:solidFill>
              </a:rPr>
              <a:t>?</a:t>
            </a:r>
            <a:endParaRPr lang="ru-RU" sz="4400" dirty="0">
              <a:solidFill>
                <a:srgbClr val="3C46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92" y="1003611"/>
            <a:ext cx="816269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3C463E"/>
                </a:solidFill>
              </a:rPr>
              <a:t>При строительстве </a:t>
            </a:r>
            <a:r>
              <a:rPr lang="ru-RU" sz="1700" dirty="0" err="1" smtClean="0">
                <a:solidFill>
                  <a:srgbClr val="3C463E"/>
                </a:solidFill>
              </a:rPr>
              <a:t>экодома</a:t>
            </a:r>
            <a:r>
              <a:rPr lang="ru-RU" sz="1700" dirty="0" smtClean="0">
                <a:solidFill>
                  <a:srgbClr val="3C463E"/>
                </a:solidFill>
              </a:rPr>
              <a:t> могут использоваться различные материалы. Важно обеспечить необходимую теплозащиту и тепловую инерцию </a:t>
            </a:r>
            <a:r>
              <a:rPr lang="ru-RU" sz="1700" dirty="0" err="1" smtClean="0">
                <a:solidFill>
                  <a:srgbClr val="3C463E"/>
                </a:solidFill>
              </a:rPr>
              <a:t>экодома</a:t>
            </a:r>
            <a:r>
              <a:rPr lang="ru-RU" sz="1700" dirty="0" smtClean="0">
                <a:solidFill>
                  <a:srgbClr val="3C463E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Стены:</a:t>
            </a:r>
          </a:p>
          <a:p>
            <a:r>
              <a:rPr lang="ru-RU" sz="1700" dirty="0" smtClean="0">
                <a:solidFill>
                  <a:srgbClr val="3C463E"/>
                </a:solidFill>
              </a:rPr>
              <a:t>Стена может состоять из однородного теплоизолирующего материала, а может состоять из тяжелой несущей части и легкого утеплителя. </a:t>
            </a:r>
          </a:p>
          <a:p>
            <a:pPr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Каркас:</a:t>
            </a:r>
          </a:p>
          <a:p>
            <a:r>
              <a:rPr lang="ru-RU" sz="1700" dirty="0" smtClean="0">
                <a:solidFill>
                  <a:srgbClr val="3C463E"/>
                </a:solidFill>
              </a:rPr>
              <a:t>Каркас может быть выполнен из дерева. Заполнителем каркаса могут служить: </a:t>
            </a:r>
            <a:r>
              <a:rPr lang="ru-RU" sz="1700" dirty="0" err="1" smtClean="0">
                <a:solidFill>
                  <a:srgbClr val="3C463E"/>
                </a:solidFill>
              </a:rPr>
              <a:t>грунтоблоки</a:t>
            </a:r>
            <a:r>
              <a:rPr lang="ru-RU" sz="1700" dirty="0" smtClean="0">
                <a:solidFill>
                  <a:srgbClr val="3C463E"/>
                </a:solidFill>
              </a:rPr>
              <a:t>, глина, солома, кирпич, ячеистый бетон и другие материалы.</a:t>
            </a:r>
          </a:p>
          <a:p>
            <a:pPr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Утеплитель:</a:t>
            </a:r>
          </a:p>
          <a:p>
            <a:r>
              <a:rPr lang="ru-RU" sz="1700" dirty="0" smtClean="0">
                <a:solidFill>
                  <a:srgbClr val="3C463E"/>
                </a:solidFill>
              </a:rPr>
              <a:t>Для утепления </a:t>
            </a:r>
            <a:r>
              <a:rPr lang="ru-RU" sz="1700" dirty="0" err="1" smtClean="0">
                <a:solidFill>
                  <a:srgbClr val="3C463E"/>
                </a:solidFill>
              </a:rPr>
              <a:t>экодома</a:t>
            </a:r>
            <a:r>
              <a:rPr lang="ru-RU" sz="1700" dirty="0" smtClean="0">
                <a:solidFill>
                  <a:srgbClr val="3C463E"/>
                </a:solidFill>
              </a:rPr>
              <a:t> наилучшими являются естественные утеплители (льняная костра, опилки с использованием вяжущих из торфа и т.д.). Эти материалы имеют наилучшие для человека экологические характеристики, они очень долговечны, если конструкция стены и крыши защитит их от намокания. Для производства утеплителя из этих материалов не нужно энергоемкое производство. При использовании естественных утеплителей </a:t>
            </a:r>
            <a:r>
              <a:rPr lang="ru-RU" sz="1700" dirty="0" err="1" smtClean="0">
                <a:solidFill>
                  <a:srgbClr val="3C463E"/>
                </a:solidFill>
              </a:rPr>
              <a:t>экодом</a:t>
            </a:r>
            <a:r>
              <a:rPr lang="ru-RU" sz="1700" dirty="0" smtClean="0">
                <a:solidFill>
                  <a:srgbClr val="3C463E"/>
                </a:solidFill>
              </a:rPr>
              <a:t> получается с наилучшими экологическими характеристиками. При необходимости блоки из этих материалов легко и дешево заменяются. Остатки при замене легко утилизируются на участке.</a:t>
            </a:r>
          </a:p>
          <a:p>
            <a:r>
              <a:rPr lang="ru-RU" sz="1700" dirty="0" smtClean="0">
                <a:solidFill>
                  <a:srgbClr val="3C463E"/>
                </a:solidFill>
              </a:rPr>
              <a:t>В качестве основного источника энергии для обогрева </a:t>
            </a:r>
            <a:r>
              <a:rPr lang="ru-RU" sz="1700" dirty="0" err="1" smtClean="0">
                <a:solidFill>
                  <a:srgbClr val="3C463E"/>
                </a:solidFill>
              </a:rPr>
              <a:t>экодома</a:t>
            </a:r>
            <a:r>
              <a:rPr lang="ru-RU" sz="1700" dirty="0" smtClean="0">
                <a:solidFill>
                  <a:srgbClr val="3C463E"/>
                </a:solidFill>
              </a:rPr>
              <a:t> можно использовать печи, использующие </a:t>
            </a:r>
            <a:r>
              <a:rPr lang="ru-RU" sz="1700" dirty="0" err="1" smtClean="0">
                <a:solidFill>
                  <a:srgbClr val="3C463E"/>
                </a:solidFill>
              </a:rPr>
              <a:t>возобновимое</a:t>
            </a:r>
            <a:r>
              <a:rPr lang="ru-RU" sz="1700" dirty="0" smtClean="0">
                <a:solidFill>
                  <a:srgbClr val="3C463E"/>
                </a:solidFill>
              </a:rPr>
              <a:t> растительное топливо и, </a:t>
            </a:r>
          </a:p>
          <a:p>
            <a:r>
              <a:rPr lang="ru-RU" sz="1700" dirty="0" smtClean="0">
                <a:solidFill>
                  <a:srgbClr val="3C463E"/>
                </a:solidFill>
              </a:rPr>
              <a:t>как дополнительную систему - солнечные коллекторы.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/>
          <a:srcRect t="16816" r="55737" b="44586"/>
          <a:stretch>
            <a:fillRect/>
          </a:stretch>
        </p:blipFill>
        <p:spPr bwMode="auto">
          <a:xfrm>
            <a:off x="8330740" y="1059366"/>
            <a:ext cx="3601064" cy="248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https://teplonica.ru/image/cache/catalog/product/3/hoxter/topka-hoxter-sf-3140---37-50_4-500x400.jpg"/>
          <p:cNvPicPr>
            <a:picLocks noChangeAspect="1" noChangeArrowheads="1"/>
          </p:cNvPicPr>
          <p:nvPr/>
        </p:nvPicPr>
        <p:blipFill>
          <a:blip r:embed="rId4"/>
          <a:srcRect l="1650" t="14049" r="9140" b="8683"/>
          <a:stretch>
            <a:fillRect/>
          </a:stretch>
        </p:blipFill>
        <p:spPr bwMode="auto">
          <a:xfrm>
            <a:off x="8341113" y="3702205"/>
            <a:ext cx="3596887" cy="2472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70039366-CC4B-45CC-9139-66129D35D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75650" y="2404308"/>
            <a:ext cx="2378075" cy="1111250"/>
          </a:xfrm>
        </p:spPr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94C1777-B62D-468E-BE34-64A07CED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24" y="150205"/>
            <a:ext cx="6887430" cy="83110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3C463E"/>
                </a:solidFill>
              </a:rPr>
              <a:t>Как сэкономить топливо?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70250" t="18533" r="5667" b="16933"/>
          <a:stretch>
            <a:fillRect/>
          </a:stretch>
        </p:blipFill>
        <p:spPr bwMode="auto">
          <a:xfrm>
            <a:off x="9578899" y="0"/>
            <a:ext cx="26131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3318" y="947855"/>
            <a:ext cx="7727794" cy="591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3C463E"/>
                </a:solidFill>
              </a:rPr>
              <a:t>Топливо с каждым годом медленно, но верно дорожает, и вопрос его экономии становится всё более актуальным. В сегодняшнем материале я собрала способы, позволяющие оптимизировать работу газового отопления и снизить расход потребления топлива.</a:t>
            </a:r>
          </a:p>
          <a:p>
            <a:pPr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Уменьшение </a:t>
            </a:r>
            <a:r>
              <a:rPr lang="ru-RU" sz="1700" dirty="0" err="1" smtClean="0">
                <a:solidFill>
                  <a:srgbClr val="3C463E"/>
                </a:solidFill>
              </a:rPr>
              <a:t>теплопотерь</a:t>
            </a:r>
            <a:r>
              <a:rPr lang="ru-RU" sz="1700" dirty="0" smtClean="0">
                <a:solidFill>
                  <a:srgbClr val="3C463E"/>
                </a:solidFill>
              </a:rPr>
              <a:t>:</a:t>
            </a:r>
            <a:endParaRPr lang="ru-RU" sz="1700" b="1" dirty="0" smtClean="0">
              <a:solidFill>
                <a:srgbClr val="3C463E"/>
              </a:solidFill>
            </a:endParaRPr>
          </a:p>
          <a:p>
            <a:r>
              <a:rPr lang="ru-RU" sz="1700" dirty="0" smtClean="0">
                <a:solidFill>
                  <a:srgbClr val="3C463E"/>
                </a:solidFill>
              </a:rPr>
              <a:t>Снижение </a:t>
            </a:r>
            <a:r>
              <a:rPr lang="ru-RU" sz="1700" dirty="0" err="1" smtClean="0">
                <a:solidFill>
                  <a:srgbClr val="3C463E"/>
                </a:solidFill>
              </a:rPr>
              <a:t>теплопотерь</a:t>
            </a:r>
            <a:r>
              <a:rPr lang="ru-RU" sz="1700" dirty="0" smtClean="0">
                <a:solidFill>
                  <a:srgbClr val="3C463E"/>
                </a:solidFill>
              </a:rPr>
              <a:t> здания — это главный шаг к разумному расходу энергоносителей. Если дом теряет тепло, то расход газа, да и любого вида топлива, будет значительно выше.</a:t>
            </a:r>
          </a:p>
          <a:p>
            <a:pPr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Правила проветривания:</a:t>
            </a:r>
            <a:endParaRPr lang="ru-RU" sz="1700" b="1" dirty="0" smtClean="0">
              <a:solidFill>
                <a:srgbClr val="3C463E"/>
              </a:solidFill>
            </a:endParaRPr>
          </a:p>
          <a:p>
            <a:r>
              <a:rPr lang="ru-RU" sz="1700" dirty="0" smtClean="0">
                <a:solidFill>
                  <a:srgbClr val="3C463E"/>
                </a:solidFill>
              </a:rPr>
              <a:t>Через приоткрытое окно или открытую форточку тепло моментально улетучивается.</a:t>
            </a:r>
          </a:p>
          <a:p>
            <a:pPr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Автоматизация отопления:</a:t>
            </a:r>
            <a:endParaRPr lang="ru-RU" sz="1700" b="1" dirty="0" smtClean="0">
              <a:solidFill>
                <a:srgbClr val="3C463E"/>
              </a:solidFill>
            </a:endParaRPr>
          </a:p>
          <a:p>
            <a:r>
              <a:rPr lang="ru-RU" sz="1700" dirty="0" smtClean="0">
                <a:solidFill>
                  <a:srgbClr val="3C463E"/>
                </a:solidFill>
              </a:rPr>
              <a:t>Температура в доме напрямую зависит от погоды. Если на улице тепло, то отопительному прибору нужно тратить меньше энергии на обогрев здания. В морозную и ветреную погоду, соответственно, для нагрева здания необходимо гораздо больше топлива.</a:t>
            </a:r>
          </a:p>
          <a:p>
            <a:pPr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Оптимизация расходов на ГВС:</a:t>
            </a:r>
            <a:endParaRPr lang="ru-RU" sz="1700" b="1" dirty="0" smtClean="0">
              <a:solidFill>
                <a:srgbClr val="3C463E"/>
              </a:solidFill>
            </a:endParaRPr>
          </a:p>
          <a:p>
            <a:r>
              <a:rPr lang="ru-RU" sz="1700" dirty="0" smtClean="0">
                <a:solidFill>
                  <a:srgbClr val="3C463E"/>
                </a:solidFill>
              </a:rPr>
              <a:t>В частных домах горячее водоснабжение зачастую функционирует от газового котла. Чтобы снизить расходы, необходимо снизить потребление топлива, идущего на нужды ГВС. Самый лучший способ — это установка отдельного проточного водонагревателя, который включается только при открытии крана.</a:t>
            </a:r>
            <a:endParaRPr lang="ru-RU" sz="1700" dirty="0" smtClean="0"/>
          </a:p>
        </p:txBody>
      </p:sp>
      <p:pic>
        <p:nvPicPr>
          <p:cNvPr id="7170" name="Picture 2" descr="Как сэкономить на отоплении газом: перечень эффективных способ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3648" y="3546087"/>
            <a:ext cx="3415733" cy="2810107"/>
          </a:xfrm>
          <a:prstGeom prst="rect">
            <a:avLst/>
          </a:prstGeom>
          <a:noFill/>
        </p:spPr>
      </p:pic>
      <p:pic>
        <p:nvPicPr>
          <p:cNvPr id="7172" name="Picture 4" descr="Как сэкономить на отоплении газом: перечень эффективных способ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0682" y="914400"/>
            <a:ext cx="3427141" cy="2453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51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5085064" y="5024843"/>
            <a:ext cx="2311911" cy="1111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8559" y="228264"/>
            <a:ext cx="9374153" cy="95376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3C463E"/>
                </a:solidFill>
              </a:rPr>
              <a:t>Как меньше платить за воду?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4899" y="1081668"/>
            <a:ext cx="11184672" cy="3059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700" dirty="0" smtClean="0">
                <a:solidFill>
                  <a:srgbClr val="3C463E"/>
                </a:solidFill>
              </a:rPr>
              <a:t>Также одна из важных частей в доме – вода. Она является для человека наиболее ценным природным богатством. Ситуация с питьевой водой на планете год от года ухудшается, и проблема экономии чистой воды актуальна как никогда. </a:t>
            </a:r>
          </a:p>
          <a:p>
            <a:pPr>
              <a:lnSpc>
                <a:spcPct val="110000"/>
              </a:lnSpc>
            </a:pPr>
            <a:r>
              <a:rPr lang="ru-RU" sz="1700" dirty="0" smtClean="0">
                <a:solidFill>
                  <a:srgbClr val="3C463E"/>
                </a:solidFill>
              </a:rPr>
              <a:t>В общем объеме наших коммунальных платежей плата за воду может достигать почти половины от указанной в квитанции суммы, чтобы ее уменьшить старайтесь соблюдать некоторые правила: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Установите счетчик, он уменьшает расходы в разы;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Устраните протечки и плотно закрывайте краны – по капле за сутки вытекает 24л воды;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Выключайте кран во время мытья посуды, рук и чистке зубов;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Старайтесь принимать не ванну, а душ: экономия воды минимум в 5 раз;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3C463E"/>
                </a:solidFill>
              </a:rPr>
              <a:t> Полностью загружайте посудомоечную и стиральную посуды.</a:t>
            </a:r>
          </a:p>
        </p:txBody>
      </p:sp>
      <p:pic>
        <p:nvPicPr>
          <p:cNvPr id="33794" name="Picture 2" descr="https://doorinworld.ru/upload/iblock/28e/DoASeO3XcAErLnL.png"/>
          <p:cNvPicPr>
            <a:picLocks noChangeAspect="1" noChangeArrowheads="1"/>
          </p:cNvPicPr>
          <p:nvPr/>
        </p:nvPicPr>
        <p:blipFill>
          <a:blip r:embed="rId2"/>
          <a:srcRect t="-443" r="51688"/>
          <a:stretch>
            <a:fillRect/>
          </a:stretch>
        </p:blipFill>
        <p:spPr bwMode="auto">
          <a:xfrm>
            <a:off x="390293" y="4092497"/>
            <a:ext cx="2509021" cy="2626354"/>
          </a:xfrm>
          <a:prstGeom prst="rect">
            <a:avLst/>
          </a:prstGeom>
          <a:noFill/>
        </p:spPr>
      </p:pic>
      <p:pic>
        <p:nvPicPr>
          <p:cNvPr id="33796" name="Picture 4" descr="https://kuban-ksp.ru/userfiles/news/large/4081_segodnya-vsemirnyy-den-my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5795" y="4145538"/>
            <a:ext cx="4270917" cy="2712462"/>
          </a:xfrm>
          <a:prstGeom prst="rect">
            <a:avLst/>
          </a:prstGeom>
          <a:noFill/>
        </p:spPr>
      </p:pic>
      <p:pic>
        <p:nvPicPr>
          <p:cNvPr id="33798" name="Picture 6" descr="https://attuale.ru/wp-content/uploads/2018/10/kak-pravilno-i-bystro-pomyt-posud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0459" y="4170556"/>
            <a:ext cx="3914078" cy="2687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EA6C54-2562-43EA-9A1B-F808D04718E7}" type="datetime1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52033" t="63870" r="19105" b="20000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70250" t="18533" r="5667" b="16933"/>
          <a:stretch>
            <a:fillRect/>
          </a:stretch>
        </p:blipFill>
        <p:spPr bwMode="auto">
          <a:xfrm>
            <a:off x="9578899" y="0"/>
            <a:ext cx="26131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1" y="267630"/>
            <a:ext cx="4596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3C463E"/>
                </a:solidFill>
                <a:latin typeface="+mj-lt"/>
              </a:rPr>
              <a:t>Расходы на воду</a:t>
            </a:r>
            <a:endParaRPr lang="ru-RU" sz="4400" dirty="0">
              <a:solidFill>
                <a:srgbClr val="3C463E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596" y="1103972"/>
            <a:ext cx="917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C463E"/>
                </a:solidFill>
              </a:rPr>
              <a:t>Каждый день человек контактирует с водой: моется, готовит, пьёт. Но не всегда отдаёт себе отчёт, насколько ценным может быть этот ресурс, который так легко появляется в его доме.</a:t>
            </a:r>
            <a:r>
              <a:rPr lang="en-US" dirty="0" smtClean="0">
                <a:solidFill>
                  <a:srgbClr val="3C463E"/>
                </a:solidFill>
              </a:rPr>
              <a:t> </a:t>
            </a:r>
            <a:endParaRPr lang="ru-RU" dirty="0">
              <a:solidFill>
                <a:srgbClr val="3C463E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0106" y="2147025"/>
          <a:ext cx="6565591" cy="220880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23087"/>
                <a:gridCol w="1319417"/>
                <a:gridCol w="2623087"/>
              </a:tblGrid>
              <a:tr h="4314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Потребление воды без экономии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3C463E"/>
                          </a:solidFill>
                        </a:rPr>
                        <a:t>1</a:t>
                      </a:r>
                      <a:r>
                        <a:rPr lang="en-US" sz="1200" baseline="0" dirty="0" smtClean="0">
                          <a:solidFill>
                            <a:srgbClr val="3C463E"/>
                          </a:solidFill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3C463E"/>
                          </a:solidFill>
                        </a:rPr>
                        <a:t>человек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Семья</a:t>
                      </a:r>
                      <a:r>
                        <a:rPr lang="ru-RU" sz="1200" baseline="0" dirty="0" smtClean="0">
                          <a:solidFill>
                            <a:srgbClr val="3C463E"/>
                          </a:solidFill>
                        </a:rPr>
                        <a:t> из 4 человек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</a:tr>
              <a:tr h="4314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Потребление</a:t>
                      </a:r>
                      <a:r>
                        <a:rPr lang="ru-RU" sz="1200" baseline="0" dirty="0" smtClean="0">
                          <a:solidFill>
                            <a:srgbClr val="3C463E"/>
                          </a:solidFill>
                        </a:rPr>
                        <a:t> воды за день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200л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800л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</a:tr>
              <a:tr h="431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Потребление</a:t>
                      </a:r>
                      <a:r>
                        <a:rPr lang="ru-RU" sz="1200" baseline="0" dirty="0" smtClean="0">
                          <a:solidFill>
                            <a:srgbClr val="3C463E"/>
                          </a:solidFill>
                        </a:rPr>
                        <a:t> воды за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3C463E"/>
                          </a:solidFill>
                        </a:rPr>
                        <a:t>неделю</a:t>
                      </a:r>
                      <a:endParaRPr lang="ru-RU" sz="1200" dirty="0" smtClean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1400л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5600л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</a:tr>
              <a:tr h="431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Потребление</a:t>
                      </a:r>
                      <a:r>
                        <a:rPr lang="ru-RU" sz="1200" baseline="0" dirty="0" smtClean="0">
                          <a:solidFill>
                            <a:srgbClr val="3C463E"/>
                          </a:solidFill>
                        </a:rPr>
                        <a:t> воды за месяц</a:t>
                      </a:r>
                      <a:endParaRPr lang="ru-RU" sz="1200" dirty="0" smtClean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6220л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24800л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</a:tr>
              <a:tr h="431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Потребление</a:t>
                      </a:r>
                      <a:r>
                        <a:rPr lang="ru-RU" sz="1200" baseline="0" dirty="0" smtClean="0">
                          <a:solidFill>
                            <a:srgbClr val="3C463E"/>
                          </a:solidFill>
                        </a:rPr>
                        <a:t> воды за год</a:t>
                      </a:r>
                      <a:endParaRPr lang="ru-RU" sz="1200" dirty="0" smtClean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73440л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293760л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7631" y="4393582"/>
          <a:ext cx="6579218" cy="235074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75384"/>
                <a:gridCol w="1228450"/>
                <a:gridCol w="2675384"/>
              </a:tblGrid>
              <a:tr h="5823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Потребление воды с экономией (</a:t>
                      </a:r>
                      <a:r>
                        <a:rPr lang="ru-RU" sz="1200" baseline="0" dirty="0" smtClean="0">
                          <a:solidFill>
                            <a:srgbClr val="3C463E"/>
                          </a:solidFill>
                        </a:rPr>
                        <a:t>соблюдая правила)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3C463E"/>
                          </a:solidFill>
                        </a:rPr>
                        <a:t>1</a:t>
                      </a:r>
                      <a:r>
                        <a:rPr lang="en-US" sz="1200" baseline="0" dirty="0" smtClean="0">
                          <a:solidFill>
                            <a:srgbClr val="3C463E"/>
                          </a:solidFill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3C463E"/>
                          </a:solidFill>
                        </a:rPr>
                        <a:t>человек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Семья</a:t>
                      </a:r>
                      <a:r>
                        <a:rPr lang="ru-RU" sz="1200" baseline="0" dirty="0" smtClean="0">
                          <a:solidFill>
                            <a:srgbClr val="3C463E"/>
                          </a:solidFill>
                        </a:rPr>
                        <a:t> из 4 человек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</a:tr>
              <a:tr h="4370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Потребление</a:t>
                      </a:r>
                      <a:r>
                        <a:rPr lang="ru-RU" sz="1200" baseline="0" dirty="0" smtClean="0">
                          <a:solidFill>
                            <a:srgbClr val="3C463E"/>
                          </a:solidFill>
                        </a:rPr>
                        <a:t> воды за день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160л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640л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</a:tr>
              <a:tr h="437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Потребление</a:t>
                      </a:r>
                      <a:r>
                        <a:rPr lang="ru-RU" sz="1200" baseline="0" dirty="0" smtClean="0">
                          <a:solidFill>
                            <a:srgbClr val="3C463E"/>
                          </a:solidFill>
                        </a:rPr>
                        <a:t> воды за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3C463E"/>
                          </a:solidFill>
                        </a:rPr>
                        <a:t>неделю</a:t>
                      </a:r>
                      <a:endParaRPr lang="ru-RU" sz="1200" dirty="0" smtClean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1120л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4480л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</a:tr>
              <a:tr h="437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Потребление</a:t>
                      </a:r>
                      <a:r>
                        <a:rPr lang="ru-RU" sz="1200" baseline="0" dirty="0" smtClean="0">
                          <a:solidFill>
                            <a:srgbClr val="3C463E"/>
                          </a:solidFill>
                        </a:rPr>
                        <a:t> воды за месяц</a:t>
                      </a:r>
                      <a:endParaRPr lang="ru-RU" sz="1200" dirty="0" smtClean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4960л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19840л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</a:tr>
              <a:tr h="437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Потребление</a:t>
                      </a:r>
                      <a:r>
                        <a:rPr lang="ru-RU" sz="1200" baseline="0" dirty="0" smtClean="0">
                          <a:solidFill>
                            <a:srgbClr val="3C463E"/>
                          </a:solidFill>
                        </a:rPr>
                        <a:t> воды за год</a:t>
                      </a:r>
                      <a:endParaRPr lang="ru-RU" sz="1200" dirty="0" smtClean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52320л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C463E"/>
                          </a:solidFill>
                        </a:rPr>
                        <a:t>209280л</a:t>
                      </a:r>
                      <a:endParaRPr lang="ru-RU" sz="1200" dirty="0">
                        <a:solidFill>
                          <a:srgbClr val="3C463E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36420" y="2152186"/>
            <a:ext cx="24086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C463E"/>
                </a:solidFill>
              </a:rPr>
              <a:t>Как можно увидеть из таблиц, то разница потребления воды у семьи из 4 человек составляет за год 84480л, за месяц 4969л, за неделю 1120л. Если переводить это в денежный эквивалент, то в год семья может сэкономить около </a:t>
            </a:r>
          </a:p>
          <a:p>
            <a:r>
              <a:rPr lang="ru-RU" dirty="0" smtClean="0">
                <a:solidFill>
                  <a:srgbClr val="3C463E"/>
                </a:solidFill>
              </a:rPr>
              <a:t>5 000-6 000 рублей.</a:t>
            </a:r>
            <a:endParaRPr lang="ru-RU" dirty="0">
              <a:solidFill>
                <a:srgbClr val="3C463E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F53EA80-260A-4EE9-83BB-E6DD04DEA906}" type="datetime1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1795" y="2246186"/>
            <a:ext cx="10156826" cy="1369591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11DCE3-EF7E-4B20-B9AA-EDAF93AA345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1CD1994-5BE9-4A2F-A57E-C48F09B48E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E0787D-DFB9-41E3-A9F2-635EF6994E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TM16411245</Template>
  <TotalTime>0</TotalTime>
  <Words>946</Words>
  <Application>Microsoft Office PowerPoint</Application>
  <PresentationFormat>Произвольный</PresentationFormat>
  <Paragraphs>111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Экодом - экономный дом</vt:lpstr>
      <vt:lpstr>Что такое экодом?</vt:lpstr>
      <vt:lpstr>Как меньше платить за электричество?</vt:lpstr>
      <vt:lpstr> </vt:lpstr>
      <vt:lpstr>Слайд 5</vt:lpstr>
      <vt:lpstr>Как сэкономить топливо?</vt:lpstr>
      <vt:lpstr>Как меньше платить за воду?</vt:lpstr>
      <vt:lpstr>Слайд 8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2020-08-18T05:56:51Z</dcterms:created>
  <dcterms:modified xsi:type="dcterms:W3CDTF">2023-04-04T20:38:32Z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