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charts/chart6.xml" ContentType="application/vnd.openxmlformats-officedocument.drawingml.chart+xml"/>
  <Default Extension="xlsx" ContentType="application/vnd.openxmlformats-officedocument.spreadsheetml.sheet"/>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90" r:id="rId6"/>
    <p:sldId id="304" r:id="rId7"/>
    <p:sldId id="302" r:id="rId8"/>
    <p:sldId id="303" r:id="rId9"/>
    <p:sldId id="305" r:id="rId10"/>
    <p:sldId id="306" r:id="rId11"/>
    <p:sldId id="291" r:id="rId12"/>
    <p:sldId id="260" r:id="rId13"/>
    <p:sldId id="286" r:id="rId14"/>
    <p:sldId id="288" r:id="rId15"/>
    <p:sldId id="289" r:id="rId16"/>
    <p:sldId id="287" r:id="rId17"/>
    <p:sldId id="285" r:id="rId18"/>
    <p:sldId id="307" r:id="rId19"/>
    <p:sldId id="292" r:id="rId20"/>
    <p:sldId id="293" r:id="rId21"/>
    <p:sldId id="294" r:id="rId22"/>
    <p:sldId id="295" r:id="rId23"/>
    <p:sldId id="296" r:id="rId24"/>
    <p:sldId id="297" r:id="rId25"/>
    <p:sldId id="298" r:id="rId26"/>
    <p:sldId id="284" r:id="rId27"/>
    <p:sldId id="283" r:id="rId28"/>
    <p:sldId id="299" r:id="rId29"/>
    <p:sldId id="308" r:id="rId30"/>
    <p:sldId id="300" r:id="rId3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546" autoAdjust="0"/>
  </p:normalViewPr>
  <p:slideViewPr>
    <p:cSldViewPr>
      <p:cViewPr varScale="1">
        <p:scale>
          <a:sx n="46" d="100"/>
          <a:sy n="46" d="100"/>
        </p:scale>
        <p:origin x="-1387"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Office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Office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Microsoft_Office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_____Microsoft_Office_Excel5.xlsx"/></Relationships>
</file>

<file path=ppt/charts/_rels/chart6.xml.rels><?xml version="1.0" encoding="UTF-8" standalone="yes"?>
<Relationships xmlns="http://schemas.openxmlformats.org/package/2006/relationships"><Relationship Id="rId1" Type="http://schemas.openxmlformats.org/officeDocument/2006/relationships/package" Target="../embeddings/_____Microsoft_Office_Excel6.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hart>
    <c:title>
      <c:layout/>
    </c:title>
    <c:plotArea>
      <c:layout/>
      <c:pieChart>
        <c:varyColors val="1"/>
        <c:ser>
          <c:idx val="0"/>
          <c:order val="0"/>
          <c:tx>
            <c:strRef>
              <c:f>Лист1!$B$1</c:f>
              <c:strCache>
                <c:ptCount val="1"/>
                <c:pt idx="0">
                  <c:v>ОТВЕТЫ</c:v>
                </c:pt>
              </c:strCache>
            </c:strRef>
          </c:tx>
          <c:dLbls>
            <c:dLbl>
              <c:idx val="1"/>
              <c:layout/>
              <c:showVal val="1"/>
            </c:dLbl>
            <c:dLbl>
              <c:idx val="2"/>
              <c:layout/>
              <c:showVal val="1"/>
            </c:dLbl>
            <c:delete val="1"/>
          </c:dLbls>
          <c:cat>
            <c:strRef>
              <c:f>Лист1!$A$2:$A$4</c:f>
              <c:strCache>
                <c:ptCount val="3"/>
                <c:pt idx="0">
                  <c:v>А</c:v>
                </c:pt>
                <c:pt idx="1">
                  <c:v>Б</c:v>
                </c:pt>
                <c:pt idx="2">
                  <c:v>В</c:v>
                </c:pt>
              </c:strCache>
            </c:strRef>
          </c:cat>
          <c:val>
            <c:numRef>
              <c:f>Лист1!$B$2:$B$4</c:f>
              <c:numCache>
                <c:formatCode>General</c:formatCode>
                <c:ptCount val="3"/>
                <c:pt idx="0">
                  <c:v>0</c:v>
                </c:pt>
                <c:pt idx="1">
                  <c:v>18</c:v>
                </c:pt>
                <c:pt idx="2">
                  <c:v>4</c:v>
                </c:pt>
              </c:numCache>
            </c:numRef>
          </c:val>
        </c:ser>
        <c:firstSliceAng val="0"/>
      </c:pieChart>
    </c:plotArea>
    <c:legend>
      <c:legendPos val="r"/>
      <c:layout/>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chart>
    <c:title>
      <c:layout/>
    </c:title>
    <c:plotArea>
      <c:layout/>
      <c:pieChart>
        <c:varyColors val="1"/>
        <c:ser>
          <c:idx val="0"/>
          <c:order val="0"/>
          <c:tx>
            <c:strRef>
              <c:f>Лист1!$B$1</c:f>
              <c:strCache>
                <c:ptCount val="1"/>
                <c:pt idx="0">
                  <c:v>ОТВЕТЫ</c:v>
                </c:pt>
              </c:strCache>
            </c:strRef>
          </c:tx>
          <c:dLbls>
            <c:dLbl>
              <c:idx val="0"/>
              <c:layout>
                <c:manualLayout>
                  <c:x val="-9.6104367162439225E-2"/>
                  <c:y val="-0.25670759905011875"/>
                </c:manualLayout>
              </c:layout>
              <c:showVal val="1"/>
            </c:dLbl>
            <c:dLbl>
              <c:idx val="1"/>
              <c:layout/>
              <c:showVal val="1"/>
            </c:dLbl>
            <c:dLbl>
              <c:idx val="2"/>
              <c:layout/>
              <c:showVal val="1"/>
            </c:dLbl>
            <c:delete val="1"/>
          </c:dLbls>
          <c:cat>
            <c:strRef>
              <c:f>Лист1!$A$2:$A$4</c:f>
              <c:strCache>
                <c:ptCount val="3"/>
                <c:pt idx="0">
                  <c:v>А</c:v>
                </c:pt>
                <c:pt idx="1">
                  <c:v>Б</c:v>
                </c:pt>
                <c:pt idx="2">
                  <c:v>В</c:v>
                </c:pt>
              </c:strCache>
            </c:strRef>
          </c:cat>
          <c:val>
            <c:numRef>
              <c:f>Лист1!$B$2:$B$4</c:f>
              <c:numCache>
                <c:formatCode>General</c:formatCode>
                <c:ptCount val="3"/>
                <c:pt idx="0">
                  <c:v>17</c:v>
                </c:pt>
                <c:pt idx="1">
                  <c:v>3</c:v>
                </c:pt>
                <c:pt idx="2">
                  <c:v>1</c:v>
                </c:pt>
              </c:numCache>
            </c:numRef>
          </c:val>
        </c:ser>
        <c:firstSliceAng val="0"/>
      </c:pieChart>
    </c:plotArea>
    <c:legend>
      <c:legendPos val="r"/>
      <c:layout/>
    </c:legend>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ru-RU"/>
  <c:chart>
    <c:title>
      <c:layout/>
    </c:title>
    <c:plotArea>
      <c:layout/>
      <c:pieChart>
        <c:varyColors val="1"/>
        <c:ser>
          <c:idx val="0"/>
          <c:order val="0"/>
          <c:tx>
            <c:strRef>
              <c:f>Лист1!$B$1</c:f>
              <c:strCache>
                <c:ptCount val="1"/>
                <c:pt idx="0">
                  <c:v>ОТВЕТЫ</c:v>
                </c:pt>
              </c:strCache>
            </c:strRef>
          </c:tx>
          <c:dLbls>
            <c:showVal val="1"/>
            <c:showLeaderLines val="1"/>
          </c:dLbls>
          <c:cat>
            <c:strRef>
              <c:f>Лист1!$A$2:$A$4</c:f>
              <c:strCache>
                <c:ptCount val="3"/>
                <c:pt idx="0">
                  <c:v>А</c:v>
                </c:pt>
                <c:pt idx="1">
                  <c:v>Б</c:v>
                </c:pt>
                <c:pt idx="2">
                  <c:v>В</c:v>
                </c:pt>
              </c:strCache>
            </c:strRef>
          </c:cat>
          <c:val>
            <c:numRef>
              <c:f>Лист1!$B$2:$B$4</c:f>
              <c:numCache>
                <c:formatCode>General</c:formatCode>
                <c:ptCount val="3"/>
                <c:pt idx="0">
                  <c:v>12</c:v>
                </c:pt>
                <c:pt idx="1">
                  <c:v>3</c:v>
                </c:pt>
                <c:pt idx="2">
                  <c:v>6</c:v>
                </c:pt>
              </c:numCache>
            </c:numRef>
          </c:val>
        </c:ser>
        <c:firstSliceAng val="0"/>
      </c:pieChart>
    </c:plotArea>
    <c:legend>
      <c:legendPos val="r"/>
      <c:layout/>
    </c:legend>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ru-RU"/>
  <c:chart>
    <c:title>
      <c:layout/>
    </c:title>
    <c:plotArea>
      <c:layout/>
      <c:pieChart>
        <c:varyColors val="1"/>
        <c:ser>
          <c:idx val="0"/>
          <c:order val="0"/>
          <c:tx>
            <c:strRef>
              <c:f>Лист1!$B$1</c:f>
              <c:strCache>
                <c:ptCount val="1"/>
                <c:pt idx="0">
                  <c:v>ОТВЕТЫ</c:v>
                </c:pt>
              </c:strCache>
            </c:strRef>
          </c:tx>
          <c:dLbls>
            <c:showVal val="1"/>
            <c:showLeaderLines val="1"/>
          </c:dLbls>
          <c:cat>
            <c:strRef>
              <c:f>Лист1!$A$2:$A$4</c:f>
              <c:strCache>
                <c:ptCount val="3"/>
                <c:pt idx="0">
                  <c:v>А</c:v>
                </c:pt>
                <c:pt idx="1">
                  <c:v>Б</c:v>
                </c:pt>
                <c:pt idx="2">
                  <c:v>В</c:v>
                </c:pt>
              </c:strCache>
            </c:strRef>
          </c:cat>
          <c:val>
            <c:numRef>
              <c:f>Лист1!$B$2:$B$4</c:f>
              <c:numCache>
                <c:formatCode>General</c:formatCode>
                <c:ptCount val="3"/>
                <c:pt idx="0">
                  <c:v>12</c:v>
                </c:pt>
                <c:pt idx="1">
                  <c:v>9</c:v>
                </c:pt>
                <c:pt idx="2">
                  <c:v>0</c:v>
                </c:pt>
              </c:numCache>
            </c:numRef>
          </c:val>
        </c:ser>
        <c:firstSliceAng val="0"/>
      </c:pieChart>
    </c:plotArea>
    <c:legend>
      <c:legendPos val="r"/>
      <c:legendEntry>
        <c:idx val="2"/>
        <c:delete val="1"/>
      </c:legendEntry>
      <c:layout/>
    </c:legend>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ru-RU"/>
  <c:chart>
    <c:title>
      <c:layout/>
    </c:title>
    <c:plotArea>
      <c:layout/>
      <c:pieChart>
        <c:varyColors val="1"/>
        <c:ser>
          <c:idx val="0"/>
          <c:order val="0"/>
          <c:tx>
            <c:strRef>
              <c:f>Лист1!$B$1</c:f>
              <c:strCache>
                <c:ptCount val="1"/>
                <c:pt idx="0">
                  <c:v>ОТВЕТЫ</c:v>
                </c:pt>
              </c:strCache>
            </c:strRef>
          </c:tx>
          <c:dLbls>
            <c:showVal val="1"/>
            <c:showLeaderLines val="1"/>
          </c:dLbls>
          <c:cat>
            <c:strRef>
              <c:f>Лист1!$A$2:$A$4</c:f>
              <c:strCache>
                <c:ptCount val="3"/>
                <c:pt idx="0">
                  <c:v>А</c:v>
                </c:pt>
                <c:pt idx="1">
                  <c:v>Б</c:v>
                </c:pt>
                <c:pt idx="2">
                  <c:v>В</c:v>
                </c:pt>
              </c:strCache>
            </c:strRef>
          </c:cat>
          <c:val>
            <c:numRef>
              <c:f>Лист1!$B$2:$B$4</c:f>
              <c:numCache>
                <c:formatCode>General</c:formatCode>
                <c:ptCount val="3"/>
                <c:pt idx="0">
                  <c:v>10</c:v>
                </c:pt>
                <c:pt idx="1">
                  <c:v>8</c:v>
                </c:pt>
                <c:pt idx="2">
                  <c:v>3</c:v>
                </c:pt>
              </c:numCache>
            </c:numRef>
          </c:val>
        </c:ser>
        <c:firstSliceAng val="0"/>
      </c:pieChart>
    </c:plotArea>
    <c:legend>
      <c:legendPos val="r"/>
      <c:layout/>
    </c:legend>
    <c:plotVisOnly val="1"/>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ru-RU"/>
  <c:chart>
    <c:title>
      <c:layout/>
    </c:title>
    <c:plotArea>
      <c:layout/>
      <c:pieChart>
        <c:varyColors val="1"/>
        <c:ser>
          <c:idx val="0"/>
          <c:order val="0"/>
          <c:tx>
            <c:strRef>
              <c:f>Лист1!$B$1</c:f>
              <c:strCache>
                <c:ptCount val="1"/>
                <c:pt idx="0">
                  <c:v>ОТВЕТЫ</c:v>
                </c:pt>
              </c:strCache>
            </c:strRef>
          </c:tx>
          <c:explosion val="1"/>
          <c:dLbls>
            <c:showVal val="1"/>
            <c:showLeaderLines val="1"/>
          </c:dLbls>
          <c:cat>
            <c:strRef>
              <c:f>Лист1!$A$2:$A$4</c:f>
              <c:strCache>
                <c:ptCount val="3"/>
                <c:pt idx="0">
                  <c:v>А</c:v>
                </c:pt>
                <c:pt idx="1">
                  <c:v>Б</c:v>
                </c:pt>
                <c:pt idx="2">
                  <c:v>В</c:v>
                </c:pt>
              </c:strCache>
            </c:strRef>
          </c:cat>
          <c:val>
            <c:numRef>
              <c:f>Лист1!$B$2:$B$4</c:f>
              <c:numCache>
                <c:formatCode>General</c:formatCode>
                <c:ptCount val="3"/>
                <c:pt idx="0">
                  <c:v>18</c:v>
                </c:pt>
                <c:pt idx="1">
                  <c:v>0</c:v>
                </c:pt>
                <c:pt idx="2">
                  <c:v>3</c:v>
                </c:pt>
              </c:numCache>
            </c:numRef>
          </c:val>
        </c:ser>
        <c:firstSliceAng val="0"/>
      </c:pieChart>
    </c:plotArea>
    <c:legend>
      <c:legendPos val="r"/>
      <c:layout/>
    </c:legend>
    <c:plotVisOnly val="1"/>
  </c:chart>
  <c:externalData r:id="rId1"/>
</c:chartSpace>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5B106E36-FD25-4E2D-B0AA-010F637433A0}" type="datetimeFigureOut">
              <a:rPr lang="ru-RU" smtClean="0"/>
              <a:pPr/>
              <a:t>20.03.2023</a:t>
            </a:fld>
            <a:endParaRPr 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20.03.2023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20.03.2023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20.03.2023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5B106E36-FD25-4E2D-B0AA-010F637433A0}" type="datetimeFigureOut">
              <a:rPr lang="ru-RU" smtClean="0"/>
              <a:pPr/>
              <a:t>20.03.2023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20.03.2023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20.03.2023</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5B106E36-FD25-4E2D-B0AA-010F637433A0}" type="datetimeFigureOut">
              <a:rPr lang="ru-RU" smtClean="0"/>
              <a:pPr/>
              <a:t>20.03.2023</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5B106E36-FD25-4E2D-B0AA-010F637433A0}" type="datetimeFigureOut">
              <a:rPr lang="ru-RU" smtClean="0"/>
              <a:pPr/>
              <a:t>20.03.2023</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extLst/>
          </a:lstStyle>
          <a:p>
            <a:fld id="{5B106E36-FD25-4E2D-B0AA-010F637433A0}" type="datetimeFigureOut">
              <a:rPr lang="ru-RU" smtClean="0"/>
              <a:pPr/>
              <a:t>20.03.2023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5B106E36-FD25-4E2D-B0AA-010F637433A0}" type="datetimeFigureOut">
              <a:rPr lang="ru-RU" smtClean="0"/>
              <a:pPr/>
              <a:t>20.03.2023</a:t>
            </a:fld>
            <a:endParaRPr lang="ru-RU"/>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ru-RU"/>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725C68B6-61C2-468F-89AB-4B9F7531AA68}" type="slidenum">
              <a:rPr lang="ru-RU" smtClean="0"/>
              <a:pPr/>
              <a:t>‹#›</a:t>
            </a:fld>
            <a:endParaRPr lang="ru-RU"/>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B106E36-FD25-4E2D-B0AA-010F637433A0}" type="datetimeFigureOut">
              <a:rPr lang="ru-RU" smtClean="0"/>
              <a:pPr/>
              <a:t>20.03.2023</a:t>
            </a:fld>
            <a:endParaRPr lang="ru-RU"/>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ru-RU"/>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rcycle.net/musor/razdelnyj-sbor/kak-sortirovat-doma" TargetMode="External"/><Relationship Id="rId2" Type="http://schemas.openxmlformats.org/officeDocument/2006/relationships/hyperlink" Target="https://trends.rbc.ru/trends/green/6343cf459a79472352b1bd8b" TargetMode="External"/><Relationship Id="rId1" Type="http://schemas.openxmlformats.org/officeDocument/2006/relationships/slideLayout" Target="../slideLayouts/slideLayout7.xml"/><Relationship Id="rId4" Type="http://schemas.openxmlformats.org/officeDocument/2006/relationships/hyperlink" Target="https://ru.wikipedia.org/wiki/&#1056;&#1077;&#1092;&#1086;&#1088;&#1084;&#1072;_&#1086;&#1073;&#1088;&#1072;&#1097;&#1077;&#1085;&#1080;&#1103;_&#1089;_&#1086;&#1090;&#1093;&#1086;&#1076;&#1072;&#1084;&#1080;_&#1087;&#1088;&#1086;&#1080;&#1079;&#1074;&#1086;&#1076;&#1089;&#1090;&#1074;&#1072;_&#1080;_&#1087;&#1086;&#1090;&#1088;&#1077;&#1073;&#1083;&#1077;&#1085;&#1080;&#1103;_&#1074;_&#1056;&#1086;&#1089;&#1089;&#1080;&#1081;&#1089;&#1082;&#1086;&#1081;_&#1060;&#1077;&#1076;&#1077;&#1088;&#1072;&#1094;&#1080;&#1080;"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ru.wikipedia.org/wiki/%D0%A3%D1%82%D0%B8%D0%BB%D0%B8%D0%B7%D0%B0%D1%86%D0%B8%D1%8F_%D0%BE%D1%82%D1%85%D0%BE%D0%B4%D0%BE%D0%B2" TargetMode="External"/><Relationship Id="rId2" Type="http://schemas.openxmlformats.org/officeDocument/2006/relationships/hyperlink" Target="https://ru.wikipedia.org/wiki/%D0%A0%D0%B0%D0%B7%D0%B4%D0%B5%D0%BB%D1%8C%D0%BD%D1%8B%D0%B9_%D1%81%D0%B1%D0%BE%D1%80_%D0%BC%D1%83%D1%81%D0%BE%D1%80%D0%B0" TargetMode="External"/><Relationship Id="rId1" Type="http://schemas.openxmlformats.org/officeDocument/2006/relationships/slideLayout" Target="../slideLayouts/slideLayout7.xml"/><Relationship Id="rId5" Type="http://schemas.openxmlformats.org/officeDocument/2006/relationships/hyperlink" Target="https://ru.wikipedia.org/wiki/%D0%95%D0%B2%D1%80%D0%BE" TargetMode="External"/><Relationship Id="rId4" Type="http://schemas.openxmlformats.org/officeDocument/2006/relationships/hyperlink" Target="https://ru.wikipedia.org/wiki/%D0%9F%D0%B5%D1%80%D0%B5%D1%80%D0%B0%D0%B1%D0%BE%D1%82%D0%BA%D0%B0_%D0%BE%D1%82%D1%85%D0%BE%D0%B4%D0%BE%D0%B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pPr algn="ct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t>
            </a:r>
            <a:br>
              <a:rPr lang="ru-RU" dirty="0" smtClean="0"/>
            </a:br>
            <a:r>
              <a:rPr lang="ru-RU" dirty="0" smtClean="0"/>
              <a:t/>
            </a:r>
            <a:br>
              <a:rPr lang="ru-RU" dirty="0" smtClean="0"/>
            </a:br>
            <a:r>
              <a:rPr lang="ru-RU" dirty="0" smtClean="0"/>
              <a:t>«Пластик – мусор   или клад под ногами?»</a:t>
            </a:r>
            <a:br>
              <a:rPr lang="ru-RU" dirty="0" smtClean="0"/>
            </a:br>
            <a:endParaRPr lang="ru-RU" dirty="0"/>
          </a:p>
        </p:txBody>
      </p:sp>
      <p:sp>
        <p:nvSpPr>
          <p:cNvPr id="3" name="Подзаголовок 2"/>
          <p:cNvSpPr>
            <a:spLocks noGrp="1"/>
          </p:cNvSpPr>
          <p:nvPr>
            <p:ph type="subTitle" idx="1"/>
          </p:nvPr>
        </p:nvSpPr>
        <p:spPr/>
        <p:txBody>
          <a:bodyPr>
            <a:normAutofit fontScale="77500" lnSpcReduction="20000"/>
          </a:bodyPr>
          <a:lstStyle/>
          <a:p>
            <a:r>
              <a:rPr lang="ru-RU" i="1" dirty="0" smtClean="0"/>
              <a:t> учащаяся 7 класса МОБУ СОШ д.Николаевка Уфимский  район РБ;</a:t>
            </a:r>
            <a:endParaRPr lang="ru-RU" b="1" dirty="0" smtClean="0"/>
          </a:p>
          <a:p>
            <a:r>
              <a:rPr lang="ru-RU" i="1" dirty="0" smtClean="0"/>
              <a:t> научный руководитель, учитель биологии МОБУ СОШ</a:t>
            </a:r>
            <a:r>
              <a:rPr lang="ru-RU" b="1" i="1" dirty="0" smtClean="0"/>
              <a:t> </a:t>
            </a:r>
            <a:r>
              <a:rPr lang="ru-RU" i="1" dirty="0" smtClean="0"/>
              <a:t>д.Николаевка</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
          <p:cNvSpPr>
            <a:spLocks noChangeArrowheads="1"/>
          </p:cNvSpPr>
          <p:nvPr/>
        </p:nvSpPr>
        <p:spPr bwMode="auto">
          <a:xfrm>
            <a:off x="251520" y="858510"/>
            <a:ext cx="8712968"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809625" algn="ctr"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Сбор и переработка пластика в Уфимском районе </a:t>
            </a:r>
            <a:endParaRPr kumimoji="0" lang="ru-RU"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809625"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Со страниц газеты «Уфимские нивы» от10 ноября 2021года мы узнали об открытии в Подымалово предприятия «Умная среда Башкирии». Здесь из вторичного сырья производит скамейки, а делают их из пластика и песка. Скамейка   весит 150 кг. Такая скамейка экологически безопасна и похожа на деревянную. Такие скамейки прекрасно впишутся в интерьер парков, скверов, улиц. Кроме скамеек на предприятии Уфимского района также изготавливают комплекты уличной мебели ( </a:t>
            </a:r>
            <a:r>
              <a:rPr kumimoji="0" lang="ru-RU"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эколавки</a:t>
            </a: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и урны) и другие необходимые для городских пространств изделия. В качестве сырья используются крышки от бутылок для питьевой воды и бахилы. </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В школах Уфимского района стартовал проект по сбору пластикового вторсырья"/>
          <p:cNvPicPr/>
          <p:nvPr/>
        </p:nvPicPr>
        <p:blipFill>
          <a:blip r:embed="rId2" cstate="print"/>
          <a:srcRect/>
          <a:stretch>
            <a:fillRect/>
          </a:stretch>
        </p:blipFill>
        <p:spPr bwMode="auto">
          <a:xfrm>
            <a:off x="2051720" y="620688"/>
            <a:ext cx="4888230" cy="2202719"/>
          </a:xfrm>
          <a:prstGeom prst="rect">
            <a:avLst/>
          </a:prstGeom>
          <a:noFill/>
          <a:ln w="9525">
            <a:noFill/>
            <a:miter lim="800000"/>
            <a:headEnd/>
            <a:tailEnd/>
          </a:ln>
        </p:spPr>
      </p:pic>
      <p:pic>
        <p:nvPicPr>
          <p:cNvPr id="3" name="Рисунок 2" descr="Это работает: предприниматель из Башкирии делает по 400 скамеек в месяц из пластиковых отходов жителей региона"/>
          <p:cNvPicPr/>
          <p:nvPr/>
        </p:nvPicPr>
        <p:blipFill>
          <a:blip r:embed="rId3" cstate="print"/>
          <a:srcRect/>
          <a:stretch>
            <a:fillRect/>
          </a:stretch>
        </p:blipFill>
        <p:spPr bwMode="auto">
          <a:xfrm>
            <a:off x="1979712" y="3184752"/>
            <a:ext cx="4608512" cy="31245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pPr algn="just">
              <a:buNone/>
            </a:pPr>
            <a:r>
              <a:rPr lang="ru-RU" dirty="0" smtClean="0"/>
              <a:t>	</a:t>
            </a:r>
            <a:r>
              <a:rPr lang="ru-RU" sz="2000" dirty="0" smtClean="0"/>
              <a:t>	На </a:t>
            </a:r>
            <a:r>
              <a:rPr lang="ru-RU" sz="2000" dirty="0" smtClean="0"/>
              <a:t>примере нашего поселка мы решили пронаблюдать движение «Мусорной» реформы. Что изменилось? Еще несколько лет мусор собирали в специальный трактор и вывозили в ямы за поселком. Но в последнее время </a:t>
            </a:r>
            <a:r>
              <a:rPr lang="ru-RU" sz="2000" dirty="0" smtClean="0"/>
              <a:t>появились </a:t>
            </a:r>
            <a:r>
              <a:rPr lang="ru-RU" sz="2000" dirty="0" smtClean="0"/>
              <a:t>специально оборудованные площадки для сбора мусора . Сначала контейнеры для мусора были металлическими. Совсем недавно их заменили на разноцветные пластиковые. Это подразумевает раздельный сбор мусора. Многие люди знают об этом, но пока не все готовы собирать мусор раздельно. Мы побывали на одной из площадок и нашли тому подтверждение. </a:t>
            </a:r>
            <a:endParaRPr lang="ru-RU" sz="2000" dirty="0"/>
          </a:p>
        </p:txBody>
      </p:sp>
      <p:sp>
        <p:nvSpPr>
          <p:cNvPr id="2" name="Заголовок 1"/>
          <p:cNvSpPr>
            <a:spLocks noGrp="1"/>
          </p:cNvSpPr>
          <p:nvPr>
            <p:ph type="title"/>
          </p:nvPr>
        </p:nvSpPr>
        <p:spPr/>
        <p:txBody>
          <a:bodyPr>
            <a:noAutofit/>
          </a:bodyPr>
          <a:lstStyle/>
          <a:p>
            <a:pPr algn="ctr"/>
            <a:r>
              <a:rPr lang="ru-RU" sz="2800" dirty="0" smtClean="0"/>
              <a:t>Мусорная реформа на селе</a:t>
            </a:r>
            <a:endParaRPr lang="ru-RU" sz="2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208487" y="764704"/>
            <a:ext cx="8577823" cy="496855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251520" y="1757264"/>
            <a:ext cx="3456384" cy="4608512"/>
          </a:xfrm>
          <a:prstGeom prst="rect">
            <a:avLst/>
          </a:prstGeom>
          <a:noFill/>
          <a:ln w="9525">
            <a:noFill/>
            <a:miter lim="800000"/>
            <a:headEnd/>
            <a:tailEnd/>
          </a:ln>
          <a:effectLst/>
        </p:spPr>
      </p:pic>
      <p:pic>
        <p:nvPicPr>
          <p:cNvPr id="3" name="Рисунок 2"/>
          <p:cNvPicPr/>
          <p:nvPr/>
        </p:nvPicPr>
        <p:blipFill>
          <a:blip r:embed="rId3" cstate="print"/>
          <a:srcRect/>
          <a:stretch>
            <a:fillRect/>
          </a:stretch>
        </p:blipFill>
        <p:spPr bwMode="auto">
          <a:xfrm>
            <a:off x="4355976" y="1772816"/>
            <a:ext cx="3488050" cy="4608512"/>
          </a:xfrm>
          <a:prstGeom prst="rect">
            <a:avLst/>
          </a:prstGeom>
          <a:noFill/>
        </p:spPr>
      </p:pic>
      <p:sp>
        <p:nvSpPr>
          <p:cNvPr id="31745" name="Rectangle 1"/>
          <p:cNvSpPr>
            <a:spLocks noChangeArrowheads="1"/>
          </p:cNvSpPr>
          <p:nvPr/>
        </p:nvSpPr>
        <p:spPr bwMode="auto">
          <a:xfrm>
            <a:off x="971600" y="141189"/>
            <a:ext cx="756084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809625"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Сейчас очень важно готовить людей, рассказывать о </a:t>
            </a:r>
            <a:r>
              <a:rPr lang="ru-RU" sz="2000" dirty="0" smtClean="0">
                <a:latin typeface="Calibri" pitchFamily="34" charset="0"/>
                <a:ea typeface="Times New Roman" pitchFamily="18" charset="0"/>
                <a:cs typeface="Times New Roman" pitchFamily="18" charset="0"/>
              </a:rPr>
              <a:t>необходимости</a:t>
            </a:r>
            <a:r>
              <a:rPr kumimoji="0" lang="ru-RU" sz="2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раздельного сбора мусора. Мы, стараясь привлечь жителей поселка к этой проблеме, выпустили и раздали листовки и побеседовали о раздельном сборе мусора</a:t>
            </a:r>
            <a:r>
              <a:rPr kumimoji="0" lang="ru-RU" sz="2000" b="0"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 с односельчанами</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755576" y="1412776"/>
            <a:ext cx="7988300" cy="4559300"/>
          </a:xfrm>
          <a:prstGeom prst="rect">
            <a:avLst/>
          </a:prstGeom>
          <a:noFill/>
          <a:ln w="9525">
            <a:noFill/>
            <a:miter lim="800000"/>
            <a:headEnd/>
            <a:tailEnd/>
          </a:ln>
          <a:effectLst/>
        </p:spPr>
      </p:pic>
      <p:sp>
        <p:nvSpPr>
          <p:cNvPr id="3" name="Прямоугольник 2"/>
          <p:cNvSpPr/>
          <p:nvPr/>
        </p:nvSpPr>
        <p:spPr>
          <a:xfrm>
            <a:off x="1979712" y="620688"/>
            <a:ext cx="6408712" cy="400110"/>
          </a:xfrm>
          <a:prstGeom prst="rect">
            <a:avLst/>
          </a:prstGeom>
        </p:spPr>
        <p:txBody>
          <a:bodyPr wrap="square">
            <a:spAutoFit/>
          </a:bodyPr>
          <a:lstStyle/>
          <a:p>
            <a:r>
              <a:rPr lang="ru-RU" sz="2000" b="1" dirty="0" smtClean="0"/>
              <a:t>Беседа </a:t>
            </a:r>
            <a:r>
              <a:rPr lang="ru-RU" sz="2000" b="1" dirty="0" smtClean="0"/>
              <a:t>с учениками младших классов </a:t>
            </a:r>
            <a:endParaRPr lang="ru-RU" sz="20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395536" y="1556792"/>
            <a:ext cx="8256611" cy="335654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bodyPr>
          <a:lstStyle/>
          <a:p>
            <a:pPr algn="ctr"/>
            <a:r>
              <a:rPr lang="ru-RU" sz="2800" dirty="0" smtClean="0"/>
              <a:t>Контейнер для батареек</a:t>
            </a:r>
            <a:endParaRPr lang="ru-RU" sz="2800"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3419872" y="1481138"/>
            <a:ext cx="2196581" cy="475925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1"/>
          <p:cNvSpPr>
            <a:spLocks noChangeArrowheads="1"/>
          </p:cNvSpPr>
          <p:nvPr/>
        </p:nvSpPr>
        <p:spPr bwMode="auto">
          <a:xfrm>
            <a:off x="467544" y="236621"/>
            <a:ext cx="828092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809625" algn="l"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809625" algn="l" defTabSz="914400" rtl="0" eaLnBrk="1" fontAlgn="base" latinLnBrk="0" hangingPunct="1">
              <a:lnSpc>
                <a:spcPct val="100000"/>
              </a:lnSpc>
              <a:spcBef>
                <a:spcPct val="0"/>
              </a:spcBef>
              <a:spcAft>
                <a:spcPct val="0"/>
              </a:spcAft>
              <a:buClrTx/>
              <a:buSzTx/>
              <a:buFontTx/>
              <a:buNone/>
              <a:tabLst/>
            </a:pPr>
            <a:endParaRPr lang="ru-RU" sz="2400" dirty="0" smtClean="0">
              <a:latin typeface="Calibri" pitchFamily="34" charset="0"/>
              <a:ea typeface="Times New Roman" pitchFamily="18" charset="0"/>
              <a:cs typeface="Times New Roman" pitchFamily="18" charset="0"/>
            </a:endParaRPr>
          </a:p>
          <a:p>
            <a:pPr marL="0" marR="0" lvl="0" indent="809625"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Мы побывали в гостях у первоклассников. Обсудили с ними проблемы раздельного сбора мусора. Вместе решили, что учиться этому никогда не поздно. Договорились начать</a:t>
            </a:r>
            <a:r>
              <a:rPr kumimoji="0" lang="ru-RU" sz="2400" b="0"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 с отдельного сбора батареек.</a:t>
            </a:r>
          </a:p>
          <a:p>
            <a:pPr marL="0" marR="0" lvl="0" indent="809625" algn="l"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809625"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Чтобы узнать, знакомы ли школьники 7 класса с проблемами сбора мусора мы провели анкетирование. Ниже приведены его результаты.</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1"/>
          <p:cNvGraphicFramePr/>
          <p:nvPr/>
        </p:nvGraphicFramePr>
        <p:xfrm>
          <a:off x="1619672" y="2060848"/>
          <a:ext cx="6048672" cy="3240360"/>
        </p:xfrm>
        <a:graphic>
          <a:graphicData uri="http://schemas.openxmlformats.org/drawingml/2006/chart">
            <c:chart xmlns:c="http://schemas.openxmlformats.org/drawingml/2006/chart" xmlns:r="http://schemas.openxmlformats.org/officeDocument/2006/relationships" r:id="rId2"/>
          </a:graphicData>
        </a:graphic>
      </p:graphicFrame>
      <p:sp>
        <p:nvSpPr>
          <p:cNvPr id="47105" name="Rectangle 1"/>
          <p:cNvSpPr>
            <a:spLocks noChangeArrowheads="1"/>
          </p:cNvSpPr>
          <p:nvPr/>
        </p:nvSpPr>
        <p:spPr bwMode="auto">
          <a:xfrm rot="10800000" flipV="1">
            <a:off x="377020" y="1111912"/>
            <a:ext cx="8666049"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t>
            </a:r>
            <a:r>
              <a:rPr kumimoji="0" lang="ru-RU" sz="2000" b="1"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В какой таре вы чаще всего покупаете напитки?»</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0"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А)  в стеклянной  Б)пластиковой  В)жестяной</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Autofit/>
          </a:bodyPr>
          <a:lstStyle/>
          <a:p>
            <a:r>
              <a:rPr lang="ru-RU" sz="2000" b="1" dirty="0" smtClean="0"/>
              <a:t>Цель </a:t>
            </a:r>
            <a:r>
              <a:rPr lang="ru-RU" sz="2000" dirty="0" smtClean="0"/>
              <a:t>нашего проекта - привлечь внимание детей и взрослых к проблеме раздельного сбора мусора в д. Николаевка Уфимского района.</a:t>
            </a:r>
          </a:p>
          <a:p>
            <a:r>
              <a:rPr lang="ru-RU" sz="2000" b="1" dirty="0" smtClean="0"/>
              <a:t>Задачи:</a:t>
            </a:r>
            <a:endParaRPr lang="ru-RU" sz="2000" dirty="0" smtClean="0"/>
          </a:p>
          <a:p>
            <a:r>
              <a:rPr lang="ru-RU" sz="2000" dirty="0" smtClean="0"/>
              <a:t>1)</a:t>
            </a:r>
            <a:r>
              <a:rPr lang="ru-RU" sz="2000" b="1" dirty="0" smtClean="0"/>
              <a:t> </a:t>
            </a:r>
            <a:r>
              <a:rPr lang="ru-RU" sz="2000" dirty="0" smtClean="0"/>
              <a:t>Изучить литературу по проблеме бытовых отходов.</a:t>
            </a:r>
          </a:p>
          <a:p>
            <a:r>
              <a:rPr lang="ru-RU" sz="2000" dirty="0" smtClean="0"/>
              <a:t>2) Исследовать, описать и взвесить мусор, накопленный в мусорной корзине одной семьи.</a:t>
            </a:r>
          </a:p>
          <a:p>
            <a:r>
              <a:rPr lang="ru-RU" sz="2000" dirty="0" smtClean="0"/>
              <a:t>3)  Рассчитать долю пластиковых отходов от количества всего мусора  на семью, на одного человека за неделю.</a:t>
            </a:r>
          </a:p>
          <a:p>
            <a:r>
              <a:rPr lang="ru-RU" sz="2000" dirty="0" smtClean="0"/>
              <a:t>4) Провести анкетирование среди школьников с целью выяснения отношения к пластиковой упаковке и ее переработке.</a:t>
            </a:r>
          </a:p>
          <a:p>
            <a:r>
              <a:rPr lang="ru-RU" sz="2000" dirty="0" smtClean="0"/>
              <a:t>5) Сделать выводы: пластиковый мусор угроза или вторая жизнь. </a:t>
            </a:r>
          </a:p>
          <a:p>
            <a:r>
              <a:rPr lang="ru-RU" sz="2000" dirty="0" smtClean="0"/>
              <a:t>6) Разработать памятку для школьников по правилам раздельного сбора мусора. </a:t>
            </a:r>
            <a:endParaRPr lang="ru-RU" sz="2000" dirty="0"/>
          </a:p>
        </p:txBody>
      </p:sp>
      <p:sp>
        <p:nvSpPr>
          <p:cNvPr id="2" name="Заголовок 1"/>
          <p:cNvSpPr>
            <a:spLocks noGrp="1"/>
          </p:cNvSpPr>
          <p:nvPr>
            <p:ph type="title"/>
          </p:nvPr>
        </p:nvSpPr>
        <p:spPr/>
        <p:txBody>
          <a:bodyPr>
            <a:normAutofit/>
          </a:bodyPr>
          <a:lstStyle/>
          <a:p>
            <a:pPr algn="ctr"/>
            <a:r>
              <a:rPr lang="ru-RU" sz="2400" b="1" dirty="0" smtClean="0"/>
              <a:t>Цель и задачи </a:t>
            </a:r>
            <a:r>
              <a:rPr lang="ru-RU" sz="2400" b="1" dirty="0" smtClean="0"/>
              <a:t> </a:t>
            </a:r>
            <a:r>
              <a:rPr lang="ru-RU" sz="2400" b="1" dirty="0" smtClean="0"/>
              <a:t>исследования</a:t>
            </a:r>
            <a:r>
              <a:rPr lang="ru-RU" sz="2400" b="1" i="1" dirty="0" smtClean="0"/>
              <a:t>:</a:t>
            </a:r>
            <a:endParaRPr lang="ru-RU"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p:cNvSpPr>
            <a:spLocks noChangeArrowheads="1"/>
          </p:cNvSpPr>
          <p:nvPr/>
        </p:nvSpPr>
        <p:spPr bwMode="auto">
          <a:xfrm>
            <a:off x="0" y="388450"/>
            <a:ext cx="91440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t>
            </a:r>
            <a:r>
              <a:rPr kumimoji="0" lang="ru-RU" sz="2000" b="1"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Куда отправляете пустую тару ?»</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0"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А) В </a:t>
            </a:r>
            <a:r>
              <a:rPr kumimoji="0" lang="ru-RU" sz="2000" b="0" i="1"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мусорку</a:t>
            </a:r>
            <a:r>
              <a:rPr kumimoji="0" lang="ru-RU" sz="2000" b="0"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Б) На переработку      В) Сжигаем </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3" name="Диаграмма 2"/>
          <p:cNvGraphicFramePr/>
          <p:nvPr/>
        </p:nvGraphicFramePr>
        <p:xfrm>
          <a:off x="1835696" y="2060848"/>
          <a:ext cx="5976663" cy="331236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ChangeArrowheads="1"/>
          </p:cNvSpPr>
          <p:nvPr/>
        </p:nvSpPr>
        <p:spPr bwMode="auto">
          <a:xfrm>
            <a:off x="179512" y="575582"/>
            <a:ext cx="8568952"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«Приносят ли , по вашему мнению ,пластиковые изделия вред ?»</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Прямоугольник 2"/>
          <p:cNvSpPr/>
          <p:nvPr/>
        </p:nvSpPr>
        <p:spPr>
          <a:xfrm>
            <a:off x="2627784" y="1052736"/>
            <a:ext cx="3524135" cy="369332"/>
          </a:xfrm>
          <a:prstGeom prst="rect">
            <a:avLst/>
          </a:prstGeom>
        </p:spPr>
        <p:txBody>
          <a:bodyPr wrap="square">
            <a:spAutoFit/>
          </a:bodyPr>
          <a:lstStyle/>
          <a:p>
            <a:r>
              <a:rPr lang="ru-RU" i="1" dirty="0" smtClean="0"/>
              <a:t>А) Да   Б) Нет   В) Не знаю</a:t>
            </a:r>
            <a:endParaRPr lang="ru-RU" dirty="0"/>
          </a:p>
        </p:txBody>
      </p:sp>
      <p:graphicFrame>
        <p:nvGraphicFramePr>
          <p:cNvPr id="4" name="Диаграмма 3"/>
          <p:cNvGraphicFramePr/>
          <p:nvPr/>
        </p:nvGraphicFramePr>
        <p:xfrm>
          <a:off x="1835696" y="1916832"/>
          <a:ext cx="5622032" cy="309599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noChangeArrowheads="1"/>
          </p:cNvSpPr>
          <p:nvPr/>
        </p:nvSpPr>
        <p:spPr bwMode="auto">
          <a:xfrm>
            <a:off x="899592" y="419226"/>
            <a:ext cx="8244408"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ru-RU" sz="2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«Сдавали ли вы изделия из пластика на переработку ? »    </a:t>
            </a:r>
            <a:endParaRPr kumimoji="0" lang="ru-RU"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А) Да                                 Б) Нет</a:t>
            </a:r>
            <a:r>
              <a:rPr kumimoji="0" lang="ru-RU" sz="2000" b="0" i="0" u="none" strike="noStrike" cap="none" normalizeH="0" baseline="0" dirty="0" smtClean="0">
                <a:ln>
                  <a:noFill/>
                </a:ln>
                <a:solidFill>
                  <a:schemeClr val="tx1"/>
                </a:solidFill>
                <a:effectLst/>
                <a:latin typeface="Arial" pitchFamily="34" charset="0"/>
                <a:cs typeface="Arial" pitchFamily="34" charset="0"/>
              </a:rPr>
              <a:t> </a:t>
            </a:r>
          </a:p>
        </p:txBody>
      </p:sp>
      <p:graphicFrame>
        <p:nvGraphicFramePr>
          <p:cNvPr id="3" name="Диаграмма 2"/>
          <p:cNvGraphicFramePr/>
          <p:nvPr/>
        </p:nvGraphicFramePr>
        <p:xfrm>
          <a:off x="1475656" y="1628800"/>
          <a:ext cx="5734769" cy="374441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87624" y="332656"/>
            <a:ext cx="7344816" cy="984885"/>
          </a:xfrm>
          <a:prstGeom prst="rect">
            <a:avLst/>
          </a:prstGeom>
        </p:spPr>
        <p:txBody>
          <a:bodyPr wrap="square">
            <a:spAutoFit/>
          </a:bodyPr>
          <a:lstStyle/>
          <a:p>
            <a:pPr algn="ctr"/>
            <a:r>
              <a:rPr lang="ru-RU" sz="2000" b="1" dirty="0" smtClean="0">
                <a:latin typeface="Calibri" pitchFamily="34" charset="0"/>
              </a:rPr>
              <a:t>Готовы </a:t>
            </a:r>
            <a:r>
              <a:rPr lang="ru-RU" sz="2000" b="1" dirty="0" smtClean="0">
                <a:latin typeface="Calibri" pitchFamily="34" charset="0"/>
              </a:rPr>
              <a:t>ли вы сортировать мусор (собирать отдельно бумагу , пластик металл ,стекло , пищевые отходы)?</a:t>
            </a:r>
          </a:p>
          <a:p>
            <a:pPr algn="ctr"/>
            <a:r>
              <a:rPr lang="ru-RU" dirty="0" smtClean="0"/>
              <a:t>А)Да       </a:t>
            </a:r>
            <a:r>
              <a:rPr lang="ru-RU" dirty="0" smtClean="0"/>
              <a:t>Б)Нет    В)Затрудняюсь с ответом</a:t>
            </a:r>
            <a:endParaRPr lang="ru-RU" dirty="0"/>
          </a:p>
        </p:txBody>
      </p:sp>
      <p:graphicFrame>
        <p:nvGraphicFramePr>
          <p:cNvPr id="3" name="Диаграмма 2"/>
          <p:cNvGraphicFramePr/>
          <p:nvPr/>
        </p:nvGraphicFramePr>
        <p:xfrm>
          <a:off x="1619672" y="1844824"/>
          <a:ext cx="5832648" cy="316835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p:cNvSpPr>
            <a:spLocks noChangeArrowheads="1"/>
          </p:cNvSpPr>
          <p:nvPr/>
        </p:nvSpPr>
        <p:spPr bwMode="auto">
          <a:xfrm>
            <a:off x="467544" y="424709"/>
            <a:ext cx="8352928"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5940425" algn="r"/>
              </a:tabLst>
            </a:pPr>
            <a:r>
              <a:rPr kumimoji="0" lang="ru-RU" sz="2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«Изменился ли цвет мусорных контейнеров в нашей деревне ? »</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940425" algn="r"/>
              </a:tabLst>
            </a:pPr>
            <a:r>
              <a:rPr kumimoji="0" lang="ru-RU" sz="2000" b="0"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А)Да       Б)Нет    В)Затрудняюсь с ответом </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3" name="Диаграмма 2"/>
          <p:cNvGraphicFramePr/>
          <p:nvPr/>
        </p:nvGraphicFramePr>
        <p:xfrm>
          <a:off x="1619672" y="1916832"/>
          <a:ext cx="5688632" cy="324036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1"/>
          <p:cNvSpPr>
            <a:spLocks noChangeArrowheads="1"/>
          </p:cNvSpPr>
          <p:nvPr/>
        </p:nvSpPr>
        <p:spPr bwMode="auto">
          <a:xfrm>
            <a:off x="323528" y="1163871"/>
            <a:ext cx="8496944" cy="33547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809625" algn="ctr"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Вывод по анкете. </a:t>
            </a:r>
            <a:endParaRPr kumimoji="0" lang="ru-RU" sz="28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algn="just"/>
            <a:r>
              <a:rPr lang="ru-RU" sz="2400" dirty="0" smtClean="0"/>
              <a:t>	</a:t>
            </a:r>
            <a:r>
              <a:rPr lang="ru-RU" sz="2000" dirty="0" smtClean="0"/>
              <a:t>В </a:t>
            </a:r>
            <a:r>
              <a:rPr lang="ru-RU" sz="2000" dirty="0" smtClean="0"/>
              <a:t>анкетировании участвовали  ученики 7А класса в количестве 21человек. Проанализируем их ответы.</a:t>
            </a:r>
          </a:p>
          <a:p>
            <a:pPr algn="just"/>
            <a:r>
              <a:rPr lang="ru-RU" sz="2000" dirty="0" smtClean="0"/>
              <a:t>1. Покупают напитки чаще в пластиковой таре 18%</a:t>
            </a:r>
          </a:p>
          <a:p>
            <a:pPr algn="just"/>
            <a:r>
              <a:rPr lang="ru-RU" sz="2000" dirty="0" smtClean="0"/>
              <a:t>2.Мусор отправляется в мусорную корзину без сортировки 17%</a:t>
            </a:r>
          </a:p>
          <a:p>
            <a:pPr algn="just"/>
            <a:r>
              <a:rPr lang="ru-RU" sz="2000" dirty="0" smtClean="0"/>
              <a:t>3. Считают, что пластиковые изделия не приносят вреда 12%</a:t>
            </a:r>
          </a:p>
          <a:p>
            <a:pPr algn="just"/>
            <a:r>
              <a:rPr lang="ru-RU" sz="2000" dirty="0" smtClean="0"/>
              <a:t>4.  Сдавали пластик на переработку 12%</a:t>
            </a:r>
          </a:p>
          <a:p>
            <a:pPr algn="just"/>
            <a:r>
              <a:rPr lang="ru-RU" sz="2000" dirty="0" smtClean="0"/>
              <a:t>5. Готовы сортировать мусор перед выбросом 10%</a:t>
            </a:r>
          </a:p>
          <a:p>
            <a:pPr algn="just"/>
            <a:r>
              <a:rPr lang="ru-RU" sz="2000" dirty="0" smtClean="0"/>
              <a:t>6. Заметили контейнеры для раздельного сбора мусора в деревне 18%</a:t>
            </a:r>
            <a:endParaRPr lang="ru-RU" sz="20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ru-RU"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5076056" y="836712"/>
            <a:ext cx="3394472" cy="4525962"/>
          </a:xfrm>
          <a:prstGeom prst="rect">
            <a:avLst/>
          </a:prstGeom>
          <a:noFill/>
          <a:ln w="9525">
            <a:noFill/>
            <a:miter lim="800000"/>
            <a:headEnd/>
            <a:tailEnd/>
          </a:ln>
          <a:effectLst/>
        </p:spPr>
      </p:pic>
      <p:sp>
        <p:nvSpPr>
          <p:cNvPr id="35841" name="Rectangle 1"/>
          <p:cNvSpPr>
            <a:spLocks noChangeArrowheads="1"/>
          </p:cNvSpPr>
          <p:nvPr/>
        </p:nvSpPr>
        <p:spPr bwMode="auto">
          <a:xfrm rot="10800000" flipV="1">
            <a:off x="323528" y="1111977"/>
            <a:ext cx="4680520" cy="32316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Нами была проведена оценка количества и состава мусора, выбрасываемого </a:t>
            </a:r>
            <a:r>
              <a:rPr kumimoji="0" lang="ru-RU" sz="2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семьёй из четырёх человек за </a:t>
            </a:r>
            <a:r>
              <a:rPr kumimoji="0" lang="ru-RU" sz="20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неделю</a:t>
            </a:r>
            <a:r>
              <a:rPr kumimoji="0" lang="ru-RU" sz="2000" b="0" i="0" u="none" strike="noStrike" cap="none" normalizeH="0" baseline="0" dirty="0" err="1" smtClean="0">
                <a:ln>
                  <a:noFill/>
                </a:ln>
                <a:solidFill>
                  <a:srgbClr val="000000"/>
                </a:solidFill>
                <a:effectLst/>
                <a:latin typeface="Calibri" pitchFamily="34" charset="0"/>
                <a:ea typeface="Times New Roman" pitchFamily="18" charset="0"/>
                <a:cs typeface="Times New Roman" pitchFamily="18" charset="0"/>
              </a:rPr>
              <a:t>,c</a:t>
            </a:r>
            <a:r>
              <a:rPr kumimoji="0" lang="ru-RU" sz="20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целью выявления процента пластика в бытовых отходах. В исследовании приняли участие 3 семьи. Результаты исследований приведены в таблицах № 1, 2, 3. В течении недели с 13 по 20 января мы собирали и взвешивали раздельно отходы</a:t>
            </a:r>
            <a:r>
              <a:rPr kumimoji="0" lang="ru-RU" sz="24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ru-RU"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1475656" y="692696"/>
            <a:ext cx="3178448" cy="423793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5292080" y="764704"/>
            <a:ext cx="3132348" cy="417646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1403649" y="1772815"/>
          <a:ext cx="6120681" cy="3600400"/>
        </p:xfrm>
        <a:graphic>
          <a:graphicData uri="http://schemas.openxmlformats.org/drawingml/2006/table">
            <a:tbl>
              <a:tblPr firstRow="1" bandRow="1">
                <a:tableStyleId>{5C22544A-7EE6-4342-B048-85BDC9FD1C3A}</a:tableStyleId>
              </a:tblPr>
              <a:tblGrid>
                <a:gridCol w="874383"/>
                <a:gridCol w="874383"/>
                <a:gridCol w="874383"/>
                <a:gridCol w="874383"/>
                <a:gridCol w="874383"/>
                <a:gridCol w="874383"/>
                <a:gridCol w="874383"/>
              </a:tblGrid>
              <a:tr h="1017097">
                <a:tc>
                  <a:txBody>
                    <a:bodyPr/>
                    <a:lstStyle/>
                    <a:p>
                      <a:pPr>
                        <a:lnSpc>
                          <a:spcPct val="115000"/>
                        </a:lnSpc>
                        <a:spcAft>
                          <a:spcPts val="0"/>
                        </a:spcAft>
                      </a:pPr>
                      <a:endParaRPr lang="ru-RU" sz="1200" dirty="0">
                        <a:latin typeface="Times New Roman"/>
                        <a:ea typeface="Calibri"/>
                        <a:cs typeface="Times New Roman"/>
                      </a:endParaRPr>
                    </a:p>
                  </a:txBody>
                  <a:tcPr marL="68580" marR="68580" marT="0" marB="0"/>
                </a:tc>
                <a:tc>
                  <a:txBody>
                    <a:bodyPr/>
                    <a:lstStyle/>
                    <a:p>
                      <a:pPr>
                        <a:lnSpc>
                          <a:spcPct val="115000"/>
                        </a:lnSpc>
                        <a:spcAft>
                          <a:spcPts val="0"/>
                        </a:spcAft>
                      </a:pPr>
                      <a:r>
                        <a:rPr lang="ru-RU" sz="1200" b="1">
                          <a:solidFill>
                            <a:srgbClr val="000000"/>
                          </a:solidFill>
                          <a:latin typeface="Times New Roman"/>
                          <a:ea typeface="Arial CYR"/>
                          <a:cs typeface="Times New Roman"/>
                        </a:rPr>
                        <a:t>Пищевые отходы</a:t>
                      </a:r>
                      <a:endParaRPr lang="ru-RU" sz="1100">
                        <a:latin typeface="Calibri"/>
                        <a:ea typeface="Times New Roman"/>
                        <a:cs typeface="Times New Roman"/>
                      </a:endParaRPr>
                    </a:p>
                  </a:txBody>
                  <a:tcPr marL="68580" marR="68580" marT="0" marB="0"/>
                </a:tc>
                <a:tc>
                  <a:txBody>
                    <a:bodyPr/>
                    <a:lstStyle/>
                    <a:p>
                      <a:pPr>
                        <a:lnSpc>
                          <a:spcPct val="115000"/>
                        </a:lnSpc>
                        <a:spcAft>
                          <a:spcPts val="0"/>
                        </a:spcAft>
                      </a:pPr>
                      <a:r>
                        <a:rPr lang="ru-RU" sz="1200" b="1">
                          <a:solidFill>
                            <a:srgbClr val="000000"/>
                          </a:solidFill>
                          <a:latin typeface="Times New Roman"/>
                          <a:ea typeface="Arial CYR"/>
                          <a:cs typeface="Times New Roman"/>
                        </a:rPr>
                        <a:t>Бумага</a:t>
                      </a:r>
                      <a:endParaRPr lang="ru-RU" sz="1100">
                        <a:latin typeface="Calibri"/>
                        <a:ea typeface="Times New Roman"/>
                        <a:cs typeface="Times New Roman"/>
                      </a:endParaRPr>
                    </a:p>
                  </a:txBody>
                  <a:tcPr marL="68580" marR="68580" marT="0" marB="0"/>
                </a:tc>
                <a:tc>
                  <a:txBody>
                    <a:bodyPr/>
                    <a:lstStyle/>
                    <a:p>
                      <a:pPr>
                        <a:lnSpc>
                          <a:spcPct val="115000"/>
                        </a:lnSpc>
                        <a:spcAft>
                          <a:spcPts val="0"/>
                        </a:spcAft>
                      </a:pPr>
                      <a:r>
                        <a:rPr lang="ru-RU" sz="1200" b="1">
                          <a:solidFill>
                            <a:srgbClr val="000000"/>
                          </a:solidFill>
                          <a:latin typeface="Times New Roman"/>
                          <a:ea typeface="Arial CYR"/>
                          <a:cs typeface="Times New Roman"/>
                        </a:rPr>
                        <a:t>Металл</a:t>
                      </a:r>
                      <a:endParaRPr lang="ru-RU" sz="1100">
                        <a:latin typeface="Calibri"/>
                        <a:ea typeface="Times New Roman"/>
                        <a:cs typeface="Times New Roman"/>
                      </a:endParaRPr>
                    </a:p>
                  </a:txBody>
                  <a:tcPr marL="68580" marR="68580" marT="0" marB="0"/>
                </a:tc>
                <a:tc>
                  <a:txBody>
                    <a:bodyPr/>
                    <a:lstStyle/>
                    <a:p>
                      <a:pPr>
                        <a:lnSpc>
                          <a:spcPct val="115000"/>
                        </a:lnSpc>
                        <a:spcAft>
                          <a:spcPts val="0"/>
                        </a:spcAft>
                      </a:pPr>
                      <a:r>
                        <a:rPr lang="ru-RU" sz="1200" b="1">
                          <a:solidFill>
                            <a:srgbClr val="000000"/>
                          </a:solidFill>
                          <a:latin typeface="Times New Roman"/>
                          <a:ea typeface="Arial CYR"/>
                          <a:cs typeface="Times New Roman"/>
                        </a:rPr>
                        <a:t>Пласт-массы</a:t>
                      </a:r>
                      <a:endParaRPr lang="ru-RU" sz="1100">
                        <a:latin typeface="Calibri"/>
                        <a:ea typeface="Times New Roman"/>
                        <a:cs typeface="Times New Roman"/>
                      </a:endParaRPr>
                    </a:p>
                  </a:txBody>
                  <a:tcPr marL="68580" marR="68580" marT="0" marB="0"/>
                </a:tc>
                <a:tc>
                  <a:txBody>
                    <a:bodyPr/>
                    <a:lstStyle/>
                    <a:p>
                      <a:pPr>
                        <a:lnSpc>
                          <a:spcPct val="115000"/>
                        </a:lnSpc>
                        <a:spcAft>
                          <a:spcPts val="600"/>
                        </a:spcAft>
                      </a:pPr>
                      <a:r>
                        <a:rPr lang="ru-RU" sz="1200" b="1">
                          <a:solidFill>
                            <a:srgbClr val="000000"/>
                          </a:solidFill>
                          <a:latin typeface="Times New Roman"/>
                          <a:ea typeface="Arial CYR"/>
                          <a:cs typeface="Times New Roman"/>
                        </a:rPr>
                        <a:t>Стекло,</a:t>
                      </a:r>
                      <a:endParaRPr lang="ru-RU" sz="1100">
                        <a:latin typeface="Calibri"/>
                        <a:ea typeface="Times New Roman"/>
                        <a:cs typeface="Times New Roman"/>
                      </a:endParaRPr>
                    </a:p>
                    <a:p>
                      <a:pPr>
                        <a:lnSpc>
                          <a:spcPct val="115000"/>
                        </a:lnSpc>
                        <a:spcAft>
                          <a:spcPts val="0"/>
                        </a:spcAft>
                      </a:pPr>
                      <a:r>
                        <a:rPr lang="ru-RU" sz="1200" b="1">
                          <a:solidFill>
                            <a:srgbClr val="000000"/>
                          </a:solidFill>
                          <a:latin typeface="Times New Roman"/>
                          <a:ea typeface="Arial CYR"/>
                          <a:cs typeface="Times New Roman"/>
                        </a:rPr>
                        <a:t>керамика</a:t>
                      </a:r>
                      <a:endParaRPr lang="ru-RU" sz="1100">
                        <a:latin typeface="Calibri"/>
                        <a:ea typeface="Times New Roman"/>
                        <a:cs typeface="Times New Roman"/>
                      </a:endParaRPr>
                    </a:p>
                  </a:txBody>
                  <a:tcPr marL="68580" marR="68580" marT="0" marB="0"/>
                </a:tc>
                <a:tc>
                  <a:txBody>
                    <a:bodyPr/>
                    <a:lstStyle/>
                    <a:p>
                      <a:pPr>
                        <a:lnSpc>
                          <a:spcPct val="115000"/>
                        </a:lnSpc>
                        <a:spcAft>
                          <a:spcPts val="0"/>
                        </a:spcAft>
                      </a:pPr>
                      <a:r>
                        <a:rPr lang="ru-RU" sz="1200" b="1">
                          <a:solidFill>
                            <a:srgbClr val="000000"/>
                          </a:solidFill>
                          <a:latin typeface="Times New Roman"/>
                          <a:ea typeface="Arial CYR"/>
                          <a:cs typeface="Times New Roman"/>
                        </a:rPr>
                        <a:t>Другие отходы</a:t>
                      </a:r>
                      <a:endParaRPr lang="ru-RU" sz="1100">
                        <a:latin typeface="Calibri"/>
                        <a:ea typeface="Times New Roman"/>
                        <a:cs typeface="Times New Roman"/>
                      </a:endParaRPr>
                    </a:p>
                  </a:txBody>
                  <a:tcPr marL="68580" marR="68580" marT="0" marB="0"/>
                </a:tc>
              </a:tr>
              <a:tr h="861101">
                <a:tc>
                  <a:txBody>
                    <a:bodyPr/>
                    <a:lstStyle/>
                    <a:p>
                      <a:pPr>
                        <a:lnSpc>
                          <a:spcPct val="115000"/>
                        </a:lnSpc>
                        <a:spcAft>
                          <a:spcPts val="0"/>
                        </a:spcAft>
                      </a:pPr>
                      <a:r>
                        <a:rPr lang="ru-RU" sz="1200">
                          <a:latin typeface="Times New Roman"/>
                          <a:ea typeface="Calibri"/>
                          <a:cs typeface="Times New Roman"/>
                        </a:rPr>
                        <a:t>1 семья</a:t>
                      </a:r>
                      <a:endParaRPr lang="ru-RU" sz="1100">
                        <a:latin typeface="Calibri"/>
                        <a:ea typeface="Times New Roman"/>
                        <a:cs typeface="Times New Roman"/>
                      </a:endParaRPr>
                    </a:p>
                  </a:txBody>
                  <a:tcPr marL="68580" marR="68580" marT="0" marB="0"/>
                </a:tc>
                <a:tc>
                  <a:txBody>
                    <a:bodyPr/>
                    <a:lstStyle/>
                    <a:p>
                      <a:pPr>
                        <a:lnSpc>
                          <a:spcPct val="115000"/>
                        </a:lnSpc>
                        <a:spcAft>
                          <a:spcPts val="600"/>
                        </a:spcAft>
                      </a:pPr>
                      <a:r>
                        <a:rPr lang="ru-RU" sz="1200">
                          <a:solidFill>
                            <a:srgbClr val="000000"/>
                          </a:solidFill>
                          <a:latin typeface="Times New Roman"/>
                          <a:ea typeface="Arial"/>
                          <a:cs typeface="Times New Roman"/>
                        </a:rPr>
                        <a:t>1780 (21,7%)</a:t>
                      </a:r>
                      <a:endParaRPr lang="ru-RU" sz="1100">
                        <a:latin typeface="Calibri"/>
                        <a:ea typeface="Times New Roman"/>
                        <a:cs typeface="Times New Roman"/>
                      </a:endParaRPr>
                    </a:p>
                  </a:txBody>
                  <a:tcPr marL="68580" marR="68580" marT="0" marB="0"/>
                </a:tc>
                <a:tc>
                  <a:txBody>
                    <a:bodyPr/>
                    <a:lstStyle/>
                    <a:p>
                      <a:pPr>
                        <a:lnSpc>
                          <a:spcPct val="115000"/>
                        </a:lnSpc>
                        <a:spcAft>
                          <a:spcPts val="600"/>
                        </a:spcAft>
                      </a:pPr>
                      <a:r>
                        <a:rPr lang="ru-RU" sz="1200">
                          <a:solidFill>
                            <a:srgbClr val="000000"/>
                          </a:solidFill>
                          <a:latin typeface="Times New Roman"/>
                          <a:ea typeface="Arial"/>
                          <a:cs typeface="Times New Roman"/>
                        </a:rPr>
                        <a:t>680(8,3%)</a:t>
                      </a:r>
                      <a:endParaRPr lang="ru-RU" sz="1100">
                        <a:latin typeface="Calibri"/>
                        <a:ea typeface="Times New Roman"/>
                        <a:cs typeface="Times New Roman"/>
                      </a:endParaRPr>
                    </a:p>
                  </a:txBody>
                  <a:tcPr marL="68580" marR="68580" marT="0" marB="0"/>
                </a:tc>
                <a:tc>
                  <a:txBody>
                    <a:bodyPr/>
                    <a:lstStyle/>
                    <a:p>
                      <a:pPr>
                        <a:lnSpc>
                          <a:spcPct val="115000"/>
                        </a:lnSpc>
                        <a:spcAft>
                          <a:spcPts val="600"/>
                        </a:spcAft>
                      </a:pPr>
                      <a:r>
                        <a:rPr lang="ru-RU" sz="1200">
                          <a:solidFill>
                            <a:srgbClr val="000000"/>
                          </a:solidFill>
                          <a:latin typeface="Times New Roman"/>
                          <a:ea typeface="Arial"/>
                          <a:cs typeface="Times New Roman"/>
                        </a:rPr>
                        <a:t>720(8,8%)</a:t>
                      </a:r>
                      <a:endParaRPr lang="ru-RU" sz="1100">
                        <a:latin typeface="Calibri"/>
                        <a:ea typeface="Times New Roman"/>
                        <a:cs typeface="Times New Roman"/>
                      </a:endParaRPr>
                    </a:p>
                  </a:txBody>
                  <a:tcPr marL="68580" marR="68580" marT="0" marB="0"/>
                </a:tc>
                <a:tc>
                  <a:txBody>
                    <a:bodyPr/>
                    <a:lstStyle/>
                    <a:p>
                      <a:pPr>
                        <a:lnSpc>
                          <a:spcPct val="115000"/>
                        </a:lnSpc>
                        <a:spcAft>
                          <a:spcPts val="600"/>
                        </a:spcAft>
                      </a:pPr>
                      <a:r>
                        <a:rPr lang="ru-RU" sz="1200">
                          <a:solidFill>
                            <a:srgbClr val="000000"/>
                          </a:solidFill>
                          <a:latin typeface="Times New Roman"/>
                          <a:ea typeface="Arial"/>
                          <a:cs typeface="Times New Roman"/>
                        </a:rPr>
                        <a:t>485(5,9%)</a:t>
                      </a:r>
                      <a:endParaRPr lang="ru-RU" sz="1100">
                        <a:latin typeface="Calibri"/>
                        <a:ea typeface="Times New Roman"/>
                        <a:cs typeface="Times New Roman"/>
                      </a:endParaRPr>
                    </a:p>
                  </a:txBody>
                  <a:tcPr marL="68580" marR="68580" marT="0" marB="0"/>
                </a:tc>
                <a:tc>
                  <a:txBody>
                    <a:bodyPr/>
                    <a:lstStyle/>
                    <a:p>
                      <a:pPr>
                        <a:lnSpc>
                          <a:spcPct val="115000"/>
                        </a:lnSpc>
                        <a:spcAft>
                          <a:spcPts val="600"/>
                        </a:spcAft>
                      </a:pPr>
                      <a:r>
                        <a:rPr lang="ru-RU" sz="1200">
                          <a:solidFill>
                            <a:srgbClr val="000000"/>
                          </a:solidFill>
                          <a:latin typeface="Times New Roman"/>
                          <a:ea typeface="Arial"/>
                          <a:cs typeface="Times New Roman"/>
                        </a:rPr>
                        <a:t>4170(50,8%)</a:t>
                      </a:r>
                      <a:endParaRPr lang="ru-RU" sz="1100">
                        <a:latin typeface="Calibri"/>
                        <a:ea typeface="Times New Roman"/>
                        <a:cs typeface="Times New Roman"/>
                      </a:endParaRPr>
                    </a:p>
                  </a:txBody>
                  <a:tcPr marL="68580" marR="68580" marT="0" marB="0"/>
                </a:tc>
                <a:tc>
                  <a:txBody>
                    <a:bodyPr/>
                    <a:lstStyle/>
                    <a:p>
                      <a:pPr>
                        <a:lnSpc>
                          <a:spcPct val="115000"/>
                        </a:lnSpc>
                        <a:spcAft>
                          <a:spcPts val="600"/>
                        </a:spcAft>
                      </a:pPr>
                      <a:r>
                        <a:rPr lang="ru-RU" sz="1200">
                          <a:solidFill>
                            <a:srgbClr val="000000"/>
                          </a:solidFill>
                          <a:latin typeface="Times New Roman"/>
                          <a:ea typeface="Arial"/>
                          <a:cs typeface="Times New Roman"/>
                        </a:rPr>
                        <a:t>375(4,5%)</a:t>
                      </a:r>
                      <a:endParaRPr lang="ru-RU" sz="1100">
                        <a:latin typeface="Calibri"/>
                        <a:ea typeface="Times New Roman"/>
                        <a:cs typeface="Times New Roman"/>
                      </a:endParaRPr>
                    </a:p>
                  </a:txBody>
                  <a:tcPr marL="68580" marR="68580" marT="0" marB="0"/>
                </a:tc>
              </a:tr>
              <a:tr h="861101">
                <a:tc>
                  <a:txBody>
                    <a:bodyPr/>
                    <a:lstStyle/>
                    <a:p>
                      <a:pPr>
                        <a:lnSpc>
                          <a:spcPct val="115000"/>
                        </a:lnSpc>
                        <a:spcAft>
                          <a:spcPts val="0"/>
                        </a:spcAft>
                      </a:pPr>
                      <a:r>
                        <a:rPr lang="ru-RU" sz="1200">
                          <a:latin typeface="Times New Roman"/>
                          <a:ea typeface="Calibri"/>
                          <a:cs typeface="Times New Roman"/>
                        </a:rPr>
                        <a:t>2 семья</a:t>
                      </a:r>
                      <a:endParaRPr lang="ru-RU" sz="1100">
                        <a:latin typeface="Calibri"/>
                        <a:ea typeface="Times New Roman"/>
                        <a:cs typeface="Times New Roman"/>
                      </a:endParaRPr>
                    </a:p>
                  </a:txBody>
                  <a:tcPr marL="68580" marR="68580" marT="0" marB="0"/>
                </a:tc>
                <a:tc>
                  <a:txBody>
                    <a:bodyPr/>
                    <a:lstStyle/>
                    <a:p>
                      <a:pPr>
                        <a:lnSpc>
                          <a:spcPct val="115000"/>
                        </a:lnSpc>
                        <a:spcAft>
                          <a:spcPts val="600"/>
                        </a:spcAft>
                      </a:pPr>
                      <a:r>
                        <a:rPr lang="ru-RU" sz="1200">
                          <a:solidFill>
                            <a:srgbClr val="000000"/>
                          </a:solidFill>
                          <a:latin typeface="Times New Roman"/>
                          <a:ea typeface="Arial"/>
                          <a:cs typeface="Times New Roman"/>
                        </a:rPr>
                        <a:t>3170 (29,6%)</a:t>
                      </a:r>
                      <a:endParaRPr lang="ru-RU" sz="1100">
                        <a:latin typeface="Calibri"/>
                        <a:ea typeface="Times New Roman"/>
                        <a:cs typeface="Times New Roman"/>
                      </a:endParaRPr>
                    </a:p>
                  </a:txBody>
                  <a:tcPr marL="68580" marR="68580" marT="0" marB="0"/>
                </a:tc>
                <a:tc>
                  <a:txBody>
                    <a:bodyPr/>
                    <a:lstStyle/>
                    <a:p>
                      <a:pPr>
                        <a:lnSpc>
                          <a:spcPct val="115000"/>
                        </a:lnSpc>
                        <a:spcAft>
                          <a:spcPts val="600"/>
                        </a:spcAft>
                      </a:pPr>
                      <a:r>
                        <a:rPr lang="ru-RU" sz="1200">
                          <a:solidFill>
                            <a:srgbClr val="000000"/>
                          </a:solidFill>
                          <a:latin typeface="Times New Roman"/>
                          <a:ea typeface="Arial"/>
                          <a:cs typeface="Times New Roman"/>
                        </a:rPr>
                        <a:t>475 (4,4%)</a:t>
                      </a:r>
                      <a:endParaRPr lang="ru-RU" sz="1100">
                        <a:latin typeface="Calibri"/>
                        <a:ea typeface="Times New Roman"/>
                        <a:cs typeface="Times New Roman"/>
                      </a:endParaRPr>
                    </a:p>
                  </a:txBody>
                  <a:tcPr marL="68580" marR="68580" marT="0" marB="0"/>
                </a:tc>
                <a:tc>
                  <a:txBody>
                    <a:bodyPr/>
                    <a:lstStyle/>
                    <a:p>
                      <a:pPr>
                        <a:lnSpc>
                          <a:spcPct val="115000"/>
                        </a:lnSpc>
                        <a:spcAft>
                          <a:spcPts val="600"/>
                        </a:spcAft>
                      </a:pPr>
                      <a:r>
                        <a:rPr lang="ru-RU" sz="1200">
                          <a:solidFill>
                            <a:srgbClr val="000000"/>
                          </a:solidFill>
                          <a:latin typeface="Times New Roman"/>
                          <a:ea typeface="Arial"/>
                          <a:cs typeface="Times New Roman"/>
                        </a:rPr>
                        <a:t>27(0,3%)</a:t>
                      </a:r>
                      <a:endParaRPr lang="ru-RU" sz="1100">
                        <a:latin typeface="Calibri"/>
                        <a:ea typeface="Times New Roman"/>
                        <a:cs typeface="Times New Roman"/>
                      </a:endParaRPr>
                    </a:p>
                  </a:txBody>
                  <a:tcPr marL="68580" marR="68580" marT="0" marB="0"/>
                </a:tc>
                <a:tc>
                  <a:txBody>
                    <a:bodyPr/>
                    <a:lstStyle/>
                    <a:p>
                      <a:pPr>
                        <a:lnSpc>
                          <a:spcPct val="115000"/>
                        </a:lnSpc>
                        <a:spcAft>
                          <a:spcPts val="600"/>
                        </a:spcAft>
                      </a:pPr>
                      <a:r>
                        <a:rPr lang="ru-RU" sz="1200">
                          <a:solidFill>
                            <a:srgbClr val="000000"/>
                          </a:solidFill>
                          <a:latin typeface="Times New Roman"/>
                          <a:ea typeface="Arial"/>
                          <a:cs typeface="Times New Roman"/>
                        </a:rPr>
                        <a:t>52(0,5%)</a:t>
                      </a:r>
                      <a:endParaRPr lang="ru-RU" sz="1100">
                        <a:latin typeface="Calibri"/>
                        <a:ea typeface="Times New Roman"/>
                        <a:cs typeface="Times New Roman"/>
                      </a:endParaRPr>
                    </a:p>
                  </a:txBody>
                  <a:tcPr marL="68580" marR="68580" marT="0" marB="0"/>
                </a:tc>
                <a:tc>
                  <a:txBody>
                    <a:bodyPr/>
                    <a:lstStyle/>
                    <a:p>
                      <a:pPr>
                        <a:lnSpc>
                          <a:spcPct val="115000"/>
                        </a:lnSpc>
                        <a:spcAft>
                          <a:spcPts val="600"/>
                        </a:spcAft>
                      </a:pPr>
                      <a:r>
                        <a:rPr lang="ru-RU" sz="1200">
                          <a:solidFill>
                            <a:srgbClr val="000000"/>
                          </a:solidFill>
                          <a:latin typeface="Times New Roman"/>
                          <a:ea typeface="Arial"/>
                          <a:cs typeface="Times New Roman"/>
                        </a:rPr>
                        <a:t>1070(10%)</a:t>
                      </a:r>
                      <a:endParaRPr lang="ru-RU" sz="1100">
                        <a:latin typeface="Calibri"/>
                        <a:ea typeface="Times New Roman"/>
                        <a:cs typeface="Times New Roman"/>
                      </a:endParaRPr>
                    </a:p>
                  </a:txBody>
                  <a:tcPr marL="68580" marR="68580" marT="0" marB="0"/>
                </a:tc>
                <a:tc>
                  <a:txBody>
                    <a:bodyPr/>
                    <a:lstStyle/>
                    <a:p>
                      <a:pPr>
                        <a:lnSpc>
                          <a:spcPct val="115000"/>
                        </a:lnSpc>
                        <a:spcAft>
                          <a:spcPts val="600"/>
                        </a:spcAft>
                      </a:pPr>
                      <a:r>
                        <a:rPr lang="ru-RU" sz="1200">
                          <a:solidFill>
                            <a:srgbClr val="000000"/>
                          </a:solidFill>
                          <a:latin typeface="Times New Roman"/>
                          <a:ea typeface="Arial"/>
                          <a:cs typeface="Times New Roman"/>
                        </a:rPr>
                        <a:t>5900(55,2%)</a:t>
                      </a:r>
                      <a:endParaRPr lang="ru-RU" sz="1100">
                        <a:latin typeface="Calibri"/>
                        <a:ea typeface="Times New Roman"/>
                        <a:cs typeface="Times New Roman"/>
                      </a:endParaRPr>
                    </a:p>
                  </a:txBody>
                  <a:tcPr marL="68580" marR="68580" marT="0" marB="0"/>
                </a:tc>
              </a:tr>
              <a:tr h="861101">
                <a:tc>
                  <a:txBody>
                    <a:bodyPr/>
                    <a:lstStyle/>
                    <a:p>
                      <a:pPr>
                        <a:lnSpc>
                          <a:spcPct val="115000"/>
                        </a:lnSpc>
                        <a:spcAft>
                          <a:spcPts val="0"/>
                        </a:spcAft>
                      </a:pPr>
                      <a:r>
                        <a:rPr lang="ru-RU" sz="1200">
                          <a:latin typeface="Times New Roman"/>
                          <a:ea typeface="Calibri"/>
                          <a:cs typeface="Times New Roman"/>
                        </a:rPr>
                        <a:t>3 семья</a:t>
                      </a:r>
                      <a:endParaRPr lang="ru-RU" sz="1100">
                        <a:latin typeface="Calibri"/>
                        <a:ea typeface="Times New Roman"/>
                        <a:cs typeface="Times New Roman"/>
                      </a:endParaRPr>
                    </a:p>
                  </a:txBody>
                  <a:tcPr marL="68580" marR="68580" marT="0" marB="0"/>
                </a:tc>
                <a:tc>
                  <a:txBody>
                    <a:bodyPr/>
                    <a:lstStyle/>
                    <a:p>
                      <a:pPr>
                        <a:lnSpc>
                          <a:spcPct val="115000"/>
                        </a:lnSpc>
                        <a:spcAft>
                          <a:spcPts val="600"/>
                        </a:spcAft>
                      </a:pPr>
                      <a:r>
                        <a:rPr lang="ru-RU" sz="1200">
                          <a:solidFill>
                            <a:srgbClr val="000000"/>
                          </a:solidFill>
                          <a:latin typeface="Times New Roman"/>
                          <a:ea typeface="Arial"/>
                          <a:cs typeface="Times New Roman"/>
                        </a:rPr>
                        <a:t>1585 (59,1%)</a:t>
                      </a:r>
                      <a:endParaRPr lang="ru-RU" sz="1100">
                        <a:latin typeface="Calibri"/>
                        <a:ea typeface="Times New Roman"/>
                        <a:cs typeface="Times New Roman"/>
                      </a:endParaRPr>
                    </a:p>
                  </a:txBody>
                  <a:tcPr marL="68580" marR="68580" marT="0" marB="0"/>
                </a:tc>
                <a:tc>
                  <a:txBody>
                    <a:bodyPr/>
                    <a:lstStyle/>
                    <a:p>
                      <a:pPr>
                        <a:lnSpc>
                          <a:spcPct val="115000"/>
                        </a:lnSpc>
                        <a:spcAft>
                          <a:spcPts val="600"/>
                        </a:spcAft>
                      </a:pPr>
                      <a:r>
                        <a:rPr lang="ru-RU" sz="1200">
                          <a:solidFill>
                            <a:srgbClr val="000000"/>
                          </a:solidFill>
                          <a:latin typeface="Times New Roman"/>
                          <a:ea typeface="Arial"/>
                          <a:cs typeface="Times New Roman"/>
                        </a:rPr>
                        <a:t>475 (17,7%)</a:t>
                      </a:r>
                      <a:endParaRPr lang="ru-RU" sz="1100">
                        <a:latin typeface="Calibri"/>
                        <a:ea typeface="Times New Roman"/>
                        <a:cs typeface="Times New Roman"/>
                      </a:endParaRPr>
                    </a:p>
                  </a:txBody>
                  <a:tcPr marL="68580" marR="68580" marT="0" marB="0"/>
                </a:tc>
                <a:tc>
                  <a:txBody>
                    <a:bodyPr/>
                    <a:lstStyle/>
                    <a:p>
                      <a:pPr>
                        <a:lnSpc>
                          <a:spcPct val="115000"/>
                        </a:lnSpc>
                        <a:spcAft>
                          <a:spcPts val="600"/>
                        </a:spcAft>
                      </a:pPr>
                      <a:r>
                        <a:rPr lang="ru-RU" sz="1200">
                          <a:solidFill>
                            <a:srgbClr val="000000"/>
                          </a:solidFill>
                          <a:latin typeface="Times New Roman"/>
                          <a:ea typeface="Arial"/>
                          <a:cs typeface="Times New Roman"/>
                        </a:rPr>
                        <a:t>45(1,7%)</a:t>
                      </a:r>
                      <a:endParaRPr lang="ru-RU" sz="1100">
                        <a:latin typeface="Calibri"/>
                        <a:ea typeface="Times New Roman"/>
                        <a:cs typeface="Times New Roman"/>
                      </a:endParaRPr>
                    </a:p>
                  </a:txBody>
                  <a:tcPr marL="68580" marR="68580" marT="0" marB="0"/>
                </a:tc>
                <a:tc>
                  <a:txBody>
                    <a:bodyPr/>
                    <a:lstStyle/>
                    <a:p>
                      <a:pPr>
                        <a:lnSpc>
                          <a:spcPct val="115000"/>
                        </a:lnSpc>
                        <a:spcAft>
                          <a:spcPts val="600"/>
                        </a:spcAft>
                      </a:pPr>
                      <a:r>
                        <a:rPr lang="ru-RU" sz="1200">
                          <a:solidFill>
                            <a:srgbClr val="000000"/>
                          </a:solidFill>
                          <a:latin typeface="Times New Roman"/>
                          <a:ea typeface="Arial"/>
                          <a:cs typeface="Times New Roman"/>
                        </a:rPr>
                        <a:t>210(7,8%)</a:t>
                      </a:r>
                      <a:endParaRPr lang="ru-RU" sz="1100">
                        <a:latin typeface="Calibri"/>
                        <a:ea typeface="Times New Roman"/>
                        <a:cs typeface="Times New Roman"/>
                      </a:endParaRPr>
                    </a:p>
                  </a:txBody>
                  <a:tcPr marL="68580" marR="68580" marT="0" marB="0"/>
                </a:tc>
                <a:tc>
                  <a:txBody>
                    <a:bodyPr/>
                    <a:lstStyle/>
                    <a:p>
                      <a:pPr>
                        <a:lnSpc>
                          <a:spcPct val="115000"/>
                        </a:lnSpc>
                        <a:spcAft>
                          <a:spcPts val="600"/>
                        </a:spcAft>
                      </a:pPr>
                      <a:r>
                        <a:rPr lang="ru-RU" sz="1200">
                          <a:solidFill>
                            <a:srgbClr val="000000"/>
                          </a:solidFill>
                          <a:latin typeface="Times New Roman"/>
                          <a:ea typeface="Arial"/>
                          <a:cs typeface="Times New Roman"/>
                        </a:rPr>
                        <a:t>215(8%)</a:t>
                      </a:r>
                      <a:endParaRPr lang="ru-RU" sz="1100">
                        <a:latin typeface="Calibri"/>
                        <a:ea typeface="Times New Roman"/>
                        <a:cs typeface="Times New Roman"/>
                      </a:endParaRPr>
                    </a:p>
                  </a:txBody>
                  <a:tcPr marL="68580" marR="68580" marT="0" marB="0"/>
                </a:tc>
                <a:tc>
                  <a:txBody>
                    <a:bodyPr/>
                    <a:lstStyle/>
                    <a:p>
                      <a:pPr>
                        <a:lnSpc>
                          <a:spcPct val="115000"/>
                        </a:lnSpc>
                        <a:spcAft>
                          <a:spcPts val="600"/>
                        </a:spcAft>
                      </a:pPr>
                      <a:r>
                        <a:rPr lang="ru-RU" sz="1200" dirty="0">
                          <a:solidFill>
                            <a:srgbClr val="000000"/>
                          </a:solidFill>
                          <a:latin typeface="Times New Roman"/>
                          <a:ea typeface="Arial"/>
                          <a:cs typeface="Times New Roman"/>
                        </a:rPr>
                        <a:t>150(5,7%)</a:t>
                      </a:r>
                      <a:endParaRPr lang="ru-RU" sz="1100" dirty="0">
                        <a:latin typeface="Calibri"/>
                        <a:ea typeface="Times New Roman"/>
                        <a:cs typeface="Times New Roman"/>
                      </a:endParaRPr>
                    </a:p>
                  </a:txBody>
                  <a:tcPr marL="68580" marR="68580" marT="0" marB="0"/>
                </a:tc>
              </a:tr>
            </a:tbl>
          </a:graphicData>
        </a:graphic>
      </p:graphicFrame>
      <p:sp>
        <p:nvSpPr>
          <p:cNvPr id="55297" name="Rectangle 1"/>
          <p:cNvSpPr>
            <a:spLocks noChangeArrowheads="1"/>
          </p:cNvSpPr>
          <p:nvPr/>
        </p:nvSpPr>
        <p:spPr bwMode="auto">
          <a:xfrm>
            <a:off x="0" y="434325"/>
            <a:ext cx="9144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Количество и состав мусора семьи в каждой семье, состоящей из 4 человек.</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1"/>
          <p:cNvSpPr>
            <a:spLocks noChangeArrowheads="1"/>
          </p:cNvSpPr>
          <p:nvPr/>
        </p:nvSpPr>
        <p:spPr bwMode="auto">
          <a:xfrm rot="10800000" flipV="1">
            <a:off x="539552" y="180172"/>
            <a:ext cx="8136904"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2400" dirty="0" smtClean="0">
              <a:latin typeface="Calibri" pitchFamily="34"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Выводы</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1.Изучив литературу по проблеме бытовых отходов мы выяснили, как решается проблема утилизации пластиковых отходов в зарубежных  странах, России, в Уфимском районе.</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2. Исследовав количество мусора на одну семью, выяснили, что пластик не является лидером в силу своего незначительного веса. Его доля колеблется от 0,5 до 7,8 %.</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3.Анкетирование показало, что ребята знакомы с проблемой раздельного сбора мусора, многие готовы сортировать мусор, но пока это не стало привычкой.</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5. Изучение пластиковых отходов дали понять, что великой угрозы они не представляют, если наладить их переработку. Переработка пластика – источник новых материалов.</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764704"/>
            <a:ext cx="8219256" cy="5242587"/>
          </a:xfrm>
        </p:spPr>
        <p:txBody>
          <a:bodyPr>
            <a:normAutofit/>
          </a:bodyPr>
          <a:lstStyle/>
          <a:p>
            <a:pPr algn="ctr">
              <a:buNone/>
            </a:pPr>
            <a:r>
              <a:rPr lang="ru-RU" dirty="0" smtClean="0"/>
              <a:t> </a:t>
            </a:r>
            <a:r>
              <a:rPr lang="ru-RU" b="1" dirty="0" smtClean="0"/>
              <a:t>Пластиковые отходы – это мусор или ценное сырье? </a:t>
            </a:r>
          </a:p>
          <a:p>
            <a:pPr algn="just">
              <a:buNone/>
            </a:pPr>
            <a:r>
              <a:rPr lang="ru-RU" dirty="0" smtClean="0"/>
              <a:t>   	</a:t>
            </a:r>
            <a:r>
              <a:rPr lang="ru-RU" sz="2200" dirty="0" smtClean="0"/>
              <a:t>Может </a:t>
            </a:r>
            <a:r>
              <a:rPr lang="ru-RU" sz="2200" dirty="0" smtClean="0"/>
              <a:t>быть, пластмассовый мусор абсолютно безвреден, и человечество не должна волновать проблема утилизации и захоронения пластиковых отходов? Вокруг ПЭТ-тары не утихают споры: безопасно – небезопасно, запретить – не запретить. </a:t>
            </a:r>
            <a:r>
              <a:rPr lang="ru-RU" sz="2200" dirty="0" smtClean="0"/>
              <a:t>	Попробуем </a:t>
            </a:r>
            <a:r>
              <a:rPr lang="ru-RU" sz="2200" dirty="0" smtClean="0"/>
              <a:t>изучить все «за» и «против».</a:t>
            </a:r>
          </a:p>
          <a:p>
            <a:pPr algn="just">
              <a:buNone/>
            </a:pPr>
            <a:r>
              <a:rPr lang="ru-RU" sz="2200" dirty="0" smtClean="0"/>
              <a:t>   На </a:t>
            </a:r>
            <a:r>
              <a:rPr lang="ru-RU" sz="2200" dirty="0" smtClean="0"/>
              <a:t>самом деле,  в составе  пластмассы есть вещества, которые наносит огромный вред природе. Ниже перечислим экологические проблемы, связанные с пластиковым мусором</a:t>
            </a:r>
            <a:r>
              <a:rPr lang="ru-RU" dirty="0" smtClean="0"/>
              <a:t>.</a:t>
            </a:r>
            <a:endParaRPr lang="ru-RU" dirty="0"/>
          </a:p>
        </p:txBody>
      </p:sp>
      <p:sp>
        <p:nvSpPr>
          <p:cNvPr id="2" name="Заголовок 1"/>
          <p:cNvSpPr>
            <a:spLocks noGrp="1"/>
          </p:cNvSpPr>
          <p:nvPr>
            <p:ph type="title"/>
          </p:nvPr>
        </p:nvSpPr>
        <p:spPr/>
        <p:txBody>
          <a:bodyPr>
            <a:normAutofit fontScale="90000"/>
          </a:bodyPr>
          <a:lstStyle/>
          <a:p>
            <a:r>
              <a:rPr lang="ru-RU" dirty="0" smtClean="0"/>
              <a:t/>
            </a:r>
            <a:br>
              <a:rPr lang="ru-RU" dirty="0" smtClean="0"/>
            </a:br>
            <a:endParaRPr lang="ru-RU"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
          <p:cNvSpPr>
            <a:spLocks noChangeArrowheads="1"/>
          </p:cNvSpPr>
          <p:nvPr/>
        </p:nvSpPr>
        <p:spPr bwMode="auto">
          <a:xfrm>
            <a:off x="467544" y="1169502"/>
            <a:ext cx="8208912" cy="28007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V. Информационные источники.</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r>
            <a:br>
              <a:rPr kumimoji="0" lang="ru-RU"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br>
            <a:r>
              <a:rPr kumimoji="0" lang="ru-RU"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ru-RU" sz="2400" b="0" i="0" u="none" strike="noStrike" cap="none" normalizeH="0" baseline="0" dirty="0" smtClean="0">
                <a:ln>
                  <a:noFill/>
                </a:ln>
                <a:effectLst/>
                <a:latin typeface="Calibri" pitchFamily="34" charset="0"/>
                <a:ea typeface="Times New Roman" pitchFamily="18" charset="0"/>
                <a:cs typeface="Times New Roman" pitchFamily="18" charset="0"/>
                <a:hlinkClick r:id="rId2"/>
              </a:rPr>
              <a:t>https://trends.rbc.ru/trends/green/6343cf459a79472352b1bd8b</a:t>
            </a:r>
            <a:endParaRPr kumimoji="0" lang="ru-RU" sz="24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effectLst/>
                <a:latin typeface="Calibri" pitchFamily="34" charset="0"/>
                <a:ea typeface="Times New Roman" pitchFamily="18" charset="0"/>
                <a:cs typeface="Times New Roman" pitchFamily="18" charset="0"/>
                <a:hlinkClick r:id="rId3"/>
              </a:rPr>
              <a:t>https://rcycle.net/musor/razdelnyj-sbor/kak-sortirovat-doma</a:t>
            </a:r>
            <a:r>
              <a:rPr kumimoji="0" lang="ru-RU" sz="2400" b="0" i="0" u="none" strike="noStrike" cap="none" normalizeH="0" baseline="0" dirty="0" smtClean="0">
                <a:ln>
                  <a:noFill/>
                </a:ln>
                <a:effectLst/>
                <a:latin typeface="Calibri" pitchFamily="34" charset="0"/>
                <a:ea typeface="Times New Roman" pitchFamily="18" charset="0"/>
                <a:cs typeface="Times New Roman" pitchFamily="18" charset="0"/>
              </a:rPr>
              <a:t/>
            </a:r>
            <a:br>
              <a:rPr kumimoji="0" lang="ru-RU" sz="2400" b="0" i="0" u="none" strike="noStrike" cap="none" normalizeH="0" baseline="0" dirty="0" smtClean="0">
                <a:ln>
                  <a:noFill/>
                </a:ln>
                <a:effectLst/>
                <a:latin typeface="Calibri" pitchFamily="34" charset="0"/>
                <a:ea typeface="Times New Roman" pitchFamily="18" charset="0"/>
                <a:cs typeface="Times New Roman" pitchFamily="18" charset="0"/>
              </a:rPr>
            </a:br>
            <a:r>
              <a:rPr kumimoji="0" lang="ru-RU" sz="2400" b="0" i="0" u="none" strike="noStrike" cap="none" normalizeH="0" baseline="0" dirty="0" smtClean="0">
                <a:ln>
                  <a:noFill/>
                </a:ln>
                <a:effectLst/>
                <a:latin typeface="Calibri" pitchFamily="34" charset="0"/>
                <a:ea typeface="Times New Roman" pitchFamily="18" charset="0"/>
                <a:cs typeface="Times New Roman" pitchFamily="18" charset="0"/>
                <a:hlinkClick r:id="rId4"/>
              </a:rPr>
              <a:t>https://ru.wikipedia.org/wiki/Реформа_обращения_с_отходами_производства_и_потребления_в_Российской_Федерации</a:t>
            </a:r>
            <a:endParaRPr kumimoji="0" lang="ru-RU" sz="24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400" b="0" i="0" u="none" strike="noStrike" cap="none" normalizeH="0" baseline="0" dirty="0" smtClean="0">
              <a:ln>
                <a:noFill/>
              </a:ln>
              <a:effectLst/>
              <a:latin typeface="Arial" pitchFamily="34" charset="0"/>
              <a:cs typeface="Arial" pitchFamily="34" charset="0"/>
            </a:endParaRPr>
          </a:p>
        </p:txBody>
      </p:sp>
      <p:sp>
        <p:nvSpPr>
          <p:cNvPr id="4" name="Прямоугольник 3"/>
          <p:cNvSpPr/>
          <p:nvPr/>
        </p:nvSpPr>
        <p:spPr>
          <a:xfrm>
            <a:off x="467544" y="3789040"/>
            <a:ext cx="8208912" cy="369332"/>
          </a:xfrm>
          <a:prstGeom prst="rect">
            <a:avLst/>
          </a:prstGeom>
        </p:spPr>
        <p:txBody>
          <a:bodyPr wrap="square">
            <a:spAutoFit/>
          </a:bodyPr>
          <a:lstStyle/>
          <a:p>
            <a:r>
              <a:rPr lang="en-US" dirty="0" smtClean="0">
                <a:solidFill>
                  <a:schemeClr val="accent3"/>
                </a:solidFill>
              </a:rPr>
              <a:t>https://saint-petersburg.ru/tilda/26756/page196469.html</a:t>
            </a:r>
            <a:endParaRPr lang="ru-RU" dirty="0">
              <a:solidFill>
                <a:schemeClr val="accent3"/>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endParaRPr lang="ru-RU" dirty="0" smtClean="0"/>
          </a:p>
          <a:p>
            <a:pPr algn="just">
              <a:buNone/>
            </a:pPr>
            <a:r>
              <a:rPr lang="ru-RU" dirty="0" smtClean="0"/>
              <a:t>		</a:t>
            </a:r>
            <a:r>
              <a:rPr lang="ru-RU" sz="2000" dirty="0" smtClean="0"/>
              <a:t>Пластик</a:t>
            </a:r>
            <a:r>
              <a:rPr lang="ru-RU" sz="2000" dirty="0" smtClean="0"/>
              <a:t>, в отличие от всех природных материалов, может разлагаться сотни лет, выделяя при этом в атмосферу различные вредные вещества, при его сжигании выделяются газы, которые отравляют все живое. Загрязняется почва, в океанах образовались целые мусорные острова. Фрагменты пластиковых отходов попадают в пищу всех живущих на планете существ.</a:t>
            </a:r>
            <a:endParaRPr lang="ru-RU" sz="2000" dirty="0"/>
          </a:p>
        </p:txBody>
      </p:sp>
      <p:sp>
        <p:nvSpPr>
          <p:cNvPr id="2" name="Заголовок 1"/>
          <p:cNvSpPr>
            <a:spLocks noGrp="1"/>
          </p:cNvSpPr>
          <p:nvPr>
            <p:ph type="title"/>
          </p:nvPr>
        </p:nvSpPr>
        <p:spPr/>
        <p:txBody>
          <a:bodyPr>
            <a:normAutofit/>
          </a:bodyPr>
          <a:lstStyle/>
          <a:p>
            <a:pPr algn="ctr"/>
            <a:r>
              <a:rPr lang="ru-RU" sz="2000" dirty="0" smtClean="0"/>
              <a:t>Экологические  проблемы, связанные с пластиком</a:t>
            </a:r>
            <a:endParaRPr lang="ru-RU" sz="2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tatic15.tgcnt.ru/posts/_0/4e/4e37bd850ea3099d5616c8f195edf170.jpg"/>
          <p:cNvPicPr>
            <a:picLocks noChangeAspect="1" noChangeArrowheads="1"/>
          </p:cNvPicPr>
          <p:nvPr/>
        </p:nvPicPr>
        <p:blipFill>
          <a:blip r:embed="rId2" cstate="print"/>
          <a:srcRect/>
          <a:stretch>
            <a:fillRect/>
          </a:stretch>
        </p:blipFill>
        <p:spPr bwMode="auto">
          <a:xfrm>
            <a:off x="323528" y="404664"/>
            <a:ext cx="8575298" cy="5702573"/>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
          <p:cNvSpPr>
            <a:spLocks noChangeArrowheads="1"/>
          </p:cNvSpPr>
          <p:nvPr/>
        </p:nvSpPr>
        <p:spPr bwMode="auto">
          <a:xfrm>
            <a:off x="827584" y="1998282"/>
            <a:ext cx="7632848"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809625"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Чтобы выяснить </a:t>
            </a:r>
            <a:r>
              <a:rPr kumimoji="0" lang="ru-RU" sz="2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плюсы пластика</a:t>
            </a:r>
            <a:r>
              <a:rPr kumimoji="0" lang="ru-RU" sz="2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обратимся к последним исследованиям. Действительно ли ПЭТ (Полиэтилентерефталат, из которого делают пластиковые бутылки ) настолько вреден, как утверждают сторонники его запрета, или это очередной виток борьбы стеклянной тары против пластиковой, «</a:t>
            </a:r>
            <a:r>
              <a:rPr kumimoji="0" lang="ru-RU" sz="20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Санкт-Петербург.ру</a:t>
            </a:r>
            <a:r>
              <a:rPr kumimoji="0" lang="ru-RU" sz="2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обратился к независимым экспертам и вот что выяснил:</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https://saint-petersburg.ru/tilda/26756/images/tild3139-6131-4864-a565-376637333433__stkpwoirhby.jpg"/>
          <p:cNvPicPr>
            <a:picLocks noChangeAspect="1" noChangeArrowheads="1"/>
          </p:cNvPicPr>
          <p:nvPr/>
        </p:nvPicPr>
        <p:blipFill>
          <a:blip r:embed="rId2" cstate="print"/>
          <a:srcRect/>
          <a:stretch>
            <a:fillRect/>
          </a:stretch>
        </p:blipFill>
        <p:spPr bwMode="auto">
          <a:xfrm>
            <a:off x="755576" y="1268760"/>
            <a:ext cx="8064896" cy="4368486"/>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https://saint-petersburg.ru/tilda/26756/images/tild3832-3339-4432-b039-626431616633__ylfhpg4ibck.jpg"/>
          <p:cNvPicPr>
            <a:picLocks noChangeAspect="1" noChangeArrowheads="1"/>
          </p:cNvPicPr>
          <p:nvPr/>
        </p:nvPicPr>
        <p:blipFill>
          <a:blip r:embed="rId2" cstate="print"/>
          <a:srcRect/>
          <a:stretch>
            <a:fillRect/>
          </a:stretch>
        </p:blipFill>
        <p:spPr bwMode="auto">
          <a:xfrm>
            <a:off x="395536" y="476672"/>
            <a:ext cx="8375084" cy="4536504"/>
          </a:xfrm>
          <a:prstGeom prst="rect">
            <a:avLst/>
          </a:prstGeom>
          <a:noFill/>
        </p:spPr>
      </p:pic>
      <p:sp>
        <p:nvSpPr>
          <p:cNvPr id="39937" name="Rectangle 1"/>
          <p:cNvSpPr>
            <a:spLocks noChangeArrowheads="1"/>
          </p:cNvSpPr>
          <p:nvPr/>
        </p:nvSpPr>
        <p:spPr bwMode="auto">
          <a:xfrm>
            <a:off x="395536" y="5483425"/>
            <a:ext cx="8352928"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809625"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Получается, что проблема кроется  не во вредности пластиковой тары, а в отношении к ней. </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1"/>
          <p:cNvSpPr>
            <a:spLocks noChangeArrowheads="1"/>
          </p:cNvSpPr>
          <p:nvPr/>
        </p:nvSpPr>
        <p:spPr bwMode="auto">
          <a:xfrm>
            <a:off x="395536" y="415986"/>
            <a:ext cx="8424936" cy="45858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809625" algn="l"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809625" algn="l" defTabSz="914400" rtl="0" eaLnBrk="1" fontAlgn="base" latinLnBrk="0" hangingPunct="1">
              <a:lnSpc>
                <a:spcPct val="100000"/>
              </a:lnSpc>
              <a:spcBef>
                <a:spcPct val="0"/>
              </a:spcBef>
              <a:spcAft>
                <a:spcPct val="0"/>
              </a:spcAft>
              <a:buClrTx/>
              <a:buSzTx/>
              <a:buFontTx/>
              <a:buNone/>
              <a:tabLst/>
            </a:pPr>
            <a:endParaRPr lang="ru-RU" sz="2400" dirty="0" smtClean="0">
              <a:latin typeface="Calibri" pitchFamily="34" charset="0"/>
              <a:ea typeface="Times New Roman" pitchFamily="18" charset="0"/>
              <a:cs typeface="Times New Roman" pitchFamily="18" charset="0"/>
            </a:endParaRPr>
          </a:p>
          <a:p>
            <a:pPr marL="0" marR="0" lvl="0" indent="809625" algn="l"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indent="809625" algn="ctr" fontAlgn="base">
              <a:spcBef>
                <a:spcPct val="0"/>
              </a:spcBef>
              <a:spcAft>
                <a:spcPct val="0"/>
              </a:spcAft>
            </a:pPr>
            <a:r>
              <a:rPr lang="ru-RU" sz="2000" b="1" dirty="0" smtClean="0"/>
              <a:t>«Мусорная» </a:t>
            </a:r>
            <a:r>
              <a:rPr lang="ru-RU" sz="2000" b="1" dirty="0" smtClean="0"/>
              <a:t>реформа» </a:t>
            </a:r>
            <a:endParaRPr lang="ru-RU" sz="2000" b="1" dirty="0" smtClean="0"/>
          </a:p>
          <a:p>
            <a:pPr marL="0" marR="0" lvl="0" indent="809625"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effectLst/>
                <a:latin typeface="Calibri" pitchFamily="34" charset="0"/>
                <a:ea typeface="Times New Roman" pitchFamily="18" charset="0"/>
                <a:cs typeface="Times New Roman" pitchFamily="18" charset="0"/>
              </a:rPr>
              <a:t>В Основах  государственной политики в области экологического развития РФ на период до 2030 года в части обращения с отходами предполагается  </a:t>
            </a:r>
            <a:r>
              <a:rPr kumimoji="0" lang="ru-RU" sz="2000" b="0" i="0" u="none" strike="noStrike" cap="none" normalizeH="0" baseline="0" dirty="0" smtClean="0">
                <a:ln>
                  <a:noFill/>
                </a:ln>
                <a:effectLst/>
                <a:latin typeface="Calibri" pitchFamily="34" charset="0"/>
                <a:ea typeface="Times New Roman" pitchFamily="18" charset="0"/>
                <a:cs typeface="Times New Roman" pitchFamily="18" charset="0"/>
                <a:hlinkClick r:id="rId2"/>
              </a:rPr>
              <a:t>раздельный сбор отходов</a:t>
            </a:r>
            <a:r>
              <a:rPr kumimoji="0" lang="ru-RU" sz="2000" b="0" i="0" u="none" strike="noStrike" cap="none" normalizeH="0" baseline="0" dirty="0" smtClean="0">
                <a:ln>
                  <a:noFill/>
                </a:ln>
                <a:effectLst/>
                <a:latin typeface="Calibri" pitchFamily="34" charset="0"/>
                <a:ea typeface="Times New Roman" pitchFamily="18" charset="0"/>
                <a:cs typeface="Times New Roman" pitchFamily="18" charset="0"/>
              </a:rPr>
              <a:t>, жёсткие санкции за ненадлежащую </a:t>
            </a:r>
            <a:r>
              <a:rPr kumimoji="0" lang="ru-RU" sz="2000" b="0" i="0" u="none" strike="noStrike" cap="none" normalizeH="0" baseline="0" dirty="0" smtClean="0">
                <a:ln>
                  <a:noFill/>
                </a:ln>
                <a:effectLst/>
                <a:latin typeface="Calibri" pitchFamily="34" charset="0"/>
                <a:ea typeface="Times New Roman" pitchFamily="18" charset="0"/>
                <a:cs typeface="Times New Roman" pitchFamily="18" charset="0"/>
                <a:hlinkClick r:id="rId3"/>
              </a:rPr>
              <a:t>утилизацию</a:t>
            </a:r>
            <a:r>
              <a:rPr kumimoji="0" lang="ru-RU" sz="2000" b="0" i="0" u="none" strike="noStrike" cap="none" normalizeH="0" baseline="0" dirty="0" smtClean="0">
                <a:ln>
                  <a:noFill/>
                </a:ln>
                <a:effectLst/>
                <a:latin typeface="Calibri" pitchFamily="34" charset="0"/>
                <a:ea typeface="Times New Roman" pitchFamily="18" charset="0"/>
                <a:cs typeface="Times New Roman" pitchFamily="18" charset="0"/>
              </a:rPr>
              <a:t>, поэтапное введение запрета на захоронение отходов, пригодных к </a:t>
            </a:r>
            <a:r>
              <a:rPr kumimoji="0" lang="ru-RU" sz="2000" b="0" i="0" u="none" strike="noStrike" cap="none" normalizeH="0" baseline="0" dirty="0" smtClean="0">
                <a:ln>
                  <a:noFill/>
                </a:ln>
                <a:effectLst/>
                <a:latin typeface="Calibri" pitchFamily="34" charset="0"/>
                <a:ea typeface="Times New Roman" pitchFamily="18" charset="0"/>
                <a:cs typeface="Times New Roman" pitchFamily="18" charset="0"/>
                <a:hlinkClick r:id="rId4"/>
              </a:rPr>
              <a:t>вторичной  переработке</a:t>
            </a:r>
            <a:r>
              <a:rPr kumimoji="0" lang="ru-RU" sz="2000" b="0" i="0" u="none" strike="noStrike" cap="none" normalizeH="0" baseline="0" dirty="0" smtClean="0">
                <a:ln>
                  <a:noFill/>
                </a:ln>
                <a:effectLst/>
                <a:latin typeface="Calibri" pitchFamily="34" charset="0"/>
                <a:ea typeface="Times New Roman" pitchFamily="18" charset="0"/>
                <a:cs typeface="Times New Roman" pitchFamily="18" charset="0"/>
              </a:rPr>
              <a:t>. В  ряде регионов разработаны стратегии обращения с отходами, предполагающие достижение целевых показателей уровня переработки и снижения воздействия на окружающую среду, а также и использование наилучших доступных технологий. Затраты на реализацию программ варьируются в диапазоне 20—100 </a:t>
            </a:r>
            <a:r>
              <a:rPr kumimoji="0" lang="ru-RU" sz="2000" b="0" i="0" u="none" strike="noStrike" cap="none" normalizeH="0" baseline="0" dirty="0" err="1" smtClean="0">
                <a:ln>
                  <a:noFill/>
                </a:ln>
                <a:effectLst/>
                <a:latin typeface="Calibri" pitchFamily="34" charset="0"/>
                <a:ea typeface="Times New Roman" pitchFamily="18" charset="0"/>
                <a:cs typeface="Times New Roman" pitchFamily="18" charset="0"/>
              </a:rPr>
              <a:t>млн</a:t>
            </a:r>
            <a:r>
              <a:rPr kumimoji="0" lang="ru-RU" sz="2000" b="0" i="0" u="none" strike="noStrike" cap="none" normalizeH="0" baseline="0" dirty="0" smtClean="0">
                <a:ln>
                  <a:noFill/>
                </a:ln>
                <a:effectLst/>
                <a:latin typeface="Calibri" pitchFamily="34" charset="0"/>
                <a:ea typeface="Times New Roman" pitchFamily="18" charset="0"/>
                <a:cs typeface="Times New Roman" pitchFamily="18" charset="0"/>
              </a:rPr>
              <a:t> </a:t>
            </a:r>
            <a:r>
              <a:rPr kumimoji="0" lang="ru-RU" sz="2000" b="0" i="0" u="none" strike="noStrike" cap="none" normalizeH="0" baseline="0" dirty="0" smtClean="0">
                <a:ln>
                  <a:noFill/>
                </a:ln>
                <a:effectLst/>
                <a:latin typeface="Calibri" pitchFamily="34" charset="0"/>
                <a:ea typeface="Times New Roman" pitchFamily="18" charset="0"/>
                <a:cs typeface="Times New Roman" pitchFamily="18" charset="0"/>
                <a:hlinkClick r:id="rId5"/>
              </a:rPr>
              <a:t>евро</a:t>
            </a:r>
            <a:r>
              <a:rPr kumimoji="0" lang="ru-RU" sz="2000" b="0" i="0" u="none" strike="noStrike" cap="none" normalizeH="0" baseline="0" dirty="0" smtClean="0">
                <a:ln>
                  <a:noFill/>
                </a:ln>
                <a:effectLst/>
                <a:latin typeface="Calibri" pitchFamily="34" charset="0"/>
                <a:ea typeface="Times New Roman" pitchFamily="18" charset="0"/>
                <a:cs typeface="Times New Roman" pitchFamily="18" charset="0"/>
              </a:rPr>
              <a:t>.</a:t>
            </a:r>
            <a:endParaRPr kumimoji="0" lang="ru-RU" sz="2000" b="0" i="0" u="none" strike="noStrike" cap="none" normalizeH="0" baseline="0" dirty="0" smtClean="0">
              <a:ln>
                <a:noFill/>
              </a:ln>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171</TotalTime>
  <Words>725</Words>
  <Application>Microsoft Office PowerPoint</Application>
  <PresentationFormat>Экран (4:3)</PresentationFormat>
  <Paragraphs>110</Paragraphs>
  <Slides>30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30</vt:i4>
      </vt:variant>
    </vt:vector>
  </HeadingPairs>
  <TitlesOfParts>
    <vt:vector size="31" baseType="lpstr">
      <vt:lpstr>Открытая</vt:lpstr>
      <vt:lpstr>         «Пластик – мусор   или клад под ногами?» </vt:lpstr>
      <vt:lpstr>Цель и задачи  исследования:</vt:lpstr>
      <vt:lpstr> </vt:lpstr>
      <vt:lpstr>Экологические  проблемы, связанные с пластиком</vt:lpstr>
      <vt:lpstr>Слайд 5</vt:lpstr>
      <vt:lpstr>Слайд 6</vt:lpstr>
      <vt:lpstr>Слайд 7</vt:lpstr>
      <vt:lpstr>Слайд 8</vt:lpstr>
      <vt:lpstr>Слайд 9</vt:lpstr>
      <vt:lpstr>Слайд 10</vt:lpstr>
      <vt:lpstr>Слайд 11</vt:lpstr>
      <vt:lpstr>Мусорная реформа на селе</vt:lpstr>
      <vt:lpstr>Слайд 13</vt:lpstr>
      <vt:lpstr>Слайд 14</vt:lpstr>
      <vt:lpstr>Слайд 15</vt:lpstr>
      <vt:lpstr>Слайд 16</vt:lpstr>
      <vt:lpstr>Контейнер для батареек</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«Клад под ногами»-пластиковая бутылка». </dc:title>
  <dc:creator>Борис</dc:creator>
  <cp:lastModifiedBy>Пользователь</cp:lastModifiedBy>
  <cp:revision>22</cp:revision>
  <dcterms:created xsi:type="dcterms:W3CDTF">2014-11-17T05:22:48Z</dcterms:created>
  <dcterms:modified xsi:type="dcterms:W3CDTF">2023-03-20T16:53:12Z</dcterms:modified>
</cp:coreProperties>
</file>