
<file path=[Content_Types].xml><?xml version="1.0" encoding="utf-8"?>
<Types xmlns="http://schemas.openxmlformats.org/package/2006/content-types">
  <Default ContentType="application/vnd.openxmlformats-officedocument.vmlDrawing" Extension="vml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oleObject" PartName="/ppt/embeddings/oleObject3.bin"/>
  <Override ContentType="application/vnd.openxmlformats-officedocument.oleObject" PartName="/ppt/embeddings/oleObject2.bin"/>
  <Override ContentType="application/vnd.openxmlformats-officedocument.oleObject" PartName="/ppt/embeddings/oleObject1.bin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1" roundtripDataSignature="AMtx7mjIGJJ0F9IgrTDn299FYGl+IcB7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9441470-555B-42E3-807E-CCA1315D4349}">
  <a:tblStyle styleId="{19441470-555B-42E3-807E-CCA1315D4349}" styleName="Table_0">
    <a:wholeTbl>
      <a:tcTxStyle b="off" i="off">
        <a:font>
          <a:latin typeface="Trebuchet MS"/>
          <a:ea typeface="Trebuchet MS"/>
          <a:cs typeface="Trebuchet MS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EF4E7"/>
          </a:solidFill>
        </a:fill>
      </a:tcStyle>
    </a:wholeTbl>
    <a:band1H>
      <a:tcTxStyle b="off" i="off"/>
      <a:tcStyle>
        <a:fill>
          <a:solidFill>
            <a:srgbClr val="DBE9CB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DBE9CB"/>
          </a:solidFill>
        </a:fill>
      </a:tcStyle>
    </a:band1V>
    <a:band2V>
      <a:tcTxStyle b="off" i="off"/>
    </a:band2V>
    <a:la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<Relationships xmlns="http://schemas.openxmlformats.org/package/2006/relationships"><Relationship Id="rId1" Type="http://schemas.openxmlformats.org/officeDocument/2006/relationships/image" Target="../media/image36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1" name="Google Shape;14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8" name="Google Shape;21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7" name="Google Shape;23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8" name="Google Shape;25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2" name="Google Shape;272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5" name="Google Shape;285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2" name="Google Shape;292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8" name="Google Shape;14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5" name="Google Shape;15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5" name="Google Shape;17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2" name="Google Shape;18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9" name="Google Shape;18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7" name="Google Shape;19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4" name="Google Shape;20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1" name="Google Shape;21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21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Google Shape;24;p2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" name="Google Shape;25;p2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6" name="Google Shape;26;p21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019"/>
              </a:schemeClr>
            </a:solidFill>
            <a:ln>
              <a:noFill/>
            </a:ln>
          </p:spPr>
        </p:sp>
        <p:sp>
          <p:nvSpPr>
            <p:cNvPr id="27" name="Google Shape;27;p21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Google Shape;28;p2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09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1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019"/>
              </a:srgbClr>
            </a:solidFill>
            <a:ln>
              <a:noFill/>
            </a:ln>
          </p:spPr>
        </p:sp>
        <p:sp>
          <p:nvSpPr>
            <p:cNvPr id="30" name="Google Shape;30;p21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019"/>
              </a:srgbClr>
            </a:solidFill>
            <a:ln>
              <a:noFill/>
            </a:ln>
          </p:spPr>
        </p:sp>
        <p:sp>
          <p:nvSpPr>
            <p:cNvPr id="31" name="Google Shape;31;p21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3921"/>
              </a:schemeClr>
            </a:solidFill>
            <a:ln>
              <a:noFill/>
            </a:ln>
          </p:spPr>
        </p:sp>
        <p:sp>
          <p:nvSpPr>
            <p:cNvPr id="32" name="Google Shape;32;p2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1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3921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" name="Google Shape;34;p21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2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подпись">
  <p:cSld name="Заголовок и подпись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0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0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3" name="Google Shape;93;p3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 с подписью">
  <p:cSld name="Цитата с подписью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1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1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99" name="Google Shape;99;p31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0" name="Google Shape;100;p3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03" name="Google Shape;103;p31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ru-RU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ru-RU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800" u="none" cap="none" strike="noStrike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арточка имени">
  <p:cSld name="Карточка имени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2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32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8" name="Google Shape;108;p3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 карточки имени">
  <p:cSld name="Цитата карточки имени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3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3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4" name="Google Shape;114;p33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3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18" name="Google Shape;118;p3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ru-RU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3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ru-RU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Истина или ложь">
  <p:cSld name="Истина или ложь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4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4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3" name="Google Shape;123;p34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4" name="Google Shape;124;p3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3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5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5"/>
          <p:cNvSpPr txBox="1"/>
          <p:nvPr>
            <p:ph idx="1" type="body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0" name="Google Shape;130;p3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6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6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6" name="Google Shape;136;p3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2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7" name="Google Shape;57;p2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6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3" name="Google Shape;63;p26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4" name="Google Shape;64;p2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7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70" name="Google Shape;70;p27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1" name="Google Shape;71;p27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72" name="Google Shape;72;p27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3" name="Google Shape;73;p2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8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8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9" name="Google Shape;79;p28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80" name="Google Shape;80;p2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9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9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29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7" name="Google Shape;87;p2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20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20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" name="Google Shape;8;p20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" name="Google Shape;9;p20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019"/>
              </a:schemeClr>
            </a:solidFill>
            <a:ln>
              <a:noFill/>
            </a:ln>
          </p:spPr>
        </p:sp>
        <p:sp>
          <p:nvSpPr>
            <p:cNvPr id="10" name="Google Shape;10;p20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20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09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0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019"/>
              </a:srgbClr>
            </a:solidFill>
            <a:ln>
              <a:noFill/>
            </a:ln>
          </p:spPr>
        </p:sp>
        <p:sp>
          <p:nvSpPr>
            <p:cNvPr id="13" name="Google Shape;13;p20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019"/>
              </a:srgbClr>
            </a:solidFill>
            <a:ln>
              <a:noFill/>
            </a:ln>
          </p:spPr>
        </p:sp>
        <p:sp>
          <p:nvSpPr>
            <p:cNvPr id="14" name="Google Shape;14;p20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3921"/>
              </a:schemeClr>
            </a:solidFill>
            <a:ln>
              <a:noFill/>
            </a:ln>
          </p:spPr>
        </p:sp>
        <p:sp>
          <p:nvSpPr>
            <p:cNvPr id="15" name="Google Shape;15;p2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0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3921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" name="Google Shape;17;p20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20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" name="Google Shape;19;p2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" name="Google Shape;20;p2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" name="Google Shape;21;p2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vmlDrawing" Target="../drawings/vmlDrawing1.v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png"/><Relationship Id="rId15" Type="http://schemas.openxmlformats.org/officeDocument/2006/relationships/image" Target="../media/image22.png"/><Relationship Id="rId14" Type="http://schemas.openxmlformats.org/officeDocument/2006/relationships/image" Target="../media/image9.png"/><Relationship Id="rId17" Type="http://schemas.openxmlformats.org/officeDocument/2006/relationships/image" Target="../media/image18.png"/><Relationship Id="rId16" Type="http://schemas.openxmlformats.org/officeDocument/2006/relationships/image" Target="../media/image8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0.png"/><Relationship Id="rId18" Type="http://schemas.openxmlformats.org/officeDocument/2006/relationships/image" Target="../media/image16.png"/><Relationship Id="rId7" Type="http://schemas.openxmlformats.org/officeDocument/2006/relationships/image" Target="../media/image2.png"/><Relationship Id="rId8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20" Type="http://schemas.openxmlformats.org/officeDocument/2006/relationships/image" Target="../media/image21.png"/><Relationship Id="rId11" Type="http://schemas.openxmlformats.org/officeDocument/2006/relationships/image" Target="../media/image14.png"/><Relationship Id="rId10" Type="http://schemas.openxmlformats.org/officeDocument/2006/relationships/image" Target="../media/image32.png"/><Relationship Id="rId13" Type="http://schemas.openxmlformats.org/officeDocument/2006/relationships/image" Target="../media/image25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vmlDrawing" Target="../drawings/vmlDrawing2.vml"/><Relationship Id="rId4" Type="http://schemas.openxmlformats.org/officeDocument/2006/relationships/oleObject" Target="../embeddings/oleObject2.bin"/><Relationship Id="rId9" Type="http://schemas.openxmlformats.org/officeDocument/2006/relationships/image" Target="../media/image27.png"/><Relationship Id="rId15" Type="http://schemas.openxmlformats.org/officeDocument/2006/relationships/image" Target="../media/image30.png"/><Relationship Id="rId14" Type="http://schemas.openxmlformats.org/officeDocument/2006/relationships/image" Target="../media/image20.png"/><Relationship Id="rId17" Type="http://schemas.openxmlformats.org/officeDocument/2006/relationships/image" Target="../media/image17.png"/><Relationship Id="rId16" Type="http://schemas.openxmlformats.org/officeDocument/2006/relationships/image" Target="../media/image35.png"/><Relationship Id="rId5" Type="http://schemas.openxmlformats.org/officeDocument/2006/relationships/oleObject" Target="../embeddings/oleObject2.bin"/><Relationship Id="rId19" Type="http://schemas.openxmlformats.org/officeDocument/2006/relationships/image" Target="../media/image19.png"/><Relationship Id="rId6" Type="http://schemas.openxmlformats.org/officeDocument/2006/relationships/image" Target="../media/image3.png"/><Relationship Id="rId18" Type="http://schemas.openxmlformats.org/officeDocument/2006/relationships/image" Target="../media/image29.png"/><Relationship Id="rId7" Type="http://schemas.openxmlformats.org/officeDocument/2006/relationships/image" Target="../media/image6.png"/><Relationship Id="rId8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oleObject" Target="../embeddings/oleObject3.bin"/><Relationship Id="rId10" Type="http://schemas.openxmlformats.org/officeDocument/2006/relationships/image" Target="../media/image23.png"/><Relationship Id="rId13" Type="http://schemas.openxmlformats.org/officeDocument/2006/relationships/image" Target="../media/image36.png"/><Relationship Id="rId1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vmlDrawing" Target="../drawings/vmlDrawing3.vml"/><Relationship Id="rId4" Type="http://schemas.openxmlformats.org/officeDocument/2006/relationships/image" Target="../media/image34.png"/><Relationship Id="rId9" Type="http://schemas.openxmlformats.org/officeDocument/2006/relationships/image" Target="../media/image24.png"/><Relationship Id="rId5" Type="http://schemas.openxmlformats.org/officeDocument/2006/relationships/image" Target="../media/image31.png"/><Relationship Id="rId6" Type="http://schemas.openxmlformats.org/officeDocument/2006/relationships/image" Target="../media/image28.png"/><Relationship Id="rId7" Type="http://schemas.openxmlformats.org/officeDocument/2006/relationships/image" Target="../media/image26.png"/><Relationship Id="rId8" Type="http://schemas.openxmlformats.org/officeDocument/2006/relationships/image" Target="../media/image3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"/>
          <p:cNvSpPr txBox="1"/>
          <p:nvPr>
            <p:ph type="ctrTitle"/>
          </p:nvPr>
        </p:nvSpPr>
        <p:spPr>
          <a:xfrm>
            <a:off x="1628600" y="-2"/>
            <a:ext cx="7657500" cy="257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Times New Roman"/>
              <a:buNone/>
            </a:pPr>
            <a:r>
              <a:rPr lang="ru-RU" sz="2800">
                <a:latin typeface="Times New Roman"/>
                <a:ea typeface="Times New Roman"/>
                <a:cs typeface="Times New Roman"/>
                <a:sym typeface="Times New Roman"/>
              </a:rPr>
              <a:t>ИССЛЕДОВАНИЕ КАЧЕСТВА ДЕТСКОГО ПИТАНИЯ РАЗНЫХ ПРОИЗВОДИТЕЛЕЙ. НЕОБХОДИМОСТЬ ПРИМЕНЕНИЯ ГОТОВОГО ПИТАНИЯ ДЛЯ КОРМЛЕНИЯ ДЕТЕЙ.</a:t>
            </a:r>
            <a:endParaRPr sz="2800"/>
          </a:p>
        </p:txBody>
      </p:sp>
      <p:sp>
        <p:nvSpPr>
          <p:cNvPr id="144" name="Google Shape;144;p1"/>
          <p:cNvSpPr txBox="1"/>
          <p:nvPr>
            <p:ph idx="1" type="subTitle"/>
          </p:nvPr>
        </p:nvSpPr>
        <p:spPr>
          <a:xfrm>
            <a:off x="3081975" y="3195500"/>
            <a:ext cx="5235600" cy="3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09"/>
              <a:buNone/>
            </a:pPr>
            <a:r>
              <a:rPr b="1" lang="ru-RU">
                <a:latin typeface="Times New Roman"/>
                <a:ea typeface="Times New Roman"/>
                <a:cs typeface="Times New Roman"/>
                <a:sym typeface="Times New Roman"/>
              </a:rPr>
              <a:t>Автор работы:Тарасова Наталия Константиновна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09"/>
              <a:buNone/>
            </a:pPr>
            <a:r>
              <a:rPr b="1" lang="ru-RU">
                <a:latin typeface="Times New Roman"/>
                <a:ea typeface="Times New Roman"/>
                <a:cs typeface="Times New Roman"/>
                <a:sym typeface="Times New Roman"/>
              </a:rPr>
              <a:t>МАОУ школы№103 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09"/>
              <a:buNone/>
            </a:pPr>
            <a:r>
              <a:rPr b="1" lang="ru-RU">
                <a:latin typeface="Times New Roman"/>
                <a:ea typeface="Times New Roman"/>
                <a:cs typeface="Times New Roman"/>
                <a:sym typeface="Times New Roman"/>
              </a:rPr>
              <a:t>Ученица 8 класса  </a:t>
            </a:r>
            <a:endParaRPr b="1"/>
          </a:p>
          <a:p>
            <a:pPr indent="0" lvl="0" marL="0" rt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61109"/>
              <a:buNone/>
            </a:pPr>
            <a:r>
              <a:rPr b="1" lang="ru-RU">
                <a:latin typeface="Times New Roman"/>
                <a:ea typeface="Times New Roman"/>
                <a:cs typeface="Times New Roman"/>
                <a:sym typeface="Times New Roman"/>
              </a:rPr>
              <a:t>Руководитель работы:Андреева Елена Николаевна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61109"/>
              <a:buNone/>
            </a:pPr>
            <a:r>
              <a:rPr b="1" lang="ru-RU">
                <a:latin typeface="Times New Roman"/>
                <a:ea typeface="Times New Roman"/>
                <a:cs typeface="Times New Roman"/>
                <a:sym typeface="Times New Roman"/>
              </a:rPr>
              <a:t>к.б.н.,педагог дополнительного образования МБОУ ДО </a:t>
            </a:r>
            <a:r>
              <a:rPr b="1" lang="ru-RU">
                <a:latin typeface="Times New Roman"/>
                <a:ea typeface="Times New Roman"/>
                <a:cs typeface="Times New Roman"/>
                <a:sym typeface="Times New Roman"/>
              </a:rPr>
              <a:t>ЦНИТ</a:t>
            </a:r>
            <a:r>
              <a:rPr b="1" lang="ru-RU">
                <a:latin typeface="Times New Roman"/>
                <a:ea typeface="Times New Roman"/>
                <a:cs typeface="Times New Roman"/>
                <a:sym typeface="Times New Roman"/>
              </a:rPr>
              <a:t>”Росток” 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61109"/>
              <a:buNone/>
            </a:pPr>
            <a:r>
              <a:rPr b="1" lang="ru-RU">
                <a:latin typeface="Times New Roman"/>
                <a:ea typeface="Times New Roman"/>
                <a:cs typeface="Times New Roman"/>
                <a:sym typeface="Times New Roman"/>
              </a:rPr>
              <a:t>Новикова Елена Николаевна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61109"/>
              <a:buNone/>
            </a:pPr>
            <a:r>
              <a:rPr b="1" lang="ru-RU">
                <a:latin typeface="Times New Roman"/>
                <a:ea typeface="Times New Roman"/>
                <a:cs typeface="Times New Roman"/>
                <a:sym typeface="Times New Roman"/>
              </a:rPr>
              <a:t>Учитель,МАОУ школы №103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79998"/>
              <a:buNone/>
            </a:pPr>
            <a:r>
              <a:t/>
            </a:r>
            <a:endParaRPr b="1"/>
          </a:p>
        </p:txBody>
      </p:sp>
      <p:sp>
        <p:nvSpPr>
          <p:cNvPr id="145" name="Google Shape;145;p1"/>
          <p:cNvSpPr txBox="1"/>
          <p:nvPr/>
        </p:nvSpPr>
        <p:spPr>
          <a:xfrm flipH="1" rot="670">
            <a:off x="10997852" y="5948600"/>
            <a:ext cx="92397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"/>
          <p:cNvSpPr txBox="1"/>
          <p:nvPr>
            <p:ph type="title"/>
          </p:nvPr>
        </p:nvSpPr>
        <p:spPr>
          <a:xfrm>
            <a:off x="193965" y="314036"/>
            <a:ext cx="9485744" cy="1440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Оценка качества исследуемого детского питания «Яблоко» по 5-бальной шкале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21" name="Google Shape;221;p13"/>
          <p:cNvGraphicFramePr/>
          <p:nvPr/>
        </p:nvGraphicFramePr>
        <p:xfrm>
          <a:off x="870663" y="1754200"/>
          <a:ext cx="8132351" cy="2478750"/>
        </p:xfrm>
        <a:graphic>
          <a:graphicData uri="http://schemas.openxmlformats.org/presentationml/2006/ole">
            <mc:AlternateContent>
              <mc:Choice Requires="v">
                <p:oleObj r:id="rId4" imgH="2478750" imgW="8132351" progId="Excel.Chart.8" spid="_x0000_s1">
                  <p:embed/>
                </p:oleObj>
              </mc:Choice>
              <mc:Fallback>
                <p:oleObj r:id="rId5" imgH="2478750" imgW="8132351" progId="Excel.Chart.8">
                  <p:embed/>
                  <p:pic>
                    <p:nvPicPr>
                      <p:cNvPr id="221" name="Google Shape;221;p13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870663" y="1754200"/>
                        <a:ext cx="8132351" cy="247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2" name="Google Shape;222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71417" y="4267200"/>
            <a:ext cx="710768" cy="10151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cdn-irec.r-99.com/sites/default/files/imagecache/copyright1/user-images/1413683/0BSRt2DYBj6fbbBO7W5bg.jpg?s=fnsmL" id="223" name="Google Shape;223;p13"/>
          <p:cNvPicPr preferRelativeResize="0"/>
          <p:nvPr/>
        </p:nvPicPr>
        <p:blipFill rotWithShape="1">
          <a:blip r:embed="rId8">
            <a:alphaModFix/>
          </a:blip>
          <a:srcRect b="5373" l="6850" r="20203" t="9155"/>
          <a:stretch/>
        </p:blipFill>
        <p:spPr>
          <a:xfrm>
            <a:off x="2049181" y="4267201"/>
            <a:ext cx="964904" cy="10151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cdn-irec.r-99.com/sites/default/files/imagecache/copyright1/user-images/836393/9w2KSRgBbTczJEWl3iwKeA.JPG" id="224" name="Google Shape;224;p13"/>
          <p:cNvPicPr preferRelativeResize="0"/>
          <p:nvPr/>
        </p:nvPicPr>
        <p:blipFill rotWithShape="1">
          <a:blip r:embed="rId9">
            <a:alphaModFix/>
          </a:blip>
          <a:srcRect b="17193" l="12656" r="12863" t="5788"/>
          <a:stretch/>
        </p:blipFill>
        <p:spPr>
          <a:xfrm>
            <a:off x="3265243" y="4289400"/>
            <a:ext cx="814053" cy="9961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cdn-irec.r-99.com/sites/default/files/imagecache/copyright/user-images/89603/8FpUhe8CSLSThW78lX85gA.jpg" id="225" name="Google Shape;225;p13"/>
          <p:cNvPicPr preferRelativeResize="0"/>
          <p:nvPr/>
        </p:nvPicPr>
        <p:blipFill rotWithShape="1">
          <a:blip r:embed="rId10">
            <a:alphaModFix/>
          </a:blip>
          <a:srcRect b="6556" l="11066" r="17007" t="0"/>
          <a:stretch/>
        </p:blipFill>
        <p:spPr>
          <a:xfrm>
            <a:off x="4293897" y="4255174"/>
            <a:ext cx="776000" cy="10097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cdn-irec.r-99.com/sites/default/files/imagecache/copyright1/user-images/780457/zDwCVeH3O11D0EW5dz7qQ.jpg" id="226" name="Google Shape;226;p13"/>
          <p:cNvPicPr preferRelativeResize="0"/>
          <p:nvPr/>
        </p:nvPicPr>
        <p:blipFill rotWithShape="1">
          <a:blip r:embed="rId11">
            <a:alphaModFix/>
          </a:blip>
          <a:srcRect b="8050" l="13942" r="12660" t="16827"/>
          <a:stretch/>
        </p:blipFill>
        <p:spPr>
          <a:xfrm>
            <a:off x="5256091" y="4275115"/>
            <a:ext cx="729794" cy="996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227890" y="4265577"/>
            <a:ext cx="929570" cy="9866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cdn-irec.r-99.com/sites/default/files/imagecache/copyright/user-images/286219/EC2412rlEWPtJqvjluoMAQ.jpg?s=e1x65" id="228" name="Google Shape;228;p13"/>
          <p:cNvPicPr preferRelativeResize="0"/>
          <p:nvPr/>
        </p:nvPicPr>
        <p:blipFill rotWithShape="1">
          <a:blip r:embed="rId13">
            <a:alphaModFix/>
          </a:blip>
          <a:srcRect b="16599" l="19878" r="19054" t="13113"/>
          <a:stretch/>
        </p:blipFill>
        <p:spPr>
          <a:xfrm>
            <a:off x="1842049" y="5593231"/>
            <a:ext cx="903748" cy="10274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cdn-irec.r-99.com/sites/default/files/imagecache/copyright1/user-images/286219/DaqiWxDTFPyRpCYnC0EUJQ.jpg?s=e1x65" id="229" name="Google Shape;229;p13"/>
          <p:cNvPicPr preferRelativeResize="0"/>
          <p:nvPr/>
        </p:nvPicPr>
        <p:blipFill rotWithShape="1">
          <a:blip r:embed="rId14">
            <a:alphaModFix/>
          </a:blip>
          <a:srcRect b="13302" l="19069" r="15703" t="17789"/>
          <a:stretch/>
        </p:blipFill>
        <p:spPr>
          <a:xfrm>
            <a:off x="2932949" y="5642854"/>
            <a:ext cx="952673" cy="9920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cdn-irec.r-99.com/sites/default/files/imagecache/copyright1/user-images/152527/EZPE0juNoftgwjqPXf3FzA.jpg" id="230" name="Google Shape;230;p13"/>
          <p:cNvPicPr preferRelativeResize="0"/>
          <p:nvPr/>
        </p:nvPicPr>
        <p:blipFill rotWithShape="1">
          <a:blip r:embed="rId15">
            <a:alphaModFix/>
          </a:blip>
          <a:srcRect b="0" l="30127" r="32369" t="11149"/>
          <a:stretch/>
        </p:blipFill>
        <p:spPr>
          <a:xfrm>
            <a:off x="4087076" y="5651670"/>
            <a:ext cx="782796" cy="968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3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5097420" y="5654387"/>
            <a:ext cx="975777" cy="9662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cdn-irec.r-99.com/sites/default/files/product-images/4702/14.jpg" id="232" name="Google Shape;232;p13"/>
          <p:cNvPicPr preferRelativeResize="0"/>
          <p:nvPr/>
        </p:nvPicPr>
        <p:blipFill rotWithShape="1">
          <a:blip r:embed="rId17">
            <a:alphaModFix/>
          </a:blip>
          <a:srcRect b="0" l="13598" r="12398" t="0"/>
          <a:stretch/>
        </p:blipFill>
        <p:spPr>
          <a:xfrm>
            <a:off x="6268999" y="5631982"/>
            <a:ext cx="796386" cy="10029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cdn-irec.r-99.com/sites/default/files/imagecache/copyright/user-images/1670405/Oq1T0Ady74GpP92oWfB57Q.jpeg" id="233" name="Google Shape;233;p13"/>
          <p:cNvPicPr preferRelativeResize="0"/>
          <p:nvPr/>
        </p:nvPicPr>
        <p:blipFill rotWithShape="1">
          <a:blip r:embed="rId18">
            <a:alphaModFix/>
          </a:blip>
          <a:srcRect b="30673" l="29549" r="38533" t="27306"/>
          <a:stretch/>
        </p:blipFill>
        <p:spPr>
          <a:xfrm>
            <a:off x="7281741" y="5662747"/>
            <a:ext cx="729794" cy="940442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3"/>
          <p:cNvSpPr txBox="1"/>
          <p:nvPr/>
        </p:nvSpPr>
        <p:spPr>
          <a:xfrm flipH="1">
            <a:off x="11407625" y="6166675"/>
            <a:ext cx="537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10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4"/>
          <p:cNvSpPr txBox="1"/>
          <p:nvPr>
            <p:ph type="title"/>
          </p:nvPr>
        </p:nvSpPr>
        <p:spPr>
          <a:xfrm>
            <a:off x="341745" y="323274"/>
            <a:ext cx="9430328" cy="1385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Оценка качества исследуемого детского питания «Кабачок» по 5-бальной шкале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40" name="Google Shape;240;p14"/>
          <p:cNvGraphicFramePr/>
          <p:nvPr/>
        </p:nvGraphicFramePr>
        <p:xfrm>
          <a:off x="868290" y="1527392"/>
          <a:ext cx="8377238" cy="2700770"/>
        </p:xfrm>
        <a:graphic>
          <a:graphicData uri="http://schemas.openxmlformats.org/presentationml/2006/ole">
            <mc:AlternateContent>
              <mc:Choice Requires="v">
                <p:oleObj r:id="rId4" imgH="2700770" imgW="8377238" progId="Excel.Chart.8" spid="_x0000_s1">
                  <p:embed/>
                </p:oleObj>
              </mc:Choice>
              <mc:Fallback>
                <p:oleObj r:id="rId5" imgH="2700770" imgW="8377238" progId="Excel.Chart.8">
                  <p:embed/>
                  <p:pic>
                    <p:nvPicPr>
                      <p:cNvPr id="240" name="Google Shape;240;p14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868290" y="1527392"/>
                        <a:ext cx="8377238" cy="27007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1" name="Google Shape;241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96637" y="4254356"/>
            <a:ext cx="974725" cy="1158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cdn-irec.r-99.com/sites/default/files/imagecache/copyright1/user-images/906627/wvkIDxrcaJ89ARhEi8S7g.jpg" id="242" name="Google Shape;242;p14"/>
          <p:cNvPicPr preferRelativeResize="0"/>
          <p:nvPr/>
        </p:nvPicPr>
        <p:blipFill rotWithShape="1">
          <a:blip r:embed="rId8">
            <a:alphaModFix/>
          </a:blip>
          <a:srcRect b="7407" l="27724" r="16023" t="0"/>
          <a:stretch/>
        </p:blipFill>
        <p:spPr>
          <a:xfrm>
            <a:off x="1907887" y="4287693"/>
            <a:ext cx="903287" cy="11255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cdn-irec.r-99.com/sites/default/files/imagecache/copyright/user-images/638347/vHCbbPgaJTw7rYppVviyw.jpg" id="243" name="Google Shape;243;p14"/>
          <p:cNvPicPr preferRelativeResize="0"/>
          <p:nvPr/>
        </p:nvPicPr>
        <p:blipFill rotWithShape="1">
          <a:blip r:embed="rId9">
            <a:alphaModFix/>
          </a:blip>
          <a:srcRect b="27000" l="30000" r="30849" t="24400"/>
          <a:stretch/>
        </p:blipFill>
        <p:spPr>
          <a:xfrm>
            <a:off x="3006437" y="4282931"/>
            <a:ext cx="871537" cy="11318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cdn-irec.r-99.com/sites/default/files/imagecache/copyright/user-images/638347/H6mdMstOba0LNUmgXLYjyA.jpg" id="244" name="Google Shape;244;p14"/>
          <p:cNvPicPr preferRelativeResize="0"/>
          <p:nvPr/>
        </p:nvPicPr>
        <p:blipFill rotWithShape="1">
          <a:blip r:embed="rId10">
            <a:alphaModFix/>
          </a:blip>
          <a:srcRect b="17399" l="22900" r="21181" t="14316"/>
          <a:stretch/>
        </p:blipFill>
        <p:spPr>
          <a:xfrm>
            <a:off x="4038312" y="4281343"/>
            <a:ext cx="1008062" cy="1082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cdn-irec.r-99.com/sites/default/files/imagecache/copyright/user-images/638347/VGYSYIxeFVaXCkgblNUthA.jpg" id="245" name="Google Shape;245;p14"/>
          <p:cNvPicPr preferRelativeResize="0"/>
          <p:nvPr/>
        </p:nvPicPr>
        <p:blipFill rotWithShape="1">
          <a:blip r:embed="rId11">
            <a:alphaModFix/>
          </a:blip>
          <a:srcRect b="17198" l="29280" r="18242" t="19124"/>
          <a:stretch/>
        </p:blipFill>
        <p:spPr>
          <a:xfrm>
            <a:off x="5209887" y="4333731"/>
            <a:ext cx="852487" cy="10302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cdn-irec.r-99.com/sites/default/files/imagecache/copyright1/user-images/87116/6jSuGzDHTAoodYs6kqVQA.JPG" id="246" name="Google Shape;246;p14"/>
          <p:cNvPicPr preferRelativeResize="0"/>
          <p:nvPr/>
        </p:nvPicPr>
        <p:blipFill rotWithShape="1">
          <a:blip r:embed="rId12">
            <a:alphaModFix/>
          </a:blip>
          <a:srcRect b="6730" l="23238" r="50801" t="51921"/>
          <a:stretch/>
        </p:blipFill>
        <p:spPr>
          <a:xfrm>
            <a:off x="6184612" y="4316268"/>
            <a:ext cx="1071562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395874" y="4328968"/>
            <a:ext cx="1028700" cy="1085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cdn-irec.r-99.com/sites/default/files/imagecache/copyright1/user-images/1162313/c9RyBPBYTHpo9S7on4lFfw.jpeg" id="248" name="Google Shape;248;p14"/>
          <p:cNvPicPr preferRelativeResize="0"/>
          <p:nvPr/>
        </p:nvPicPr>
        <p:blipFill rotWithShape="1">
          <a:blip r:embed="rId14">
            <a:alphaModFix/>
          </a:blip>
          <a:srcRect b="19199" l="20000" r="22035" t="18600"/>
          <a:stretch/>
        </p:blipFill>
        <p:spPr>
          <a:xfrm>
            <a:off x="1423699" y="5618018"/>
            <a:ext cx="1082675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cdn-irec.r-99.com/sites/default/files/imagecache/copyright1/user-images/1162313/bE0TNQJPdvOtssTIoWkYg.jpeg" id="249" name="Google Shape;249;p14"/>
          <p:cNvPicPr preferRelativeResize="0"/>
          <p:nvPr/>
        </p:nvPicPr>
        <p:blipFill rotWithShape="1">
          <a:blip r:embed="rId15">
            <a:alphaModFix/>
          </a:blip>
          <a:srcRect b="20833" l="10896" r="35415" t="23666"/>
          <a:stretch/>
        </p:blipFill>
        <p:spPr>
          <a:xfrm>
            <a:off x="2606387" y="5594206"/>
            <a:ext cx="1195387" cy="13446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cdn-irec.r-99.com/sites/default/files/imagecache/copyright1/user-images/168608/4fhVkcKrRQU8ppys3JhDcw.JPG" id="250" name="Google Shape;250;p14"/>
          <p:cNvPicPr preferRelativeResize="0"/>
          <p:nvPr/>
        </p:nvPicPr>
        <p:blipFill rotWithShape="1">
          <a:blip r:embed="rId16">
            <a:alphaModFix/>
          </a:blip>
          <a:srcRect b="12142" l="24077" r="22951" t="18410"/>
          <a:stretch/>
        </p:blipFill>
        <p:spPr>
          <a:xfrm>
            <a:off x="3965287" y="5638656"/>
            <a:ext cx="1081087" cy="12493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cdn-irec.r-99.com/sites/default/files/imagecache/copyright1/user-images/168608/SioRgvJa0KdF4rjKCRdD1g.JPG" id="251" name="Google Shape;251;p14"/>
          <p:cNvPicPr preferRelativeResize="0"/>
          <p:nvPr/>
        </p:nvPicPr>
        <p:blipFill rotWithShape="1">
          <a:blip r:embed="rId17">
            <a:alphaModFix/>
          </a:blip>
          <a:srcRect b="0" l="20200" r="0" t="9460"/>
          <a:stretch/>
        </p:blipFill>
        <p:spPr>
          <a:xfrm>
            <a:off x="5197187" y="5641831"/>
            <a:ext cx="992187" cy="12715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cdn-irec.r-99.com/sites/default/files/imagecache/copyright1/user-images/168608/ZY9ceuzlTL8ysqV1RMBQ.JPG" id="252" name="Google Shape;252;p14"/>
          <p:cNvPicPr preferRelativeResize="0"/>
          <p:nvPr/>
        </p:nvPicPr>
        <p:blipFill rotWithShape="1">
          <a:blip r:embed="rId18">
            <a:alphaModFix/>
          </a:blip>
          <a:srcRect b="29044" l="18620" r="42232" t="20952"/>
          <a:stretch/>
        </p:blipFill>
        <p:spPr>
          <a:xfrm>
            <a:off x="6324312" y="5665643"/>
            <a:ext cx="949325" cy="1273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cdn-irec.r-99.com/sites/default/files/imagecache/copyright/user-images/600985/CQ4Hj2JjsNAm8rEDWLUalg.jpg" id="253" name="Google Shape;253;p14"/>
          <p:cNvPicPr preferRelativeResize="0"/>
          <p:nvPr/>
        </p:nvPicPr>
        <p:blipFill rotWithShape="1">
          <a:blip r:embed="rId19">
            <a:alphaModFix/>
          </a:blip>
          <a:srcRect b="6411" l="4509" r="21959" t="7478"/>
          <a:stretch/>
        </p:blipFill>
        <p:spPr>
          <a:xfrm>
            <a:off x="7386349" y="5668818"/>
            <a:ext cx="962025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cdn-irec.r-99.com/sites/default/files/imagecache/copyright/user-images/264729/zSpp2IZVQkzfnhYfIEZFOQ.jpg" id="254" name="Google Shape;254;p14"/>
          <p:cNvPicPr preferRelativeResize="0"/>
          <p:nvPr/>
        </p:nvPicPr>
        <p:blipFill rotWithShape="1">
          <a:blip r:embed="rId20">
            <a:alphaModFix/>
          </a:blip>
          <a:srcRect b="9925" l="22517" r="20033" t="14420"/>
          <a:stretch/>
        </p:blipFill>
        <p:spPr>
          <a:xfrm>
            <a:off x="8338849" y="5795818"/>
            <a:ext cx="822325" cy="10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4"/>
          <p:cNvSpPr txBox="1"/>
          <p:nvPr/>
        </p:nvSpPr>
        <p:spPr>
          <a:xfrm flipH="1" rot="245030">
            <a:off x="11154007" y="5963593"/>
            <a:ext cx="1373287" cy="3964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11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5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Оценка качества исследуемого детского питания «Груша» по 5-бальной шкале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https://cdn-irec.r-99.com/sites/default/files/imagecache/copyright1/user-images/220519/Kf9oDLbEScnIyZcjH5bsw.jpg" id="261" name="Google Shape;261;p15"/>
          <p:cNvPicPr preferRelativeResize="0"/>
          <p:nvPr/>
        </p:nvPicPr>
        <p:blipFill rotWithShape="1">
          <a:blip r:embed="rId4">
            <a:alphaModFix/>
          </a:blip>
          <a:srcRect b="51711" l="7689" r="66669" t="1923"/>
          <a:stretch/>
        </p:blipFill>
        <p:spPr>
          <a:xfrm>
            <a:off x="861435" y="5048106"/>
            <a:ext cx="1089025" cy="147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5"/>
          <p:cNvPicPr preferRelativeResize="0"/>
          <p:nvPr/>
        </p:nvPicPr>
        <p:blipFill rotWithShape="1">
          <a:blip r:embed="rId5">
            <a:alphaModFix/>
          </a:blip>
          <a:srcRect b="0" l="69746" r="0" t="24442"/>
          <a:stretch/>
        </p:blipFill>
        <p:spPr>
          <a:xfrm>
            <a:off x="1974272" y="5235431"/>
            <a:ext cx="1093788" cy="1074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5"/>
          <p:cNvPicPr preferRelativeResize="0"/>
          <p:nvPr/>
        </p:nvPicPr>
        <p:blipFill rotWithShape="1">
          <a:blip r:embed="rId6">
            <a:alphaModFix/>
          </a:blip>
          <a:srcRect b="5951" l="14285" r="15176" t="12500"/>
          <a:stretch/>
        </p:blipFill>
        <p:spPr>
          <a:xfrm>
            <a:off x="3217285" y="5117956"/>
            <a:ext cx="1130300" cy="131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496810" y="4925868"/>
            <a:ext cx="1223962" cy="1516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5"/>
          <p:cNvPicPr preferRelativeResize="0"/>
          <p:nvPr/>
        </p:nvPicPr>
        <p:blipFill rotWithShape="1">
          <a:blip r:embed="rId8">
            <a:alphaModFix/>
          </a:blip>
          <a:srcRect b="15446" l="20866" r="20055" t="16260"/>
          <a:stretch/>
        </p:blipFill>
        <p:spPr>
          <a:xfrm>
            <a:off x="5833485" y="5081443"/>
            <a:ext cx="1168400" cy="1360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55872" y="5048106"/>
            <a:ext cx="1041400" cy="13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384597" y="4971906"/>
            <a:ext cx="768350" cy="14954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68" name="Google Shape;268;p15"/>
          <p:cNvGraphicFramePr/>
          <p:nvPr/>
        </p:nvGraphicFramePr>
        <p:xfrm>
          <a:off x="1010660" y="1811193"/>
          <a:ext cx="8378825" cy="2940050"/>
        </p:xfrm>
        <a:graphic>
          <a:graphicData uri="http://schemas.openxmlformats.org/presentationml/2006/ole">
            <mc:AlternateContent>
              <mc:Choice Requires="v">
                <p:oleObj r:id="rId11" imgH="2940050" imgW="8378825" progId="Excel.Chart.8" spid="_x0000_s1">
                  <p:embed/>
                </p:oleObj>
              </mc:Choice>
              <mc:Fallback>
                <p:oleObj r:id="rId12" imgH="2940050" imgW="8378825" progId="Excel.Chart.8">
                  <p:embed/>
                  <p:pic>
                    <p:nvPicPr>
                      <p:cNvPr id="268" name="Google Shape;268;p15"/>
                      <p:cNvPicPr preferRelativeResize="0"/>
                      <p:nvPr/>
                    </p:nvPicPr>
                    <p:blipFill rotWithShape="1">
                      <a:blip r:embed="rId13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010660" y="1811193"/>
                        <a:ext cx="8378825" cy="294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" name="Google Shape;269;p15"/>
          <p:cNvSpPr txBox="1"/>
          <p:nvPr/>
        </p:nvSpPr>
        <p:spPr>
          <a:xfrm>
            <a:off x="11005575" y="6032924"/>
            <a:ext cx="70629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12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Результаты исследований и их обсуждение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75" name="Google Shape;275;p16"/>
          <p:cNvGrpSpPr/>
          <p:nvPr/>
        </p:nvGrpSpPr>
        <p:grpSpPr>
          <a:xfrm>
            <a:off x="936032" y="2162956"/>
            <a:ext cx="8079972" cy="3876699"/>
            <a:chOff x="258169" y="2368"/>
            <a:chExt cx="8079972" cy="3876699"/>
          </a:xfrm>
        </p:grpSpPr>
        <p:sp>
          <p:nvSpPr>
            <p:cNvPr id="276" name="Google Shape;276;p16"/>
            <p:cNvSpPr/>
            <p:nvPr/>
          </p:nvSpPr>
          <p:spPr>
            <a:xfrm>
              <a:off x="734321" y="2368"/>
              <a:ext cx="7127669" cy="1550679"/>
            </a:xfrm>
            <a:prstGeom prst="roundRect">
              <a:avLst>
                <a:gd fmla="val 10000" name="adj"/>
              </a:avLst>
            </a:prstGeom>
            <a:solidFill>
              <a:srgbClr val="90C223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6"/>
            <p:cNvSpPr txBox="1"/>
            <p:nvPr/>
          </p:nvSpPr>
          <p:spPr>
            <a:xfrm>
              <a:off x="779739" y="47786"/>
              <a:ext cx="7036833" cy="14598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ru-RU" sz="20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Качество сырья, упаковки, человеческий фактор, транспортировка и условия хранения – все эти факторы могут влиять на качество готового детского питания. </a:t>
              </a:r>
              <a:endPara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8" name="Google Shape;278;p16"/>
            <p:cNvSpPr/>
            <p:nvPr/>
          </p:nvSpPr>
          <p:spPr>
            <a:xfrm rot="5400000">
              <a:off x="4007403" y="1591815"/>
              <a:ext cx="581504" cy="697805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C5DD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6"/>
            <p:cNvSpPr txBox="1"/>
            <p:nvPr/>
          </p:nvSpPr>
          <p:spPr>
            <a:xfrm>
              <a:off x="4088814" y="1649966"/>
              <a:ext cx="418683" cy="4070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t/>
              </a:r>
              <a:endParaRPr b="0" i="0" sz="3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258169" y="2328388"/>
              <a:ext cx="8079972" cy="1550679"/>
            </a:xfrm>
            <a:prstGeom prst="roundRect">
              <a:avLst>
                <a:gd fmla="val 10000" name="adj"/>
              </a:avLst>
            </a:prstGeom>
            <a:solidFill>
              <a:srgbClr val="90C223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6"/>
            <p:cNvSpPr txBox="1"/>
            <p:nvPr/>
          </p:nvSpPr>
          <p:spPr>
            <a:xfrm>
              <a:off x="303587" y="2373806"/>
              <a:ext cx="7989136" cy="14598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Определить наличие в готовом продукте ГМО, красителей и других добавок обычному потребителю сложно и затратно, к тому же партии детского питания одного и того же наименования и производителя, не смотря на соблюдении всей технологии приготовления, могут отличаться в зависимости от использованного сырья.</a:t>
              </a:r>
              <a:endPara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82" name="Google Shape;282;p16"/>
          <p:cNvSpPr txBox="1"/>
          <p:nvPr/>
        </p:nvSpPr>
        <p:spPr>
          <a:xfrm rot="436318">
            <a:off x="11190663" y="6207940"/>
            <a:ext cx="957502" cy="39633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13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7"/>
          <p:cNvSpPr txBox="1"/>
          <p:nvPr>
            <p:ph type="title"/>
          </p:nvPr>
        </p:nvSpPr>
        <p:spPr>
          <a:xfrm>
            <a:off x="3806550" y="0"/>
            <a:ext cx="3758100" cy="6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lang="ru-RU" sz="5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Выводы</a:t>
            </a:r>
            <a:endParaRPr b="1" sz="5200"/>
          </a:p>
        </p:txBody>
      </p:sp>
      <p:sp>
        <p:nvSpPr>
          <p:cNvPr id="288" name="Google Shape;288;p17"/>
          <p:cNvSpPr txBox="1"/>
          <p:nvPr>
            <p:ph idx="1" type="body"/>
          </p:nvPr>
        </p:nvSpPr>
        <p:spPr>
          <a:xfrm>
            <a:off x="117000" y="762000"/>
            <a:ext cx="10767600" cy="6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b="1" lang="ru-RU" sz="2800" u="sng">
                <a:latin typeface="Times New Roman"/>
                <a:ea typeface="Times New Roman"/>
                <a:cs typeface="Times New Roman"/>
                <a:sym typeface="Times New Roman"/>
              </a:rPr>
              <a:t>Готовое детское питание:</a:t>
            </a:r>
            <a:endParaRPr b="1" sz="2800" u="sng"/>
          </a:p>
          <a:p>
            <a:pPr indent="-3619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Times New Roman"/>
              <a:buChar char="►"/>
            </a:pPr>
            <a:r>
              <a:rPr lang="ru-RU" sz="2100">
                <a:latin typeface="Times New Roman"/>
                <a:ea typeface="Times New Roman"/>
                <a:cs typeface="Times New Roman"/>
                <a:sym typeface="Times New Roman"/>
              </a:rPr>
              <a:t>Облегчает современной маме период прикармливания малыша</a:t>
            </a:r>
            <a:endParaRPr sz="2100"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Char char="►"/>
            </a:pPr>
            <a:r>
              <a:rPr lang="ru-RU" sz="2100">
                <a:latin typeface="Times New Roman"/>
                <a:ea typeface="Times New Roman"/>
                <a:cs typeface="Times New Roman"/>
                <a:sym typeface="Times New Roman"/>
              </a:rPr>
              <a:t>Позволяет в любое время года, не зависимо от сезона, обеспечить ребенку поступление витаминов и минеральных веществ </a:t>
            </a:r>
            <a:endParaRPr sz="2100"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Char char="►"/>
            </a:pPr>
            <a:r>
              <a:rPr lang="ru-RU" sz="2100">
                <a:latin typeface="Times New Roman"/>
                <a:ea typeface="Times New Roman"/>
                <a:cs typeface="Times New Roman"/>
                <a:sym typeface="Times New Roman"/>
              </a:rPr>
              <a:t>Выбирать безопасные источники питательных веществ – хорошо зарекомендованные производители используют для приготовления  детского питания только качественное проверенное сырьё.</a:t>
            </a: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Char char="►"/>
            </a:pPr>
            <a:r>
              <a:rPr lang="ru-RU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Известные отечественные производители готового детского питания не уступают по качеству импортным производителям, а по некоторым показателям и превосходят.</a:t>
            </a: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Char char="►"/>
            </a:pPr>
            <a:r>
              <a:rPr lang="ru-RU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Импортные производители допускают в составе рисовую муку, яблочный и лимонный сок, витамин С (аскорбиновую кислоту) . </a:t>
            </a: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Char char="►"/>
            </a:pPr>
            <a:r>
              <a:rPr lang="ru-RU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Детское питание отечественных производителей  дешевле на 40-50% и </a:t>
            </a:r>
            <a:r>
              <a:rPr lang="ru-RU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максимально приближенно к природе местного жителя.</a:t>
            </a:r>
            <a:r>
              <a:rPr lang="ru-RU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100"/>
          </a:p>
        </p:txBody>
      </p:sp>
      <p:sp>
        <p:nvSpPr>
          <p:cNvPr id="289" name="Google Shape;289;p17"/>
          <p:cNvSpPr txBox="1"/>
          <p:nvPr/>
        </p:nvSpPr>
        <p:spPr>
          <a:xfrm>
            <a:off x="10884452" y="6095988"/>
            <a:ext cx="12192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14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9"/>
          <p:cNvSpPr txBox="1"/>
          <p:nvPr/>
        </p:nvSpPr>
        <p:spPr>
          <a:xfrm>
            <a:off x="11361525" y="6093325"/>
            <a:ext cx="830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15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5" name="Google Shape;295;p19"/>
          <p:cNvSpPr txBox="1"/>
          <p:nvPr/>
        </p:nvSpPr>
        <p:spPr>
          <a:xfrm>
            <a:off x="601708" y="1114355"/>
            <a:ext cx="103878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1. Накормить ребенка. Полное руководство по питанию детей от рождения до 2 лет; Клевер-Медиа-Групп - Москва, 2012. - 112 c.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2. Основные принципы питания детей и подростков; Медицина - Москва, 2015. - 248 c.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3. Раздельное питание для детей; Аверсэв - Москва, 2011. - 208 c.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4. Руководство по лечебному питанию детей; Медицина - Москва, 2012. - 384 c.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5. Учебно-методическое пособие по детским болезням. Часть 1. Основы рационального питания ребенка в первые года жизни, заболевания органов пищеварения и органов дыхания у детей; Медицина - Москва, 2011. - 208 c.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6. Евдокимова Т. А., Тимошина Е. Л., Камалтынова Е. М., Бушмелева Л. П. Питание детей первого года жизни; Феникс – М.:, 2011. - 192 c.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7. Зелинская Д. И., Ладодо К. С. Питание детей раннего возраста; Медицина - Москва, 2012. - 144 c.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8. Кисляковская В. Г., Васильева Л. П., Гурвич Д. Б. Питание детей раннего и дошкольного возраста; Просвещение - Москва, 2014. - 208 c.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9. Конь И. Я., Гмошинская М. В., Абрамова Т. В. Питание беременных женщин, кормящих матерей и детей 1-го года жизни; МЕДпресс-информ - Москва, 2014. - 160 c.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10. Маталыгина О. М. Питание детей от года до трех лет; Литера - Москва, 2012. - 456 c.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11. Панин И. Г. Раздельное питание для взрослых и детей; Вектор - Москва, 2010. - 176 c.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12. Шовкун В. А., Усейнова Н. Н. Правила питания детей грудного возраста; Феникс - Москва, 2014. - 160 c.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13. Эджсон Вики Здоровое питание для младенцев и детей. Правильная пища для правильного развития; Диля - Москва, 2015. - 160 c.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14. Маршак М.С. "Питание и здоровье", Медицина, 1967 г. "Медицинский вестник" № 10, 1998 г. - 65 с.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15. http://www.novostioede.ru/article/ ocenkakachestvaproduktovdetskogopitanija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6" name="Google Shape;296;p19"/>
          <p:cNvSpPr txBox="1"/>
          <p:nvPr/>
        </p:nvSpPr>
        <p:spPr>
          <a:xfrm>
            <a:off x="2799150" y="583096"/>
            <a:ext cx="6593700" cy="5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ru-RU" sz="26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Используемая литература</a:t>
            </a:r>
            <a:endParaRPr b="1" i="0" sz="26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7" name="Google Shape;297;p19"/>
          <p:cNvSpPr txBox="1"/>
          <p:nvPr/>
        </p:nvSpPr>
        <p:spPr>
          <a:xfrm>
            <a:off x="3339525" y="6035573"/>
            <a:ext cx="80220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ru-RU" sz="21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БЛАГОДАРЮ ЗА ВНИМАНИЕ!</a:t>
            </a:r>
            <a:endParaRPr b="1" i="0" sz="21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Актуальность работы</a:t>
            </a:r>
            <a:endParaRPr/>
          </a:p>
        </p:txBody>
      </p:sp>
      <p:sp>
        <p:nvSpPr>
          <p:cNvPr id="151" name="Google Shape;151;p2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ru-RU"/>
              <a:t>Питание является важным фактором формирования и сохранения здоровья детей и их гармоничного развития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ru-RU"/>
              <a:t>Полноценное питание ребенка не только обязательный элемент образовательного процесса, но и основа здоровья подрастающего поколения. Обеспечение детей качественными продуктами питания, является неотъемлемой частью приоритетного направления перерабатывающей отрасли питания.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ru-RU"/>
              <a:t>В детском возрасте правильная организация питания и его качество является одним из ведущих факторов, обеспечивающих полноценное физическое и умственное развитие ребенка, высокую сопротивляемость его организма различным вредным воздействиям, средством, способствующим более легкому течению патологических процессов при развитии какого-либо заболевания и более быстрому восстановлению нарушенного здоровья.</a:t>
            </a:r>
            <a:endParaRPr/>
          </a:p>
          <a:p>
            <a:pPr indent="-251459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sp>
        <p:nvSpPr>
          <p:cNvPr id="152" name="Google Shape;152;p2"/>
          <p:cNvSpPr txBox="1"/>
          <p:nvPr/>
        </p:nvSpPr>
        <p:spPr>
          <a:xfrm>
            <a:off x="10985212" y="6041345"/>
            <a:ext cx="76518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"/>
          <p:cNvSpPr txBox="1"/>
          <p:nvPr>
            <p:ph type="title"/>
          </p:nvPr>
        </p:nvSpPr>
        <p:spPr>
          <a:xfrm>
            <a:off x="406401" y="609600"/>
            <a:ext cx="9642764" cy="1496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Цель исследования - </a:t>
            </a: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изучение необходимости применения готового детского питания и изучение качества готового детского питания от разных производителей</a:t>
            </a:r>
            <a:endParaRPr sz="2800"/>
          </a:p>
        </p:txBody>
      </p:sp>
      <p:grpSp>
        <p:nvGrpSpPr>
          <p:cNvPr id="158" name="Google Shape;158;p3"/>
          <p:cNvGrpSpPr/>
          <p:nvPr/>
        </p:nvGrpSpPr>
        <p:grpSpPr>
          <a:xfrm>
            <a:off x="406400" y="3107986"/>
            <a:ext cx="9421090" cy="2992680"/>
            <a:chOff x="0" y="392496"/>
            <a:chExt cx="9421090" cy="2992680"/>
          </a:xfrm>
        </p:grpSpPr>
        <p:sp>
          <p:nvSpPr>
            <p:cNvPr id="159" name="Google Shape;159;p3"/>
            <p:cNvSpPr/>
            <p:nvPr/>
          </p:nvSpPr>
          <p:spPr>
            <a:xfrm>
              <a:off x="0" y="643416"/>
              <a:ext cx="9421090" cy="428400"/>
            </a:xfrm>
            <a:prstGeom prst="rect">
              <a:avLst/>
            </a:prstGeom>
            <a:solidFill>
              <a:schemeClr val="lt1">
                <a:alpha val="89019"/>
              </a:schemeClr>
            </a:solidFill>
            <a:ln cap="rnd" cmpd="sng" w="19050">
              <a:solidFill>
                <a:srgbClr val="90C22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453574" y="392496"/>
              <a:ext cx="8964790" cy="501840"/>
            </a:xfrm>
            <a:prstGeom prst="roundRect">
              <a:avLst>
                <a:gd fmla="val 16667" name="adj"/>
              </a:avLst>
            </a:prstGeom>
            <a:solidFill>
              <a:srgbClr val="90C223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3"/>
            <p:cNvSpPr txBox="1"/>
            <p:nvPr/>
          </p:nvSpPr>
          <p:spPr>
            <a:xfrm>
              <a:off x="478072" y="416994"/>
              <a:ext cx="8915794" cy="4528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49250" spcFirstLastPara="1" rIns="2492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ru-RU" sz="17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Изучить плюсы и минусы применения готового детского питания</a:t>
              </a:r>
              <a:endParaRPr b="0" i="0" sz="1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0" y="1414536"/>
              <a:ext cx="9421090" cy="428400"/>
            </a:xfrm>
            <a:prstGeom prst="rect">
              <a:avLst/>
            </a:prstGeom>
            <a:solidFill>
              <a:schemeClr val="lt1">
                <a:alpha val="89019"/>
              </a:schemeClr>
            </a:solidFill>
            <a:ln cap="rnd" cmpd="sng" w="19050">
              <a:solidFill>
                <a:srgbClr val="90C22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448513" y="1163616"/>
              <a:ext cx="8970268" cy="501840"/>
            </a:xfrm>
            <a:prstGeom prst="roundRect">
              <a:avLst>
                <a:gd fmla="val 16667" name="adj"/>
              </a:avLst>
            </a:prstGeom>
            <a:solidFill>
              <a:srgbClr val="90C223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3"/>
            <p:cNvSpPr txBox="1"/>
            <p:nvPr/>
          </p:nvSpPr>
          <p:spPr>
            <a:xfrm>
              <a:off x="473011" y="1188114"/>
              <a:ext cx="8921272" cy="4528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49250" spcFirstLastPara="1" rIns="2492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ru-RU" sz="17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Изучить состав и экономическую выгоду готового детского питания  от разных производителей</a:t>
              </a:r>
              <a:endParaRPr b="0" i="0" sz="1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0" y="2185656"/>
              <a:ext cx="9421090" cy="428400"/>
            </a:xfrm>
            <a:prstGeom prst="rect">
              <a:avLst/>
            </a:prstGeom>
            <a:solidFill>
              <a:schemeClr val="lt1">
                <a:alpha val="89019"/>
              </a:schemeClr>
            </a:solidFill>
            <a:ln cap="rnd" cmpd="sng" w="19050">
              <a:solidFill>
                <a:srgbClr val="90C22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466914" y="1934736"/>
              <a:ext cx="8953784" cy="501840"/>
            </a:xfrm>
            <a:prstGeom prst="roundRect">
              <a:avLst>
                <a:gd fmla="val 16667" name="adj"/>
              </a:avLst>
            </a:prstGeom>
            <a:solidFill>
              <a:srgbClr val="90C223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3"/>
            <p:cNvSpPr txBox="1"/>
            <p:nvPr/>
          </p:nvSpPr>
          <p:spPr>
            <a:xfrm>
              <a:off x="491412" y="1959234"/>
              <a:ext cx="8904788" cy="4528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49250" spcFirstLastPara="1" rIns="2492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ru-RU" sz="17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Оценить качество готового детского питания органолептическим методом, провести сравнительную характеристику по этим показателям</a:t>
              </a:r>
              <a:endParaRPr b="0" i="0" sz="1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0" y="2956776"/>
              <a:ext cx="9421090" cy="428400"/>
            </a:xfrm>
            <a:prstGeom prst="rect">
              <a:avLst/>
            </a:prstGeom>
            <a:solidFill>
              <a:schemeClr val="lt1">
                <a:alpha val="89019"/>
              </a:schemeClr>
            </a:solidFill>
            <a:ln cap="rnd" cmpd="sng" w="19050">
              <a:solidFill>
                <a:srgbClr val="90C22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448513" y="2705856"/>
              <a:ext cx="8970268" cy="501840"/>
            </a:xfrm>
            <a:prstGeom prst="roundRect">
              <a:avLst>
                <a:gd fmla="val 16667" name="adj"/>
              </a:avLst>
            </a:prstGeom>
            <a:solidFill>
              <a:srgbClr val="90C223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3"/>
            <p:cNvSpPr txBox="1"/>
            <p:nvPr/>
          </p:nvSpPr>
          <p:spPr>
            <a:xfrm>
              <a:off x="473011" y="2730354"/>
              <a:ext cx="8921272" cy="4528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49250" spcFirstLastPara="1" rIns="2492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ru-RU" sz="17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Оценить состав и изучить влияние стабилизаторов, консервантов и других добавок применяемых для приготовления детского питания на организм детей</a:t>
              </a:r>
              <a:endParaRPr b="0" i="0" sz="1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171" name="Google Shape;171;p3"/>
          <p:cNvSpPr/>
          <p:nvPr/>
        </p:nvSpPr>
        <p:spPr>
          <a:xfrm>
            <a:off x="329106" y="2105890"/>
            <a:ext cx="428907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07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Задачи исследования:</a:t>
            </a:r>
            <a:endParaRPr b="0" i="0" sz="28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72" name="Google Shape;172;p3"/>
          <p:cNvSpPr txBox="1"/>
          <p:nvPr/>
        </p:nvSpPr>
        <p:spPr>
          <a:xfrm flipH="1">
            <a:off x="10992511" y="5994712"/>
            <a:ext cx="76518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«Плюсы» применения </a:t>
            </a:r>
            <a:br>
              <a:rPr b="1"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готового детского питания </a:t>
            </a:r>
            <a:endParaRPr b="1"/>
          </a:p>
        </p:txBody>
      </p:sp>
      <p:sp>
        <p:nvSpPr>
          <p:cNvPr id="178" name="Google Shape;178;p4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Не содержит консервантов, ароматизаторов и красителей.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Все баночки для питания проходят процедуру мгновенной стерилизации.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Лучше подходит для аллергенного ребенка или ребенка, имеющего проблемы с ЖКТ.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Удобство.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Зимой предпочтительнее начать прикорм с баночного.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Ребенку до года баночное мясо давать предпочтительнее, если конечно нет вызывающих доверие, поставщиков из деревни.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Если в семье питаются в основном нездоровой пищей, и тогда готовое детское питание для малыша необходимо.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Экономичность. </a:t>
            </a:r>
            <a:endParaRPr/>
          </a:p>
          <a:p>
            <a:pPr indent="-251459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sp>
        <p:nvSpPr>
          <p:cNvPr id="179" name="Google Shape;179;p4"/>
          <p:cNvSpPr txBox="1"/>
          <p:nvPr/>
        </p:nvSpPr>
        <p:spPr>
          <a:xfrm flipH="1">
            <a:off x="11042765" y="6041353"/>
            <a:ext cx="30618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«Минусы» применения </a:t>
            </a:r>
            <a:br>
              <a:rPr b="1"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готового детского питания </a:t>
            </a:r>
            <a:endParaRPr/>
          </a:p>
        </p:txBody>
      </p:sp>
      <p:sp>
        <p:nvSpPr>
          <p:cNvPr id="185" name="Google Shape;185;p5"/>
          <p:cNvSpPr txBox="1"/>
          <p:nvPr>
            <p:ph idx="1" type="body"/>
          </p:nvPr>
        </p:nvSpPr>
        <p:spPr>
          <a:xfrm>
            <a:off x="677334" y="2160589"/>
            <a:ext cx="8596668" cy="422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9999"/>
              <a:buChar char="►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Возрастные рекомендации по применению готового детского питания в большей степени относятся к детям, которых еще до года переводят на искусственное вскармливание или отучают от груди/смеси.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В баночном питании часто используются загустители (крахмал, рисовую муку).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Обнаруживаются вредные для здоровья вещества.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Качество и безопасность банок на заводах проверяют, все-таки, выборочным методом.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В баночном питании могут быть добавки, вызывающие аллергию.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Производители баночного питания смешанного типа редко указывают соотношение продуктов.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Кисломолочные добавки в детском питании проходят термическую обработку и теряют пользу.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Ребенок привыкает к пресному вкусу баночного питания, к его структуре и потом хуже воспринимает кусочки  и более яркие вкусы.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Психологическое восприятие. </a:t>
            </a:r>
            <a:endParaRPr/>
          </a:p>
          <a:p>
            <a:pPr indent="-258318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8318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r>
              <a:t/>
            </a:r>
            <a:endParaRPr/>
          </a:p>
        </p:txBody>
      </p:sp>
      <p:sp>
        <p:nvSpPr>
          <p:cNvPr id="186" name="Google Shape;186;p5"/>
          <p:cNvSpPr txBox="1"/>
          <p:nvPr/>
        </p:nvSpPr>
        <p:spPr>
          <a:xfrm>
            <a:off x="11020450" y="6136732"/>
            <a:ext cx="12192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"/>
          <p:cNvSpPr txBox="1"/>
          <p:nvPr>
            <p:ph type="title"/>
          </p:nvPr>
        </p:nvSpPr>
        <p:spPr>
          <a:xfrm>
            <a:off x="3208325" y="1458373"/>
            <a:ext cx="47646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b="1"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«Яблоко»</a:t>
            </a:r>
            <a:endParaRPr b="1"/>
          </a:p>
        </p:txBody>
      </p:sp>
      <p:graphicFrame>
        <p:nvGraphicFramePr>
          <p:cNvPr id="192" name="Google Shape;192;p7"/>
          <p:cNvGraphicFramePr/>
          <p:nvPr/>
        </p:nvGraphicFramePr>
        <p:xfrm>
          <a:off x="319682" y="209973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{19441470-555B-42E3-807E-CCA1315D4349}</a:tableStyleId>
              </a:tblPr>
              <a:tblGrid>
                <a:gridCol w="1310675"/>
                <a:gridCol w="915150"/>
                <a:gridCol w="1230425"/>
                <a:gridCol w="796100"/>
                <a:gridCol w="640800"/>
                <a:gridCol w="864050"/>
                <a:gridCol w="713800"/>
                <a:gridCol w="1170550"/>
                <a:gridCol w="650375"/>
                <a:gridCol w="650375"/>
              </a:tblGrid>
              <a:tr h="121725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Производитель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 gridSpan="7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ru-RU" sz="800" u="none" cap="none" strike="noStrike"/>
                        <a:t>Показатели</a:t>
                      </a:r>
                      <a:endParaRPr sz="7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/>
                </a:tc>
                <a:tc hMerge="1"/>
                <a:tc hMerge="1"/>
                <a:tc hMerge="1"/>
                <a:tc hMerge="1"/>
                <a:tc hMerge="1"/>
                <a:tc hMerge="1"/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Стоимость 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∑ балл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>
                    <a:solidFill>
                      <a:srgbClr val="DBE9CB"/>
                    </a:solidFill>
                  </a:tcPr>
                </a:tc>
              </a:tr>
              <a:tr h="46257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Состав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Калорийность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Углеводы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Калий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Добав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ки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Объём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Срок годности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/>
                </a:tc>
                <a:tc vMerge="1"/>
                <a:tc vMerge="1"/>
              </a:tr>
              <a:tr h="419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Образец №1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яблочное пюре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56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14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120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–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100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12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40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24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/>
                </a:tc>
              </a:tr>
              <a:tr h="419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Образец №2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яблочное пюре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44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11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70-300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–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120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24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35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25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/>
                </a:tc>
              </a:tr>
              <a:tr h="419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Образец №3 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яблочное пюре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36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90-150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–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100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12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40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23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/>
                </a:tc>
              </a:tr>
              <a:tr h="688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Образец №4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яблочное пю-ре, витамин С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54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12,7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-–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80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24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85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25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/>
                </a:tc>
              </a:tr>
              <a:tr h="1238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Образец №5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яблочное пю-ре яблочный и лимонный сок, витамин С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60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13,7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130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–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120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24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45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23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/>
                </a:tc>
              </a:tr>
              <a:tr h="419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Образец №6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яблочное пюре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45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10,0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120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–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100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12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63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24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250" marL="43250"/>
                </a:tc>
              </a:tr>
            </a:tbl>
          </a:graphicData>
        </a:graphic>
      </p:graphicFrame>
      <p:sp>
        <p:nvSpPr>
          <p:cNvPr id="193" name="Google Shape;193;p7"/>
          <p:cNvSpPr txBox="1"/>
          <p:nvPr/>
        </p:nvSpPr>
        <p:spPr>
          <a:xfrm>
            <a:off x="0" y="0"/>
            <a:ext cx="12192000" cy="17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0" lang="ru-RU" sz="3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Анализ составов и видов готового детского питания некоторых отечественных и зарубежных производителей</a:t>
            </a:r>
            <a:endParaRPr b="1" i="0" sz="3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t/>
            </a:r>
            <a:endParaRPr b="0" i="0" sz="33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4" name="Google Shape;194;p7"/>
          <p:cNvSpPr txBox="1"/>
          <p:nvPr/>
        </p:nvSpPr>
        <p:spPr>
          <a:xfrm flipH="1">
            <a:off x="10919675" y="6173627"/>
            <a:ext cx="5497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"/>
          <p:cNvSpPr txBox="1"/>
          <p:nvPr>
            <p:ph type="title"/>
          </p:nvPr>
        </p:nvSpPr>
        <p:spPr>
          <a:xfrm>
            <a:off x="677334" y="609600"/>
            <a:ext cx="8596668" cy="7850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«Кабачок»</a:t>
            </a:r>
            <a:endParaRPr b="1"/>
          </a:p>
        </p:txBody>
      </p:sp>
      <p:graphicFrame>
        <p:nvGraphicFramePr>
          <p:cNvPr id="200" name="Google Shape;200;p8"/>
          <p:cNvGraphicFramePr/>
          <p:nvPr/>
        </p:nvGraphicFramePr>
        <p:xfrm>
          <a:off x="600362" y="1394690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{19441470-555B-42E3-807E-CCA1315D4349}</a:tableStyleId>
              </a:tblPr>
              <a:tblGrid>
                <a:gridCol w="1365375"/>
                <a:gridCol w="1365375"/>
                <a:gridCol w="810650"/>
                <a:gridCol w="617475"/>
                <a:gridCol w="702500"/>
                <a:gridCol w="702500"/>
                <a:gridCol w="1053350"/>
                <a:gridCol w="1053350"/>
                <a:gridCol w="684350"/>
                <a:gridCol w="548950"/>
              </a:tblGrid>
              <a:tr h="272275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Производитель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 gridSpan="7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Показатели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/>
                </a:tc>
                <a:tc hMerge="1"/>
                <a:tc hMerge="1"/>
                <a:tc hMerge="1"/>
                <a:tc hMerge="1"/>
                <a:tc hMerge="1"/>
                <a:tc hMerge="1"/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Стоимость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∑ балл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/>
                </a:tc>
              </a:tr>
              <a:tr h="70895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Состав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Калорийность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Углеводы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Калий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Добав</a:t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ки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Объём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Срок годности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/>
                </a:tc>
                <a:tc vMerge="1"/>
                <a:tc vMerge="1"/>
              </a:tr>
              <a:tr h="540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Образец №1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Пюре из кабачка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16-20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4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150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–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80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12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42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cap="none" strike="noStrike"/>
                        <a:t>23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/>
                </a:tc>
              </a:tr>
              <a:tr h="540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Образец №2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Пюре из кабачка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20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4,5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70-300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–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80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24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35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cap="none" strike="noStrike"/>
                        <a:t>23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/>
                </a:tc>
              </a:tr>
              <a:tr h="540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Образец №3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Пюре из кабачка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16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4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70-150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–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80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12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45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cap="none" strike="noStrike"/>
                        <a:t>24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/>
                </a:tc>
              </a:tr>
              <a:tr h="544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Образец №4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Пюре из кабачка, вода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16,1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3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90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–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80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80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cap="none" strike="noStrike"/>
                        <a:t>24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/>
                </a:tc>
              </a:tr>
              <a:tr h="816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Образец №5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Пюре из кабачка, мука рисовая, вода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25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5,1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160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–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24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47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cap="none" strike="noStrike"/>
                        <a:t>22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/>
                </a:tc>
              </a:tr>
              <a:tr h="1089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Образец №7</a:t>
                      </a:r>
                      <a:endParaRPr sz="1200" u="none" cap="none" strike="noStrike"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68025" marL="68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Пюре из ка-бачка, мука рисовая гру-бого помола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27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4,9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70-300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–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80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18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70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cap="none" strike="noStrike"/>
                        <a:t>24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25" marL="68025"/>
                </a:tc>
              </a:tr>
            </a:tbl>
          </a:graphicData>
        </a:graphic>
      </p:graphicFrame>
      <p:sp>
        <p:nvSpPr>
          <p:cNvPr id="201" name="Google Shape;201;p8"/>
          <p:cNvSpPr txBox="1"/>
          <p:nvPr/>
        </p:nvSpPr>
        <p:spPr>
          <a:xfrm>
            <a:off x="10926391" y="6050707"/>
            <a:ext cx="49746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9"/>
          <p:cNvSpPr txBox="1"/>
          <p:nvPr>
            <p:ph type="title"/>
          </p:nvPr>
        </p:nvSpPr>
        <p:spPr>
          <a:xfrm>
            <a:off x="677334" y="609600"/>
            <a:ext cx="8596668" cy="8035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«Груша»</a:t>
            </a:r>
            <a:endParaRPr b="1"/>
          </a:p>
        </p:txBody>
      </p:sp>
      <p:graphicFrame>
        <p:nvGraphicFramePr>
          <p:cNvPr id="207" name="Google Shape;207;p9"/>
          <p:cNvGraphicFramePr/>
          <p:nvPr/>
        </p:nvGraphicFramePr>
        <p:xfrm>
          <a:off x="677334" y="1487054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{19441470-555B-42E3-807E-CCA1315D4349}</a:tableStyleId>
              </a:tblPr>
              <a:tblGrid>
                <a:gridCol w="1524125"/>
                <a:gridCol w="1524125"/>
                <a:gridCol w="820375"/>
                <a:gridCol w="703750"/>
                <a:gridCol w="702925"/>
                <a:gridCol w="702925"/>
                <a:gridCol w="1055225"/>
                <a:gridCol w="1055225"/>
                <a:gridCol w="585500"/>
                <a:gridCol w="337400"/>
              </a:tblGrid>
              <a:tr h="22340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cap="none" strike="noStrike"/>
                        <a:t>Производитель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 gridSpan="7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cap="none" strike="noStrike"/>
                        <a:t>Показатели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/>
                </a:tc>
                <a:tc hMerge="1"/>
                <a:tc hMerge="1"/>
                <a:tc hMerge="1"/>
                <a:tc hMerge="1"/>
                <a:tc hMerge="1"/>
                <a:tc hMerge="1"/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cap="none" strike="noStrike"/>
                        <a:t>Стоимость 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cap="none" strike="noStrike"/>
                        <a:t>∑ балл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/>
                </a:tc>
              </a:tr>
              <a:tr h="85677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cap="none" strike="noStrike"/>
                        <a:t>Состав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cap="none" strike="noStrike"/>
                        <a:t>Калорийность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cap="none" strike="noStrike"/>
                        <a:t>Углеводы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cap="none" strike="noStrike"/>
                        <a:t>Калий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cap="none" strike="noStrike"/>
                        <a:t>Добав</a:t>
                      </a:r>
                      <a:endParaRPr sz="1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cap="none" strike="noStrike"/>
                        <a:t>ки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cap="none" strike="noStrike"/>
                        <a:t>Объём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cap="none" strike="noStrike"/>
                        <a:t>Срок годности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/>
                </a:tc>
                <a:tc vMerge="1"/>
                <a:tc vMerge="1"/>
              </a:tr>
              <a:tr h="642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cap="none" strike="noStrike"/>
                        <a:t>Образец №1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cap="none" strike="noStrike"/>
                        <a:t>Пюре из груши, лимонный сок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cap="none" strike="noStrike"/>
                        <a:t>60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cap="none" strike="noStrike"/>
                        <a:t>15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cap="none" strike="noStrike"/>
                        <a:t>100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cap="none" strike="noStrike"/>
                        <a:t>–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cap="none" strike="noStrike"/>
                        <a:t>115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cap="none" strike="noStrike"/>
                        <a:t>12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cap="none" strike="noStrike"/>
                        <a:t>43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24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/>
                </a:tc>
              </a:tr>
              <a:tr h="49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cap="none" strike="noStrike"/>
                        <a:t>Образец №2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cap="none" strike="noStrike"/>
                        <a:t>Пюре из груши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cap="none" strike="noStrike"/>
                        <a:t>56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cap="none" strike="noStrike"/>
                        <a:t>14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cap="none" strike="noStrike"/>
                        <a:t>70-300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cap="none" strike="noStrike"/>
                        <a:t>–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cap="none" strike="noStrike"/>
                        <a:t>80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cap="none" strike="noStrike"/>
                        <a:t>24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cap="none" strike="noStrike"/>
                        <a:t>42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24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/>
                </a:tc>
              </a:tr>
              <a:tr h="49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cap="none" strike="noStrike"/>
                        <a:t>Образец №3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cap="none" strike="noStrike"/>
                        <a:t>Пюре из груши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cap="none" strike="noStrike"/>
                        <a:t>62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cap="none" strike="noStrike"/>
                        <a:t>15,5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cap="none" strike="noStrike"/>
                        <a:t>90-150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cap="none" strike="noStrike"/>
                        <a:t>–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cap="none" strike="noStrike"/>
                        <a:t>100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cap="none" strike="noStrike"/>
                        <a:t>12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cap="none" strike="noStrike"/>
                        <a:t>45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22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/>
                </a:tc>
              </a:tr>
              <a:tr h="642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cap="none" strike="noStrike"/>
                        <a:t>Образец №4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cap="none" strike="noStrike"/>
                        <a:t>Пюре из груши, витамин С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cap="none" strike="noStrike"/>
                        <a:t>68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cap="none" strike="noStrike"/>
                        <a:t>16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cap="none" strike="noStrike"/>
                        <a:t>110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cap="none" strike="noStrike"/>
                        <a:t>–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cap="none" strike="noStrike"/>
                        <a:t>80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cap="none" strike="noStrike"/>
                        <a:t>12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cap="none" strike="noStrike"/>
                        <a:t>90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24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/>
                </a:tc>
              </a:tr>
              <a:tr h="642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cap="none" strike="noStrike"/>
                        <a:t>Образец №5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cap="none" strike="noStrike"/>
                        <a:t>Пюре из груши, витамин С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cap="none" strike="noStrike"/>
                        <a:t>49,7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cap="none" strike="noStrike"/>
                        <a:t>11,9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cap="none" strike="noStrike"/>
                        <a:t>115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cap="none" strike="noStrike"/>
                        <a:t>–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cap="none" strike="noStrike"/>
                        <a:t>80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cap="none" strike="noStrike"/>
                        <a:t> 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cap="none" strike="noStrike"/>
                        <a:t>53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22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/>
                </a:tc>
              </a:tr>
              <a:tr h="49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cap="none" strike="noStrike"/>
                        <a:t>Образец №6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cap="none" strike="noStrike"/>
                        <a:t>Пюре из груши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cap="none" strike="noStrike"/>
                        <a:t>45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cap="none" strike="noStrike"/>
                        <a:t>10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cap="none" strike="noStrike"/>
                        <a:t>120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cap="none" strike="noStrike"/>
                        <a:t>–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cap="none" strike="noStrike"/>
                        <a:t>90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cap="none" strike="noStrike"/>
                        <a:t>12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cap="none" strike="noStrike"/>
                        <a:t>70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24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275" marL="60275"/>
                </a:tc>
              </a:tr>
            </a:tbl>
          </a:graphicData>
        </a:graphic>
      </p:graphicFrame>
      <p:sp>
        <p:nvSpPr>
          <p:cNvPr id="208" name="Google Shape;208;p9"/>
          <p:cNvSpPr txBox="1"/>
          <p:nvPr/>
        </p:nvSpPr>
        <p:spPr>
          <a:xfrm>
            <a:off x="10833339" y="5994271"/>
            <a:ext cx="12192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"/>
          <p:cNvSpPr txBox="1"/>
          <p:nvPr>
            <p:ph type="title"/>
          </p:nvPr>
        </p:nvSpPr>
        <p:spPr>
          <a:xfrm>
            <a:off x="1712246" y="344557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r>
              <a:rPr b="1" lang="ru-RU" sz="4000">
                <a:solidFill>
                  <a:schemeClr val="dk1"/>
                </a:solidFill>
              </a:rPr>
              <a:t>Исследуемые органолептические показатели образцов</a:t>
            </a:r>
            <a:endParaRPr sz="4000"/>
          </a:p>
        </p:txBody>
      </p:sp>
      <p:sp>
        <p:nvSpPr>
          <p:cNvPr id="214" name="Google Shape;214;p11"/>
          <p:cNvSpPr txBox="1"/>
          <p:nvPr/>
        </p:nvSpPr>
        <p:spPr>
          <a:xfrm>
            <a:off x="677325" y="1930400"/>
            <a:ext cx="10666500" cy="4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Char char="►"/>
            </a:pPr>
            <a:r>
              <a:rPr b="1" i="0" lang="ru-RU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Внешний вид</a:t>
            </a:r>
            <a:r>
              <a:rPr b="0" i="0" lang="ru-RU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однородной консистенции, без посторонних включений и без расслоений.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Char char="►"/>
            </a:pPr>
            <a:r>
              <a:rPr b="1" i="0" lang="ru-RU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Цвет </a:t>
            </a:r>
            <a:r>
              <a:rPr b="0" i="0" lang="ru-RU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детского питания исследуемых производителей соответствовал цвету основного сырья, из которого они были приготовлены.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Char char="►"/>
            </a:pPr>
            <a:r>
              <a:rPr b="1" i="0" lang="ru-RU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Вкус и запах</a:t>
            </a:r>
            <a:r>
              <a:rPr b="0" i="0" lang="ru-RU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были свойственными используемым компонентам, без посторонних привкусов и запахов.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1458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5" name="Google Shape;215;p11"/>
          <p:cNvSpPr txBox="1"/>
          <p:nvPr/>
        </p:nvSpPr>
        <p:spPr>
          <a:xfrm>
            <a:off x="11004879" y="6078502"/>
            <a:ext cx="7419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9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Аспект">
  <a:themeElements>
    <a:clrScheme name="Аспект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