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3" r:id="rId4"/>
    <p:sldId id="267" r:id="rId5"/>
    <p:sldId id="264" r:id="rId6"/>
    <p:sldId id="259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5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1" autoAdjust="0"/>
  </p:normalViewPr>
  <p:slideViewPr>
    <p:cSldViewPr>
      <p:cViewPr varScale="1">
        <p:scale>
          <a:sx n="98" d="100"/>
          <a:sy n="98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6 А</c:v>
                </c:pt>
                <c:pt idx="1">
                  <c:v>8 Б</c:v>
                </c:pt>
                <c:pt idx="2">
                  <c:v>10 Б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0.87</c:v>
                </c:pt>
                <c:pt idx="1">
                  <c:v>0.94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4330708661417"/>
          <c:y val="0.340585875984252"/>
          <c:w val="0.61907644356955382"/>
          <c:h val="0.435505413385826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6 А класс</c:v>
                </c:pt>
                <c:pt idx="1">
                  <c:v>8 Б класс</c:v>
                </c:pt>
                <c:pt idx="2">
                  <c:v>10 Б класс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6 А класс</c:v>
                </c:pt>
                <c:pt idx="1">
                  <c:v>8 Б класс</c:v>
                </c:pt>
                <c:pt idx="2">
                  <c:v>10 Б класс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6 А класс</c:v>
                </c:pt>
                <c:pt idx="1">
                  <c:v>8 Б класс</c:v>
                </c:pt>
                <c:pt idx="2">
                  <c:v>10 Б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809280"/>
        <c:axId val="66744256"/>
      </c:barChart>
      <c:catAx>
        <c:axId val="9180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66744256"/>
        <c:crosses val="autoZero"/>
        <c:auto val="1"/>
        <c:lblAlgn val="ctr"/>
        <c:lblOffset val="100"/>
        <c:noMultiLvlLbl val="0"/>
      </c:catAx>
      <c:valAx>
        <c:axId val="66744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80928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6264696" cy="2016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640960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7A00-F54B-436A-90FF-81E45069BBA3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3BF7-F0B5-44A4-AC9F-8F0904E1B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C51B-A9B5-4234-AC01-90AD467EC5F9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24D5-83F9-4BE8-8A44-E4D94C981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DBD6-C403-43A2-9B2D-4EF919CA02E6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47E4-4B62-415E-8C06-232ED14B2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8755-7560-40B7-8E23-EE04C735AE10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83D7-9F82-4D27-AADE-7B97D0F6F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509121"/>
            <a:ext cx="6408712" cy="12241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996952"/>
            <a:ext cx="8640960" cy="13681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1D69-BCC5-4E61-B02D-68DFA0F1BDCB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B0D6-0050-41AF-861A-93A7400E2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E506-BE96-4AD3-859F-F516217C9C41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D6D3-D4B3-4475-A339-37F7064DA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8825-0F40-4612-A40E-B4B6BE92FD99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1B0F-BCDA-49E6-9851-A9E2D3680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2230-AA5B-43E0-832B-3FB62AF5C76B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F949-9834-44F2-A207-E71A9FE8A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EBAD-BA48-49B6-8960-5B954D8B61FA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3673-975C-4873-9557-F9E26E7F7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456384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73050"/>
            <a:ext cx="5256584" cy="64683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556792"/>
            <a:ext cx="273630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EB93-549F-4D2D-BAF5-ADF33B37D021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673A-51AB-482C-AC77-9E59CDA23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7704" y="612775"/>
            <a:ext cx="5256584" cy="37523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517232"/>
            <a:ext cx="5616624" cy="10801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8696-97D8-452B-AA81-ECFAE6615429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A422-82B3-4041-AB63-8B9D928D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7950" y="188913"/>
            <a:ext cx="6119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39D9C-7DD0-4FBA-987B-8530EA6F2468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4DAFD-B35C-4ABB-B3ED-2B05CDA93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1" r:id="rId5"/>
    <p:sldLayoutId id="2147483712" r:id="rId6"/>
    <p:sldLayoutId id="2147483717" r:id="rId7"/>
    <p:sldLayoutId id="2147483718" r:id="rId8"/>
    <p:sldLayoutId id="2147483719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Book Antiqu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ХИМИЯ ГАЗИРОВАННЫХ НАПИТКОВ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user\Desktop\1665598732_2-podacha-blud-com-p-bezalkogolnie-gazirovannie-napitki-krasivi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57338"/>
            <a:ext cx="7572427" cy="50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создания газированных напитков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Современного человека невозможно представить без сладких, прохладительных, газированных напитков, наподобие «Лимонада», «7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Pepsi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др.  В 1833 году в Англии в продаже появились первые газированные лимонады. Тогда «газировку» продавали в аптеках. В 1886 году впервые были выпущены в продажу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Pepper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А в России первое производство искусственных минеральных вод открылось в начале XIX века в пригороде Санкт-Петербурга. Знаменитый кондитер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выпускал сельтерскую (от названия немецкого источника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Selters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содовую.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34095" cy="13652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Характеристика напитков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Показатели внешнего вида напитков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923696"/>
              </p:ext>
            </p:extLst>
          </p:nvPr>
        </p:nvGraphicFramePr>
        <p:xfrm>
          <a:off x="107506" y="2071677"/>
          <a:ext cx="8856981" cy="430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7"/>
                <a:gridCol w="2952327"/>
                <a:gridCol w="2952327"/>
              </a:tblGrid>
              <a:tr h="8379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5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Прозрачные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Замутненные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8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Прозрачная жидкость без осадка и взвешенных частиц. Допускается легкая опалесценция, обусловленная особенностями используемого сырья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Непрозрачная жидкость без посторонних включений, не свойственных продукту. Допускается наличие взвесей или осадка частиц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используемого сырья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34095" cy="13652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Характеристика напитков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Виды сладких газированных напитков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Газированные безалкогольные напитки в бутылках можно разделить на 5 групп: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/>
              <a:t>напитки </a:t>
            </a:r>
            <a:r>
              <a:rPr lang="ru-RU" sz="2800" b="1" i="1" dirty="0" smtClean="0"/>
              <a:t>на натуральном сырье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b="1" i="1" dirty="0" smtClean="0"/>
              <a:t>напитки на синтетических 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ароматизаторах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b="1" i="1" dirty="0" smtClean="0"/>
              <a:t>тонизирующие напитки.</a:t>
            </a:r>
            <a:endParaRPr lang="ru-RU" sz="2800" dirty="0" smtClean="0"/>
          </a:p>
          <a:p>
            <a:pPr lvl="0"/>
            <a:r>
              <a:rPr lang="ru-RU" sz="2800" b="1" i="1" dirty="0" smtClean="0"/>
              <a:t>витаминизированные напитки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b="1" i="1" dirty="0" smtClean="0"/>
              <a:t>напитки для диабетиков</a:t>
            </a:r>
            <a:r>
              <a:rPr lang="ru-RU" sz="2800" dirty="0" smtClean="0"/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34095" cy="13652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Характеристика напитков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Физико-химические показатели напитков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069332"/>
              </p:ext>
            </p:extLst>
          </p:nvPr>
        </p:nvGraphicFramePr>
        <p:xfrm>
          <a:off x="421481" y="1400554"/>
          <a:ext cx="8229600" cy="534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Массовая доля сухих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веществ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Кислотность, см</a:t>
                      </a: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раствора гидроокиси натрия концентрацией 1 моль/дм, израсходованного на титрование 100 см</a:t>
                      </a: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напитка, или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 с рецептурами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Массовая доля двуокиси углерода в газированных напитках (кроме разлитых в металлические банки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%,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Массовая доля двуокиси углерода в газированных напитках, разлитых в металлические банки, %,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Давление двуокиси углерода в бутылке при температуре 20 "С, кПа,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Массовая доля двуокиси углерода в квасных напитках, %, не менее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Массовая доля спирта в квасах брожения, %, не более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6430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Характеристика напитков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Химический состав, пищевая ценность, сырье и производство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безалкогольных напитков.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915736"/>
              </p:ext>
            </p:extLst>
          </p:nvPr>
        </p:nvGraphicFramePr>
        <p:xfrm>
          <a:off x="251520" y="1600200"/>
          <a:ext cx="8784976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575"/>
                <a:gridCol w="592580"/>
                <a:gridCol w="813338"/>
                <a:gridCol w="1038476"/>
                <a:gridCol w="718519"/>
                <a:gridCol w="985149"/>
                <a:gridCol w="771846"/>
                <a:gridCol w="878498"/>
                <a:gridCol w="643644"/>
                <a:gridCol w="1113351"/>
              </a:tblGrid>
              <a:tr h="95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Напитки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Массовая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Энергетическая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ккал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6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углеводы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зола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Органические кислоты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PP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6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цитрусовых настоях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6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плодо-ягодных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настоях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эссенциях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Квас хлебный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34095" cy="13652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ИССЛЕДОВАТЕЛЬСКАЯ ЧАСТЬ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user\Desktop\СОВЕНОК2023\Химия 2023\Attachments_vetlugina.marine@yandex.ru_2023-01-02_17-00-39\IMG-20230102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00200"/>
            <a:ext cx="8286808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34095" cy="13652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Исследуемые напитки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Нами были изучены, на основании этикеток, наиболее популярные торговые марки сладких газированных напитков: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очищенная газированная вода, сахар, натуральный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краситель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карамель, регулятор кислотности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фосфорная кислота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натуральные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кофеин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Sprite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очищенная газированная вода, сахар,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регуляторы кислотности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(лимонная кислота, цитрат натрия),  натуральные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подсластители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аспартам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ацесульфам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калия). Продукт содержит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фенилаланина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      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«7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вода, сахар,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регулятор кислотности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лимонная кислота, цитрат натрия, яблочная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кислота), концентрированный лимонный сок, натуральные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(«Мята Цитрус»,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Сэвен-Ап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стабилизаторы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(гуммиарабик, эфиры глицерина и смоляных кислот),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консервант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сорбат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калия).                                                                       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«Тархун»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вода, сахар, регулятор кислотности (лимонная кислота), двуокись углерода,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6429388" cy="150017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химического эксперимента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 1. Обнаружение фосфорной кислоты.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четыре пробирки (под номерами) налил по 10 мл исследуемых газированных напитков. Каждую пробирку нагрел до кипения, чтобы удалить растворенный в растворе углекислый газ. Затем в каждую пробирку добавил по несколько капель раствора нитрата серебра, если выпадет осадок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ортофосфата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серебра, можно сделать вывод о наличии в напитке ортофосфорной кислоты: </a:t>
            </a:r>
          </a:p>
          <a:p>
            <a:pPr algn="ctr"/>
            <a:r>
              <a:rPr lang="en-US" sz="2000" b="1" dirty="0" smtClean="0"/>
              <a:t>H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PO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+ 3</a:t>
            </a:r>
            <a:r>
              <a:rPr lang="en-US" sz="2000" b="1" dirty="0" err="1" smtClean="0"/>
              <a:t>AgNO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 = </a:t>
            </a:r>
            <a:r>
              <a:rPr lang="en-US" sz="2000" b="1" dirty="0" smtClean="0"/>
              <a:t>Ag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PO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↓ + 3</a:t>
            </a:r>
            <a:r>
              <a:rPr lang="en-US" sz="2000" b="1" dirty="0" smtClean="0"/>
              <a:t>HNO</a:t>
            </a:r>
            <a:r>
              <a:rPr lang="ru-RU" sz="2000" b="1" baseline="-25000" dirty="0" smtClean="0"/>
              <a:t>3</a:t>
            </a:r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ходе химического эксперимента я убедился, что в состав напитка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входит ортофосфорная кислота, т.к. в пробирке №1 выпал осадок фосфата серебра.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6429388" cy="150017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химического эксперимента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 2.  Проба с ржавчиной и известковым налётом.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Пепси-колой можно очищать ржавчину с металлических предметов и известковый налет в электрических чайниках. Я погрузил ржавую металлическую пластину в стакан с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 На следующий день  ржавчина  не растворилась:                                                                       </a:t>
            </a:r>
          </a:p>
          <a:p>
            <a:pPr algn="ctr"/>
            <a:r>
              <a:rPr lang="pt-BR" sz="2000" b="1" dirty="0" smtClean="0"/>
              <a:t>H</a:t>
            </a:r>
            <a:r>
              <a:rPr lang="ru-RU" sz="2000" b="1" baseline="-25000" dirty="0" smtClean="0"/>
              <a:t>3</a:t>
            </a:r>
            <a:r>
              <a:rPr lang="pt-BR" sz="2000" b="1" dirty="0" smtClean="0"/>
              <a:t>PO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+ </a:t>
            </a:r>
            <a:r>
              <a:rPr lang="pt-BR" sz="2000" b="1" dirty="0" smtClean="0"/>
              <a:t>Fe</a:t>
            </a:r>
            <a:r>
              <a:rPr lang="ru-RU" sz="2000" b="1" dirty="0" smtClean="0"/>
              <a:t>(</a:t>
            </a:r>
            <a:r>
              <a:rPr lang="pt-BR" sz="2000" b="1" dirty="0" smtClean="0"/>
              <a:t>OH</a:t>
            </a:r>
            <a:r>
              <a:rPr lang="ru-RU" sz="2000" b="1" dirty="0" smtClean="0"/>
              <a:t>)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 =  </a:t>
            </a:r>
            <a:r>
              <a:rPr lang="pt-BR" sz="2000" b="1" dirty="0" smtClean="0"/>
              <a:t>Fe</a:t>
            </a:r>
            <a:r>
              <a:rPr lang="pt-BR" sz="2000" b="1" baseline="-25000" dirty="0" smtClean="0"/>
              <a:t> </a:t>
            </a:r>
            <a:r>
              <a:rPr lang="pt-BR" sz="2000" b="1" dirty="0" smtClean="0"/>
              <a:t>PO</a:t>
            </a:r>
            <a:r>
              <a:rPr lang="ru-RU" sz="2000" b="1" baseline="-25000" dirty="0" smtClean="0"/>
              <a:t>4  </a:t>
            </a:r>
            <a:r>
              <a:rPr lang="ru-RU" sz="2000" b="1" dirty="0" smtClean="0"/>
              <a:t>+ 3</a:t>
            </a:r>
            <a:r>
              <a:rPr lang="pt-BR" sz="2000" b="1" dirty="0" smtClean="0"/>
              <a:t>H</a:t>
            </a:r>
            <a:r>
              <a:rPr lang="ru-RU" sz="2000" b="1" baseline="-25000" dirty="0" smtClean="0"/>
              <a:t>2</a:t>
            </a:r>
            <a:r>
              <a:rPr lang="pt-BR" sz="2000" b="1" dirty="0" smtClean="0"/>
              <a:t>O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электрочайник налил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вскипятил чайник. Накипь (карбонаты кальция и магния) не исчезла.   </a:t>
            </a:r>
          </a:p>
          <a:p>
            <a:pPr algn="ctr"/>
            <a:r>
              <a:rPr lang="pt-BR" sz="2000" b="1" dirty="0" smtClean="0"/>
              <a:t>2H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PO</a:t>
            </a:r>
            <a:r>
              <a:rPr lang="pt-BR" sz="2000" b="1" baseline="-25000" dirty="0" smtClean="0"/>
              <a:t>4</a:t>
            </a:r>
            <a:r>
              <a:rPr lang="pt-BR" sz="2000" b="1" dirty="0" smtClean="0"/>
              <a:t> + 3CaCO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 = Ca</a:t>
            </a:r>
            <a:r>
              <a:rPr lang="pt-BR" sz="2000" b="1" baseline="-25000" dirty="0" smtClean="0"/>
              <a:t>3 </a:t>
            </a:r>
            <a:r>
              <a:rPr lang="pt-BR" sz="2000" b="1" dirty="0" smtClean="0"/>
              <a:t>(PO</a:t>
            </a:r>
            <a:r>
              <a:rPr lang="pt-BR" sz="2000" b="1" baseline="-25000" dirty="0" smtClean="0"/>
              <a:t>4</a:t>
            </a:r>
            <a:r>
              <a:rPr lang="pt-BR" sz="2000" b="1" dirty="0" smtClean="0"/>
              <a:t>)</a:t>
            </a:r>
            <a:r>
              <a:rPr lang="pt-BR" sz="2000" b="1" baseline="-25000" dirty="0" smtClean="0"/>
              <a:t>2  </a:t>
            </a:r>
            <a:r>
              <a:rPr lang="pt-BR" sz="2000" b="1" dirty="0" smtClean="0"/>
              <a:t>+ 3H</a:t>
            </a:r>
            <a:r>
              <a:rPr lang="pt-BR" sz="2000" b="1" baseline="-25000" dirty="0" smtClean="0"/>
              <a:t>2</a:t>
            </a:r>
            <a:r>
              <a:rPr lang="pt-BR" sz="2000" b="1" dirty="0" smtClean="0"/>
              <a:t>O  + 3CO</a:t>
            </a:r>
            <a:r>
              <a:rPr lang="pt-BR" sz="2000" b="1" baseline="-25000" dirty="0" smtClean="0"/>
              <a:t>2</a:t>
            </a:r>
            <a:r>
              <a:rPr lang="pt-BR" sz="2000" b="1" dirty="0" smtClean="0"/>
              <a:t>↑</a:t>
            </a:r>
            <a:endParaRPr lang="ru-RU" sz="2000" dirty="0" smtClean="0"/>
          </a:p>
          <a:p>
            <a:pPr algn="ctr"/>
            <a:r>
              <a:rPr lang="pt-BR" sz="2000" b="1" dirty="0" smtClean="0"/>
              <a:t>2H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PO</a:t>
            </a:r>
            <a:r>
              <a:rPr lang="pt-BR" sz="2000" b="1" baseline="-25000" dirty="0" smtClean="0"/>
              <a:t>4</a:t>
            </a:r>
            <a:r>
              <a:rPr lang="pt-BR" sz="2000" b="1" dirty="0" smtClean="0"/>
              <a:t> + 3MgCO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 = Mg</a:t>
            </a:r>
            <a:r>
              <a:rPr lang="pt-BR" sz="2000" b="1" baseline="-25000" dirty="0" smtClean="0"/>
              <a:t>3 </a:t>
            </a:r>
            <a:r>
              <a:rPr lang="pt-BR" sz="2000" b="1" dirty="0" smtClean="0"/>
              <a:t>(PO</a:t>
            </a:r>
            <a:r>
              <a:rPr lang="pt-BR" sz="2000" b="1" baseline="-25000" dirty="0" smtClean="0"/>
              <a:t>4</a:t>
            </a:r>
            <a:r>
              <a:rPr lang="pt-BR" sz="2000" b="1" dirty="0" smtClean="0"/>
              <a:t>)</a:t>
            </a:r>
            <a:r>
              <a:rPr lang="pt-BR" sz="2000" b="1" baseline="-25000" dirty="0" smtClean="0"/>
              <a:t>2  </a:t>
            </a:r>
            <a:r>
              <a:rPr lang="pt-BR" sz="2000" b="1" dirty="0" smtClean="0"/>
              <a:t>+3H</a:t>
            </a:r>
            <a:r>
              <a:rPr lang="pt-BR" sz="2000" b="1" baseline="-25000" dirty="0" smtClean="0"/>
              <a:t>2</a:t>
            </a:r>
            <a:r>
              <a:rPr lang="pt-BR" sz="2000" b="1" dirty="0" smtClean="0"/>
              <a:t>O +3CO</a:t>
            </a:r>
            <a:r>
              <a:rPr lang="pt-BR" sz="2000" b="1" baseline="-25000" dirty="0" smtClean="0"/>
              <a:t>2</a:t>
            </a:r>
            <a:r>
              <a:rPr lang="pt-BR" sz="2000" b="1" dirty="0" smtClean="0"/>
              <a:t>↑</a:t>
            </a:r>
            <a:endParaRPr lang="ru-RU" sz="2000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Результаты эксперимента показали, что газированные напитки – синтетический продукт, но природа их не настолько агрессивна, как утверждают средства массовой информации.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6429388" cy="150017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химического эксперимента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 3.  Определение «натуральности» продукта.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Результаты натуральности в газированных напитках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(«-» - видимых изменений нет; «+» - незначительное изменение окраски;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«++» - значительное изменение окраски)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Наиболее «натуральным» напитком из анализируемых, можно считать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Sprite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(в его состав входит лимонный сок согласно надписи на этикетке).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99868"/>
              </p:ext>
            </p:extLst>
          </p:nvPr>
        </p:nvGraphicFramePr>
        <p:xfrm>
          <a:off x="785786" y="4214818"/>
          <a:ext cx="7858180" cy="224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2"/>
                <a:gridCol w="1500200"/>
                <a:gridCol w="1571636"/>
                <a:gridCol w="1571636"/>
                <a:gridCol w="1571636"/>
              </a:tblGrid>
              <a:tr h="13361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образца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Coca-Cola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Sprite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 Up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«Тархун»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Натуральность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Секция «Химия»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Ветлугин Богдан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Салаватович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А класс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 имени Героя Советского Союза Ковшовой Натальи Венедиктовны» городского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округа город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 Республики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</a:p>
          <a:p>
            <a:pPr marL="0" indent="0" eaLnBrk="1" hangingPunct="1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Мусина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Ризида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Разифовна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химии МАОУ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«Лицей №155 имени Героя Советского Союза Ковшовой Натальи Венедиктовны» городского округа город Уфа Республики 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6429388" cy="150017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химического эксперимента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 4. Определение консервантов.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четыре плоскодонные колбы  налил 100 мл исследуемых газированных напитков: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Sprite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«7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, «Тархун». Затем в каждую колбу с раствором, добавил несколько грамм дрожжей и надел на горлышко колбы воздушный шарик. Колбы с растворами оставил на сутки.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Проведя эксперимент с газированными напитками, я убедился, что напитки  «7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«Тархун» содержат консервант, т.к. шарик не надулся  в ходе химической реакции. Консерванты подавляют реакции брожения углеводов:</a:t>
            </a:r>
          </a:p>
          <a:p>
            <a:pPr algn="ctr"/>
            <a:r>
              <a:rPr lang="ru-RU" sz="2000" b="1" dirty="0" smtClean="0"/>
              <a:t>С</a:t>
            </a:r>
            <a:r>
              <a:rPr lang="ru-RU" sz="2000" b="1" baseline="-25000" dirty="0" smtClean="0"/>
              <a:t>6</a:t>
            </a:r>
            <a:r>
              <a:rPr lang="en-US" sz="2000" b="1" dirty="0" smtClean="0"/>
              <a:t>H</a:t>
            </a:r>
            <a:r>
              <a:rPr lang="ru-RU" sz="2000" b="1" baseline="-25000" dirty="0" smtClean="0"/>
              <a:t>12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6 </a:t>
            </a:r>
            <a:r>
              <a:rPr lang="ru-RU" sz="2000" b="1" dirty="0" smtClean="0"/>
              <a:t> → 2</a:t>
            </a:r>
            <a:r>
              <a:rPr lang="en-US" sz="2000" b="1" dirty="0" smtClean="0"/>
              <a:t>CO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 + 2</a:t>
            </a:r>
            <a:r>
              <a:rPr lang="en-US" sz="2000" b="1" dirty="0" smtClean="0"/>
              <a:t>C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H</a:t>
            </a:r>
            <a:r>
              <a:rPr lang="ru-RU" sz="2000" b="1" baseline="-25000" dirty="0" smtClean="0"/>
              <a:t>5</a:t>
            </a:r>
            <a:r>
              <a:rPr lang="en-US" sz="2000" b="1" dirty="0" smtClean="0"/>
              <a:t>OH</a:t>
            </a:r>
            <a:r>
              <a:rPr lang="ru-RU" sz="2000" b="1" dirty="0" smtClean="0"/>
              <a:t>      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                                      </a:t>
            </a:r>
            <a:r>
              <a:rPr lang="ru-RU" sz="1600" b="1" dirty="0" smtClean="0"/>
              <a:t>глюкоза </a:t>
            </a:r>
            <a:r>
              <a:rPr lang="ru-RU" sz="2000" b="1" dirty="0" smtClean="0"/>
              <a:t>    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4695376"/>
            <a:ext cx="751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дрожжи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химического эксперимента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Эксперимент 5. Дружат ли газированные напитки с мясом?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Небольшие кусочки мяса  были помещены в напитки на 3 дня. В результате мясо в напитках не растворилось полностью, но значительно изменило структуру – стало более рыхлым, от него отделились волокна, изменился цвет.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Вывод – газированные напитки определенно воздействует на мясо разрушительно, а значит и  в нашем организме тоже может вызвать негативное влияние на желудок, особенно, если употреблять его натощак.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C:\Users\user\Desktop\СОВЕНОК2023\Химия 2023\Attachments_vetlugina.marine@yandex.ru_2023-01-02_17-00-39\IMG-20230102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0264" y="1600200"/>
            <a:ext cx="3745140" cy="4525963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Познание начинается с удивления… 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раз все более убеждаешься в этой древней мудрости. Все классы начальной школы наблюдали за нашим исследованием. Заинтересованно смотрели на очищенные от ржавчины гвозди и спрашивали, что значат те, или иные опыты.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>АНКЕТИРОВАНИЕ</a:t>
            </a:r>
            <a:br>
              <a:rPr lang="ru-RU" sz="3600" b="1" i="1" dirty="0" smtClean="0"/>
            </a:br>
            <a:r>
              <a:rPr lang="ru-RU" sz="36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Употребляете ли вы сладкие газированные напитки?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/>
        </p:nvGraphicFramePr>
        <p:xfrm>
          <a:off x="428596" y="2714620"/>
          <a:ext cx="850112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>АНКЕТИРОВАНИЕ</a:t>
            </a:r>
            <a:br>
              <a:rPr lang="ru-RU" sz="3600" b="1" i="1" dirty="0" smtClean="0"/>
            </a:br>
            <a:r>
              <a:rPr lang="ru-RU" sz="36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Знаете ли вы о том, что в данных напитках содержатся вещества приносящие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вред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вашему организму?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93345111"/>
              </p:ext>
            </p:extLst>
          </p:nvPr>
        </p:nvGraphicFramePr>
        <p:xfrm>
          <a:off x="323528" y="2564904"/>
          <a:ext cx="8249000" cy="407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Познание начинается с удивления…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раз все более убеждаешься в этой древней мудрости. Все классы начальной школы наблюдали за нашим исследованием. Заинтересованно смотрели на очищенные от ржавчины гвозди и спрашивали, что значат те, или иные опыты.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сделали основные выводы по работе: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 состав газированных напитков входят лимонная кислота, углекислый газ, кофеин,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красители,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подсластители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каждый из этих компонентов тем, или иным образом оказывает влияние на здоровье человека.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 целью определения самого безопасного для здоровья напитка мы провели 5 экспериментов. За напитками мы наблюдали в течение недели. Проанализировав результаты опытов, можно сделать вывод, что самым безопасным напитком является минеральная газированная вода «Нарзан».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Изучив, состав газированных напитков и оценив результаты опытов, можно говорить о том, что газировка: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        Сжигает в организме витамины группы «В»;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        Может вызвать заболевания желудка;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        Неблагоприятно влияет на рост костей и  зубов;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        Вызывает  сильную аллергию;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        Снижает иммунитет;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        Может провоцировать головные боли и сердцебиения.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        Приводит к зависимости и при их отмене ведут к депрессиям.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заключение хотелось бы сказать, что каждый решает сам, что ему есть и что пить. Будьте здоровы. Ведь здоровье самое важное, что у нас есть.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500296" y="328691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28" y="4071942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4" descr="C:\Users\user\Downloads\WhatsApp Image 2021-11-08 at 17.46.08 (1).jpe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22870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предложенном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исследовательском проекте на тему: «ХИМИЯ ГАЗИРОВАННЫХ НАПИТКОВ»,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продолжил работу над изучением компонентов, входящих в состав газированных напитков, изучил их химические свойства, определил их воздействие на организм  человека.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Вступление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6i2_uoKoA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00200"/>
            <a:ext cx="8215370" cy="4757758"/>
          </a:xfrm>
          <a:prstGeom prst="rect">
            <a:avLst/>
          </a:prstGeom>
          <a:noFill/>
        </p:spPr>
      </p:pic>
      <p:pic>
        <p:nvPicPr>
          <p:cNvPr id="2052" name="Picture 4" descr="C:\Users\user\Desktop\4ea41876ff38uvv0da37270e40e17cf808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445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Авиценна.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Поэма о медицине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652120" y="1700809"/>
            <a:ext cx="3384376" cy="36004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Первоначальной влаги есть среда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речная пресная вода.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от шлаков очищает поры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 сосудам пищу гонит скоро.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дождевая — лучшая вода,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Иной напиток, если часто пить,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Твою натуру может изменить.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934b9d530e276041ca09fb486738488d-800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514353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убедительно показали, что у употребляющих сладкие напитки детей образуется больше полостей в зубах по сравнению с теми, кто их не пьет. То же касается и фруктовых соков. Исходя из этого, лучше не пить сладкие напитки и соки для того, чтобы "перекусить". Если вы любите такие напитки, приберегите их для употребления во время очередного приема пищи.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202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Изучить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химический состав газированных напитков и влияние их компонентов на организм человека.</a:t>
            </a:r>
          </a:p>
          <a:p>
            <a:pPr marL="0" indent="0" eaLnBrk="1" hangingPunct="1">
              <a:buNone/>
              <a:defRPr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28083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сладкие газированные напитки оказывают отрицательное воздействие на организм человека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217" y="1600200"/>
            <a:ext cx="8827271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изучение литературных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источников;</a:t>
            </a:r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химический эксперимент. </a:t>
            </a:r>
          </a:p>
          <a:p>
            <a:pPr marL="0" indent="0" eaLnBrk="1" hangingPunct="1">
              <a:buNone/>
              <a:defRPr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2744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</Template>
  <TotalTime>355</TotalTime>
  <Words>1217</Words>
  <Application>Microsoft Office PowerPoint</Application>
  <PresentationFormat>Экран (4:3)</PresentationFormat>
  <Paragraphs>208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Тема26</vt:lpstr>
      <vt:lpstr>ХИМИЯ ГАЗИРОВАННЫХ НАПИТКОВ</vt:lpstr>
      <vt:lpstr>Секция «Химия»</vt:lpstr>
      <vt:lpstr>Вступление</vt:lpstr>
      <vt:lpstr>Вступление</vt:lpstr>
      <vt:lpstr>Авиценна.  Поэма о медицине</vt:lpstr>
      <vt:lpstr>Актуальность темы</vt:lpstr>
      <vt:lpstr>Цель</vt:lpstr>
      <vt:lpstr>Гипотеза</vt:lpstr>
      <vt:lpstr>Методы исследования</vt:lpstr>
      <vt:lpstr>История создания газированных напитков</vt:lpstr>
      <vt:lpstr>  Характеристика напитков  Показатели внешнего вида напитков  </vt:lpstr>
      <vt:lpstr>  Характеристика напитков  Виды сладких газированных напитков  </vt:lpstr>
      <vt:lpstr>  Характеристика напитков  Физико-химические показатели напитков   </vt:lpstr>
      <vt:lpstr>  Характеристика напитков Химический состав, пищевая ценность, сырье и производство  безалкогольных напитков.   </vt:lpstr>
      <vt:lpstr>    ИССЛЕДОВАТЕЛЬСКАЯ ЧАСТЬ   </vt:lpstr>
      <vt:lpstr>  Исследуемые напитки  </vt:lpstr>
      <vt:lpstr>      Результаты химического эксперимента      </vt:lpstr>
      <vt:lpstr>      Результаты химического эксперимента      </vt:lpstr>
      <vt:lpstr>      Результаты химического эксперимента      </vt:lpstr>
      <vt:lpstr>      Результаты химического эксперимента      </vt:lpstr>
      <vt:lpstr>      Результаты химического эксперимента      </vt:lpstr>
      <vt:lpstr>     АНКЕТИРОВАНИЕ     </vt:lpstr>
      <vt:lpstr>     АНКЕТИРОВАНИЕ     </vt:lpstr>
      <vt:lpstr>       Заключение      </vt:lpstr>
      <vt:lpstr>       Заключение      </vt:lpstr>
      <vt:lpstr>       Заключение      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Грибочек</cp:lastModifiedBy>
  <cp:revision>36</cp:revision>
  <dcterms:created xsi:type="dcterms:W3CDTF">2011-07-03T13:23:17Z</dcterms:created>
  <dcterms:modified xsi:type="dcterms:W3CDTF">2023-01-03T12:46:25Z</dcterms:modified>
</cp:coreProperties>
</file>