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1" r:id="rId4"/>
    <p:sldId id="263" r:id="rId5"/>
    <p:sldId id="282" r:id="rId6"/>
    <p:sldId id="270" r:id="rId7"/>
    <p:sldId id="271" r:id="rId8"/>
    <p:sldId id="275" r:id="rId9"/>
    <p:sldId id="276" r:id="rId10"/>
    <p:sldId id="277" r:id="rId11"/>
    <p:sldId id="281" r:id="rId12"/>
    <p:sldId id="278" r:id="rId13"/>
    <p:sldId id="279" r:id="rId14"/>
    <p:sldId id="280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72F1-30B8-46AB-9DD5-6B6A2A9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F165D-96BE-4306-9A40-9EE8F498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B9DDA-B58C-415E-9B0F-BAD45C30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679C2-D644-476D-9BC2-77E7DCF8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6334D-4391-4D78-8744-5075F5A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5E00BF-EB77-40E4-B5D1-0B2CD1E7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A8240-D75C-4A08-A379-7200918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1B527A-5D07-4F40-A041-3AEC832D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5700A-4B05-4218-A71C-30AE97C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09451E-B40C-4B89-A500-E01EAA3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DF106-5E00-432E-9920-44EEF21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8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2267E2-E706-4778-B739-D5B1084B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21B22-D982-48ED-97CB-92D5A8F6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7CDF0-8F91-459D-B94D-D30024D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FB915-B36C-40EC-9B45-E86221CD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43A6D-5138-4ABD-BA78-865A0C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9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3195-9624-44AF-AF90-DC120D0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7F6C8-B166-4809-BD9D-DD6E6D83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B13FC-3B94-4E15-9669-9129E99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64CF5-33B4-4CC0-A979-B0780DA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9FDEC-6573-4AE7-AF89-A9AFA9C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6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C652B-AEF4-4622-BADA-2D770CB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B5510-EAB6-4D8B-B682-6CCBA133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AA239-E8DE-4317-ACEC-E87156E4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54DDA-9042-4CB6-B57D-56B3641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95B05-80D2-47C4-9D88-798E9AC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55728-42FE-4CEC-AE28-180D2B6C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CF9F4-BBCC-4EB5-92B6-4E444669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DEBC5-6D7D-40FC-BE74-0CE0434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6A41C-5C9F-4484-83D7-617865F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B13D2E-DEC0-4586-8104-8CAA35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B19DA-12AA-4B10-96AA-07B805A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CA811-56BE-43DE-B488-AF2CEB7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9E15B-653E-40D0-BEF4-9C011449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643EF6-737E-499E-9A37-993E2BB1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716B00-1EB6-4EA8-B06E-918AC954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49396A-CE30-4711-A882-C35E3D02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7DB7A4-9DEC-43C9-B9D5-A710DDC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D9A85-47E8-4F58-931A-9874A44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884B2C-4390-457E-9992-A81CB1C8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3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AA4B-D045-4572-9C52-F6F65B78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3C83F5-E32E-4283-9AA1-0FE06B9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6A0728-CEFA-4E13-A3A3-B6C37BF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B2ABF-829C-4910-93CB-1930C1A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1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747476-77B5-4A57-A7D8-03357FC0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620504-822A-4161-A42B-A5CA68A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B597B7-7FA7-449D-A878-0C61127C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8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9A9C8-02AB-4768-9924-593A049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81E91-BF98-47EF-9FF1-54CFD5A8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DB867-28EC-4BD4-AD6D-242A1AB2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43440-5B4A-4DEA-9E62-A53128D5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97355-2393-4F65-80A6-C23C382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5474A-D7B6-4308-9F86-95BD676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0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04146-F199-4997-992F-3F176156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732F7-FBC1-4728-B913-1512CB9A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18942F-6A66-46F3-961D-F4F65F2C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31739-A2CF-4828-B119-1929AFB7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F94223-507F-44EE-82DB-46A4D73E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FE8F4-6524-4399-BE73-689A537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F58CE-3CC2-4A2A-98B5-DC84F519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39E02-057D-48D6-B0E6-B5D56A30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7E433-6D57-4B74-A48A-3FB9965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922A-7D29-4B9B-9E31-F72AC606881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47C40-0991-4DF8-84DC-97AFB73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2BABC-04C4-489D-9647-6BE9C9274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6DF2-4B4A-4CD9-9EA2-D1D89A31286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F84FBE-609C-425C-B3AF-7780894300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1061" y="236407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Школьный мел. Какой он?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638" y="4272137"/>
            <a:ext cx="6196362" cy="12031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Выполнил: ученик 10 класса «Б» МБОУ Школы №103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Сахибгареев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Е.А.</a:t>
            </a:r>
            <a:endParaRPr lang="ru-RU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Руководитель: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Учитель химии</a:t>
            </a:r>
            <a:endParaRPr lang="en-US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Сазонова Ю.В.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90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45734"/>
            <a:ext cx="530612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Исследование химических свойств мела.</a:t>
            </a:r>
          </a:p>
          <a:p>
            <a:pPr marL="0" indent="0">
              <a:buNone/>
            </a:pPr>
            <a:r>
              <a:rPr lang="ru-RU" sz="2200" dirty="0" smtClean="0"/>
              <a:t>Опыт </a:t>
            </a:r>
            <a:r>
              <a:rPr lang="ru-RU" sz="2200" dirty="0"/>
              <a:t>1.</a:t>
            </a:r>
            <a:r>
              <a:rPr lang="ru-RU" sz="2200" b="1" dirty="0"/>
              <a:t> </a:t>
            </a:r>
            <a:r>
              <a:rPr lang="ru-RU" sz="2200" dirty="0"/>
              <a:t>Определение наличия кальция</a:t>
            </a:r>
          </a:p>
          <a:p>
            <a:pPr marL="0" indent="0">
              <a:buNone/>
            </a:pPr>
            <a:r>
              <a:rPr lang="ru-RU" sz="2200" dirty="0"/>
              <a:t>Так как большая часть мела – это известняк, следовательно, он должен растворяться в кислотах. Чтобы проверить это, я налил в </a:t>
            </a:r>
            <a:r>
              <a:rPr lang="ru-RU" sz="2200" dirty="0" smtClean="0"/>
              <a:t>чашки немного </a:t>
            </a:r>
            <a:r>
              <a:rPr lang="ru-RU" sz="2200" dirty="0"/>
              <a:t>столового </a:t>
            </a:r>
            <a:r>
              <a:rPr lang="ru-RU" sz="2200" dirty="0" smtClean="0"/>
              <a:t>уксуса, </a:t>
            </a:r>
            <a:r>
              <a:rPr lang="ru-RU" sz="2200" dirty="0"/>
              <a:t>после чего положил </a:t>
            </a:r>
            <a:r>
              <a:rPr lang="ru-RU" sz="2200" dirty="0" smtClean="0"/>
              <a:t>в них образцы </a:t>
            </a:r>
            <a:r>
              <a:rPr lang="ru-RU" sz="2200" dirty="0" smtClean="0"/>
              <a:t>мелков. </a:t>
            </a:r>
          </a:p>
          <a:p>
            <a:pPr marL="0" indent="0">
              <a:buNone/>
            </a:pPr>
            <a:r>
              <a:rPr lang="ru-RU" sz="2200" dirty="0"/>
              <a:t>Результаты исследования приведены в </a:t>
            </a:r>
            <a:r>
              <a:rPr lang="ru-RU" sz="2200" dirty="0" smtClean="0"/>
              <a:t>таблице.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41" y="2993044"/>
            <a:ext cx="2614352" cy="17287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64" y="4140355"/>
            <a:ext cx="2614352" cy="172873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64" y="1845734"/>
            <a:ext cx="2614352" cy="1734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7897" y="3580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99874" y="4721783"/>
            <a:ext cx="45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17897" y="58690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71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Определение наличия кальция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404969"/>
              </p:ext>
            </p:extLst>
          </p:nvPr>
        </p:nvGraphicFramePr>
        <p:xfrm>
          <a:off x="1101740" y="1926930"/>
          <a:ext cx="10183294" cy="4206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678">
                  <a:extLst>
                    <a:ext uri="{9D8B030D-6E8A-4147-A177-3AD203B41FA5}">
                      <a16:colId xmlns:a16="http://schemas.microsoft.com/office/drawing/2014/main" val="2304181201"/>
                    </a:ext>
                  </a:extLst>
                </a:gridCol>
                <a:gridCol w="3714673">
                  <a:extLst>
                    <a:ext uri="{9D8B030D-6E8A-4147-A177-3AD203B41FA5}">
                      <a16:colId xmlns:a16="http://schemas.microsoft.com/office/drawing/2014/main" val="4026124128"/>
                    </a:ext>
                  </a:extLst>
                </a:gridCol>
                <a:gridCol w="3025943">
                  <a:extLst>
                    <a:ext uri="{9D8B030D-6E8A-4147-A177-3AD203B41FA5}">
                      <a16:colId xmlns:a16="http://schemas.microsoft.com/office/drawing/2014/main" val="2716216534"/>
                    </a:ext>
                  </a:extLst>
                </a:gridCol>
              </a:tblGrid>
              <a:tr h="554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Образец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Взаимодействие со столовым уксусом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545281"/>
                  </a:ext>
                </a:extLst>
              </a:tr>
              <a:tr h="112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1.Мелки белые.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ООО "Кетбис", Россия,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200" spc="-20">
                          <a:solidFill>
                            <a:schemeClr val="bg1"/>
                          </a:solidFill>
                          <a:effectLst/>
                        </a:rPr>
                        <a:t>Шебекино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Бурно вступил в реакцию.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Появилась пена.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Стал выделяться газ.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Раствор помутнел.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Основой является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известняк, очень незначительное количество гипса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618821"/>
                  </a:ext>
                </a:extLst>
              </a:tr>
              <a:tr h="1406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2.Мелки белые.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ООО Предприятие «Алгем +»</a:t>
                      </a: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Россия,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город не указан.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Реакция не бурная.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Пена появилась в небольшом количестве.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Стал выделяться газ.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Раствор прозрачный.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 составе мало известняка, основной частью является гипс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850191"/>
                  </a:ext>
                </a:extLst>
              </a:tr>
              <a:tr h="112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3.Мелки цветные.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Мелан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Россия,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дер.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Соколово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Реакция слабая.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Пены появилось мало.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Появились пузырьки.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Раствор прозрачный.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составе очень мало известняка, основой является гипс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60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40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628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Опыт 2. Определение наличия крахмала</a:t>
            </a:r>
          </a:p>
          <a:p>
            <a:pPr marL="0" indent="0">
              <a:buNone/>
            </a:pPr>
            <a:r>
              <a:rPr lang="ru-RU" sz="2200" dirty="0"/>
              <a:t>Для определения наличия крахмала как связующего вещества в составе образцов, нужно нанести 2-3 капли раствора </a:t>
            </a:r>
            <a:r>
              <a:rPr lang="ru-RU" sz="2200" dirty="0" smtClean="0"/>
              <a:t>йода.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Результаты проведенного опыта приведены в </a:t>
            </a:r>
            <a:r>
              <a:rPr lang="ru-RU" sz="2200" dirty="0" smtClean="0"/>
              <a:t>таблице. 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1845734"/>
            <a:ext cx="2854037" cy="19319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23" y="2985147"/>
            <a:ext cx="2805084" cy="193193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r="22136" b="525"/>
          <a:stretch/>
        </p:blipFill>
        <p:spPr bwMode="auto">
          <a:xfrm>
            <a:off x="6077525" y="4078478"/>
            <a:ext cx="2854037" cy="1935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3700" y="3701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77222" y="49170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53700" y="5993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888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Определение наличия крахмала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73352"/>
              </p:ext>
            </p:extLst>
          </p:nvPr>
        </p:nvGraphicFramePr>
        <p:xfrm>
          <a:off x="969820" y="1893455"/>
          <a:ext cx="10353961" cy="4350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649">
                  <a:extLst>
                    <a:ext uri="{9D8B030D-6E8A-4147-A177-3AD203B41FA5}">
                      <a16:colId xmlns:a16="http://schemas.microsoft.com/office/drawing/2014/main" val="3652343902"/>
                    </a:ext>
                  </a:extLst>
                </a:gridCol>
                <a:gridCol w="3076656">
                  <a:extLst>
                    <a:ext uri="{9D8B030D-6E8A-4147-A177-3AD203B41FA5}">
                      <a16:colId xmlns:a16="http://schemas.microsoft.com/office/drawing/2014/main" val="4069492653"/>
                    </a:ext>
                  </a:extLst>
                </a:gridCol>
                <a:gridCol w="3076656">
                  <a:extLst>
                    <a:ext uri="{9D8B030D-6E8A-4147-A177-3AD203B41FA5}">
                      <a16:colId xmlns:a16="http://schemas.microsoft.com/office/drawing/2014/main" val="315774114"/>
                    </a:ext>
                  </a:extLst>
                </a:gridCol>
              </a:tblGrid>
              <a:tr h="70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Образец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Изменение окраски раствора йода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851563"/>
                  </a:ext>
                </a:extLst>
              </a:tr>
              <a:tr h="1216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1.Мелки белые.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ООО "Кетбис", Россия,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200" spc="-20">
                          <a:solidFill>
                            <a:schemeClr val="bg1"/>
                          </a:solidFill>
                          <a:effectLst/>
                        </a:rPr>
                        <a:t>Шебекино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 наблюдается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После нанесения йода место не посинело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931815"/>
                  </a:ext>
                </a:extLst>
              </a:tr>
              <a:tr h="1216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2.Мелки белые.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ООО Предприятие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Алгем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+»</a:t>
                      </a: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Россия,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город не указан.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 наблюдается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После нанесения йода место не посинело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364260"/>
                  </a:ext>
                </a:extLst>
              </a:tr>
              <a:tr h="1216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3.Мелки цветные.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Мелан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Россия,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дер.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Соколово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 наблюдается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После нанесения йода место не посинело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01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49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03840"/>
            <a:ext cx="10058400" cy="1450757"/>
          </a:xfrm>
        </p:spPr>
        <p:txBody>
          <a:bodyPr/>
          <a:lstStyle/>
          <a:p>
            <a:pPr algn="ctr"/>
            <a:r>
              <a:rPr lang="ru-RU" sz="4400" dirty="0"/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6589526" cy="522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Несмотря на то, что технологии давно </a:t>
            </a:r>
            <a:r>
              <a:rPr lang="ru-RU" sz="2200" dirty="0" smtClean="0"/>
              <a:t>ушли вперед, </a:t>
            </a:r>
            <a:r>
              <a:rPr lang="ru-RU" sz="2200" dirty="0"/>
              <a:t>пользование школьным мелом по-прежнему остается на первом месте при обучении детей в школах и других учебных заведениях, а его качество играет немаловажную роль при передаче знаний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/>
              <a:t>Благодаря проведенным опытам я удостоверился в том, что мел, который предоставляет моя школа, является качественным, а самое главное безопасным для использования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/>
              <a:t>Для привлечения внимания </a:t>
            </a:r>
            <a:r>
              <a:rPr lang="ru-RU" sz="2200"/>
              <a:t>школьников к</a:t>
            </a:r>
            <a:r>
              <a:rPr lang="ru-RU" sz="2200" smtClean="0"/>
              <a:t> проблеме </a:t>
            </a:r>
            <a:r>
              <a:rPr lang="ru-RU" sz="2200" dirty="0"/>
              <a:t>школьного мела, был проведен классный час, в ходе которого ученики узнали, что такое мел, его влияние на организм человека и на что стоит обращать внимание при покупке. </a:t>
            </a:r>
          </a:p>
          <a:p>
            <a:pPr marL="0" indent="0">
              <a:buNone/>
            </a:pPr>
            <a:endParaRPr lang="ru-RU" sz="2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06" y="2013002"/>
            <a:ext cx="4204855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54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285" y="253841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96049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71900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Мел – это очень интересное вещество, которое одновременно является и полезным ископаемым, и химическим сырьём, и лекарственным средством, и надежным домашним помощником. В миллионах классах на Земле школьники пишут мелом на доске.  На каждом уроке, выходя к школьной доске, </a:t>
            </a:r>
            <a:r>
              <a:rPr lang="ru-RU" sz="2200" dirty="0" smtClean="0"/>
              <a:t>мы </a:t>
            </a:r>
            <a:r>
              <a:rPr lang="ru-RU" sz="2200" dirty="0"/>
              <a:t>берём в руки кусочек мела.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90" y="1845734"/>
            <a:ext cx="2703241" cy="188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89" y="3928779"/>
            <a:ext cx="2703241" cy="2048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34" y="2389965"/>
            <a:ext cx="2176859" cy="30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4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08049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Будучи </a:t>
            </a:r>
            <a:r>
              <a:rPr lang="ru-RU" sz="2200" dirty="0"/>
              <a:t>школьником или учителем мы находимся в постоянном контакте с мелом. Например, учитель, чтобы показать наглядно что-либо пользуется мелом у доски. Ученик может решать на доске примеры, также используя мел. А актуальность заключается в том, что мел, используемый учениками и учителями, отличается по качеству. А всегда ли качество связано с </a:t>
            </a:r>
            <a:r>
              <a:rPr lang="ru-RU" sz="2200" dirty="0" smtClean="0"/>
              <a:t>удобством и безопасностью </a:t>
            </a:r>
            <a:r>
              <a:rPr lang="ru-RU" sz="2200" dirty="0"/>
              <a:t>для здоровья?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1845734"/>
            <a:ext cx="5141976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7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898199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+mj-lt"/>
              </a:rPr>
              <a:t>Цель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1895707"/>
            <a:ext cx="4734808" cy="406482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200" dirty="0" smtClean="0"/>
              <a:t>Выяснить, является ли мел, который предоставляет моя школа, качественным и безопасным для использования, и сравнить его с мелом других производителей.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20" y="898199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+mj-lt"/>
              </a:rPr>
              <a:t>Задачи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1895707"/>
            <a:ext cx="4937760" cy="4064827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ru-RU" sz="2200" dirty="0" smtClean="0"/>
              <a:t>1. Познакомиться </a:t>
            </a:r>
            <a:r>
              <a:rPr lang="ru-RU" sz="2200" dirty="0"/>
              <a:t>с мелом и собрать информацию из литературы, а также сети интернет.</a:t>
            </a:r>
          </a:p>
          <a:p>
            <a:pPr marL="0" lvl="0" indent="0" fontAlgn="base">
              <a:buNone/>
            </a:pPr>
            <a:r>
              <a:rPr lang="ru-RU" sz="2200" dirty="0" smtClean="0"/>
              <a:t>2. Узнать </a:t>
            </a:r>
            <a:r>
              <a:rPr lang="ru-RU" sz="2200" dirty="0"/>
              <a:t>основные показатели качества мела.</a:t>
            </a:r>
          </a:p>
          <a:p>
            <a:pPr marL="0" lvl="0" indent="0" fontAlgn="base">
              <a:buNone/>
            </a:pPr>
            <a:r>
              <a:rPr lang="ru-RU" sz="2200" dirty="0" smtClean="0"/>
              <a:t>3. Выяснить</a:t>
            </a:r>
            <a:r>
              <a:rPr lang="ru-RU" sz="2200" dirty="0"/>
              <a:t>, как качество мела влияет на здоровье учеников и учителей.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08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Теоретическая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2371" cy="5096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Мел является одной из самых древних </a:t>
            </a:r>
            <a:r>
              <a:rPr lang="ru-RU" sz="2200" dirty="0" smtClean="0"/>
              <a:t>пород. Он </a:t>
            </a:r>
            <a:r>
              <a:rPr lang="ru-RU" sz="2200" dirty="0"/>
              <a:t>состоял из известковых водорослей, а также рачков и улиток, которые извлекали из морской воды кальций и строили </a:t>
            </a:r>
            <a:r>
              <a:rPr lang="ru-RU" sz="2200" dirty="0" smtClean="0"/>
              <a:t>свои</a:t>
            </a:r>
            <a:r>
              <a:rPr lang="ru-RU" dirty="0"/>
              <a:t> </a:t>
            </a:r>
            <a:r>
              <a:rPr lang="ru-RU" sz="2200" dirty="0"/>
              <a:t>раковины</a:t>
            </a:r>
            <a:r>
              <a:rPr lang="ru-RU" sz="2200" dirty="0" smtClean="0"/>
              <a:t>. </a:t>
            </a:r>
            <a:r>
              <a:rPr lang="ru-RU" sz="2200" dirty="0"/>
              <a:t>Погибая, эти растения и животные опускались на дно и накапливались там. Со временем образовался толстый слой из этих </a:t>
            </a:r>
            <a:r>
              <a:rPr lang="ru-RU" sz="2200" dirty="0" smtClean="0"/>
              <a:t>останков</a:t>
            </a:r>
            <a:r>
              <a:rPr lang="en-US" sz="2200" dirty="0" smtClean="0"/>
              <a:t>,</a:t>
            </a:r>
            <a:r>
              <a:rPr lang="ru-RU" sz="2200" dirty="0" smtClean="0"/>
              <a:t> который постепенно цементировался </a:t>
            </a:r>
            <a:r>
              <a:rPr lang="ru-RU" sz="2200" dirty="0"/>
              <a:t>на дне океана и превращался в мягкий </a:t>
            </a:r>
            <a:r>
              <a:rPr lang="ru-RU" sz="2200" dirty="0" smtClean="0"/>
              <a:t>известняк - его мы и называем мелом.</a:t>
            </a:r>
          </a:p>
          <a:p>
            <a:pPr marL="0" indent="0">
              <a:buNone/>
            </a:pPr>
            <a:r>
              <a:rPr lang="ru-RU" sz="2200" dirty="0" smtClean="0"/>
              <a:t>Основу </a:t>
            </a:r>
            <a:r>
              <a:rPr lang="ru-RU" sz="2200" dirty="0"/>
              <a:t>химического состава мела составляет карбонат кальция с небольшим количеством карбоната </a:t>
            </a:r>
            <a:r>
              <a:rPr lang="ru-RU" sz="2200" dirty="0" smtClean="0"/>
              <a:t>магния</a:t>
            </a:r>
            <a:r>
              <a:rPr lang="en-US" sz="2200" dirty="0" smtClean="0"/>
              <a:t>, </a:t>
            </a:r>
            <a:r>
              <a:rPr lang="ru-RU" sz="2200" dirty="0" smtClean="0"/>
              <a:t>но </a:t>
            </a:r>
            <a:r>
              <a:rPr lang="ru-RU" sz="2200" dirty="0"/>
              <a:t>обычно присутствует и некарбонатная часть, в основном оксиды </a:t>
            </a:r>
            <a:r>
              <a:rPr lang="ru-RU" sz="2200" dirty="0" smtClean="0"/>
              <a:t>металлов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r>
              <a:rPr lang="ru-RU" sz="2200" dirty="0"/>
              <a:t>В природе это химическое вещество встречается в разных формах — из него состоят раковины моллюсков и кораллы, жемчуг и яичная скорлупа.</a:t>
            </a:r>
          </a:p>
          <a:p>
            <a:pPr marL="0" indent="0">
              <a:buNone/>
            </a:pPr>
            <a:r>
              <a:rPr lang="ru-RU" sz="2200" dirty="0"/>
              <a:t>Мел используется в быту и различных отраслях народного </a:t>
            </a:r>
            <a:r>
              <a:rPr lang="ru-RU" sz="2200" dirty="0" smtClean="0"/>
              <a:t>хозяйства: в </a:t>
            </a:r>
            <a:r>
              <a:rPr lang="ru-RU" sz="2200" dirty="0"/>
              <a:t>строительстве и для ремонта зданий и </a:t>
            </a:r>
            <a:r>
              <a:rPr lang="ru-RU" sz="2200" dirty="0" smtClean="0"/>
              <a:t>сооружений</a:t>
            </a:r>
            <a:r>
              <a:rPr lang="en-US" sz="2200" dirty="0" smtClean="0"/>
              <a:t>,</a:t>
            </a:r>
            <a:r>
              <a:rPr lang="ru-RU" sz="2200" dirty="0" smtClean="0"/>
              <a:t> </a:t>
            </a:r>
            <a:r>
              <a:rPr lang="ru-RU" sz="2200" dirty="0"/>
              <a:t>как необходимый компонент мелованной </a:t>
            </a:r>
            <a:r>
              <a:rPr lang="ru-RU" sz="2200" dirty="0" smtClean="0"/>
              <a:t>бумаги</a:t>
            </a:r>
            <a:r>
              <a:rPr lang="en-US" sz="2200" dirty="0" smtClean="0"/>
              <a:t>,</a:t>
            </a:r>
            <a:r>
              <a:rPr lang="ru-RU" sz="2200" dirty="0" smtClean="0"/>
              <a:t> </a:t>
            </a:r>
            <a:r>
              <a:rPr lang="ru-RU" sz="2200" dirty="0"/>
              <a:t>в животноводстве как кормовая </a:t>
            </a:r>
            <a:r>
              <a:rPr lang="ru-RU" sz="2200" dirty="0" smtClean="0"/>
              <a:t>добавка.</a:t>
            </a:r>
          </a:p>
          <a:p>
            <a:pPr marL="0" indent="0">
              <a:buNone/>
            </a:pPr>
            <a:r>
              <a:rPr lang="ru-RU" sz="2200" dirty="0"/>
              <a:t>В настоящее время в России известно и разрабатывается 138 месторождений природного мела. Только их исследованные запасы оценивают в 3300 млн. тонн.</a:t>
            </a:r>
          </a:p>
        </p:txBody>
      </p:sp>
    </p:spTree>
    <p:extLst>
      <p:ext uri="{BB962C8B-B14F-4D97-AF65-F5344CB8AC3E}">
        <p14:creationId xmlns:p14="http://schemas.microsoft.com/office/powerpoint/2010/main" val="155972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Основные показатели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/>
              <a:t>показатели, которыми должен обладать мел, используемый в </a:t>
            </a:r>
            <a:r>
              <a:rPr lang="ru-RU" sz="2200" dirty="0" smtClean="0"/>
              <a:t>школах:</a:t>
            </a:r>
          </a:p>
          <a:p>
            <a:pPr marL="0" indent="0">
              <a:buNone/>
            </a:pPr>
            <a:r>
              <a:rPr lang="ru-RU" sz="2200" dirty="0"/>
              <a:t>- крошится при письме</a:t>
            </a:r>
            <a:br>
              <a:rPr lang="ru-RU" sz="2200" dirty="0"/>
            </a:br>
            <a:r>
              <a:rPr lang="ru-RU" sz="2200" dirty="0"/>
              <a:t>- пачкает руки</a:t>
            </a:r>
            <a:br>
              <a:rPr lang="ru-RU" sz="2200" dirty="0"/>
            </a:br>
            <a:r>
              <a:rPr lang="ru-RU" sz="2200" dirty="0"/>
              <a:t>- чистота (белый)</a:t>
            </a:r>
            <a:br>
              <a:rPr lang="ru-RU" sz="2200" dirty="0"/>
            </a:br>
            <a:r>
              <a:rPr lang="ru-RU" sz="2200" dirty="0"/>
              <a:t>- твердые вкрапления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28277"/>
              </p:ext>
            </p:extLst>
          </p:nvPr>
        </p:nvGraphicFramePr>
        <p:xfrm>
          <a:off x="1867070" y="3891776"/>
          <a:ext cx="8458958" cy="2767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25">
                  <a:extLst>
                    <a:ext uri="{9D8B030D-6E8A-4147-A177-3AD203B41FA5}">
                      <a16:colId xmlns:a16="http://schemas.microsoft.com/office/drawing/2014/main" val="3651028593"/>
                    </a:ext>
                  </a:extLst>
                </a:gridCol>
                <a:gridCol w="1300952">
                  <a:extLst>
                    <a:ext uri="{9D8B030D-6E8A-4147-A177-3AD203B41FA5}">
                      <a16:colId xmlns:a16="http://schemas.microsoft.com/office/drawing/2014/main" val="1358728803"/>
                    </a:ext>
                  </a:extLst>
                </a:gridCol>
                <a:gridCol w="1130129">
                  <a:extLst>
                    <a:ext uri="{9D8B030D-6E8A-4147-A177-3AD203B41FA5}">
                      <a16:colId xmlns:a16="http://schemas.microsoft.com/office/drawing/2014/main" val="412189302"/>
                    </a:ext>
                  </a:extLst>
                </a:gridCol>
                <a:gridCol w="1119847">
                  <a:extLst>
                    <a:ext uri="{9D8B030D-6E8A-4147-A177-3AD203B41FA5}">
                      <a16:colId xmlns:a16="http://schemas.microsoft.com/office/drawing/2014/main" val="824888486"/>
                    </a:ext>
                  </a:extLst>
                </a:gridCol>
                <a:gridCol w="1338122">
                  <a:extLst>
                    <a:ext uri="{9D8B030D-6E8A-4147-A177-3AD203B41FA5}">
                      <a16:colId xmlns:a16="http://schemas.microsoft.com/office/drawing/2014/main" val="421735551"/>
                    </a:ext>
                  </a:extLst>
                </a:gridCol>
                <a:gridCol w="1626783">
                  <a:extLst>
                    <a:ext uri="{9D8B030D-6E8A-4147-A177-3AD203B41FA5}">
                      <a16:colId xmlns:a16="http://schemas.microsoft.com/office/drawing/2014/main" val="2035111685"/>
                    </a:ext>
                  </a:extLst>
                </a:gridCol>
              </a:tblGrid>
              <a:tr h="700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Мел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Цвет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Сыпучесть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Маркость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Твердые вкрапления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Твердый, мягкий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574491"/>
                  </a:ext>
                </a:extLst>
              </a:tr>
              <a:tr h="76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Кусковой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Серо-белый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Средняя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Средняя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Имеются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Твердый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567142"/>
                  </a:ext>
                </a:extLst>
              </a:tr>
              <a:tr h="632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Круглый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Белый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Большая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Большая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Отсутствуют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Мягкий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60414"/>
                  </a:ext>
                </a:extLst>
              </a:tr>
              <a:tr h="66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Прямоугольный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Белый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Средняя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Средняя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Отсутствуют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Твердо-мягкий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90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99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Влияние школьного мела на здоровье </a:t>
            </a:r>
            <a:r>
              <a:rPr lang="ru-RU" sz="4400" dirty="0" smtClean="0"/>
              <a:t>учеников </a:t>
            </a:r>
            <a:r>
              <a:rPr lang="ru-RU" sz="4400" dirty="0"/>
              <a:t>и учителей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8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Сегодня к школьному мелу предъявляются очень серьезные требования, поэтому школьный мел считается экологически чистым и безопасным продуктом. Однако в процессе использования школьный мел начинает пылить, забиваться в нос, пачкать руки. </a:t>
            </a:r>
          </a:p>
          <a:p>
            <a:pPr marL="0" indent="0">
              <a:buNone/>
            </a:pPr>
            <a:r>
              <a:rPr lang="ru-RU" dirty="0"/>
              <a:t>Давно подмечено, что многие дети с удовольствием грызут </a:t>
            </a:r>
            <a:r>
              <a:rPr lang="ru-RU" dirty="0" smtClean="0"/>
              <a:t>мел. Любой </a:t>
            </a:r>
            <a:r>
              <a:rPr lang="ru-RU" dirty="0"/>
              <a:t>мел, как и таблетки кальция - это мертвая форма кальция, организмом не усваивается. Есть вероятность, что избытки будут откладываться в почках, суставах и даже тканях. От съеденного мела быстро образуются камни в почках – оксалат </a:t>
            </a:r>
            <a:r>
              <a:rPr lang="ru-RU" dirty="0" smtClean="0"/>
              <a:t>кальция. Контактируя </a:t>
            </a:r>
            <a:r>
              <a:rPr lang="ru-RU" dirty="0"/>
              <a:t>с кислотной средой желудка, мел превращается в подобие гашеной извести, которая крайне вредно влияет на слизистую оболочку пищеварительных органов. </a:t>
            </a:r>
            <a:r>
              <a:rPr lang="ru-RU" dirty="0" smtClean="0"/>
              <a:t>При </a:t>
            </a:r>
            <a:r>
              <a:rPr lang="ru-RU" dirty="0"/>
              <a:t>производстве школьного мела все-таки применяются некоторые токсичные примеси. Это конечно, красители </a:t>
            </a:r>
            <a:r>
              <a:rPr lang="ru-RU" dirty="0" smtClean="0"/>
              <a:t>и </a:t>
            </a:r>
            <a:r>
              <a:rPr lang="ru-RU" dirty="0"/>
              <a:t>некоторые склеивающие вещества, например, клей </a:t>
            </a:r>
            <a:r>
              <a:rPr lang="ru-RU" dirty="0" smtClean="0"/>
              <a:t>ПВА.</a:t>
            </a:r>
          </a:p>
          <a:p>
            <a:pPr marL="0" indent="0">
              <a:buNone/>
            </a:pPr>
            <a:r>
              <a:rPr lang="ru-RU" dirty="0"/>
              <a:t>В совокупности перечисленного оказывается, что частое использование школьных мелков совсем небезопасно для организмов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458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33" y="111514"/>
            <a:ext cx="10058400" cy="2283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Практическая часть.</a:t>
            </a:r>
            <a:br>
              <a:rPr lang="ru-RU" sz="4900" dirty="0" smtClean="0"/>
            </a:br>
            <a:r>
              <a:rPr lang="ru-RU" sz="4900" dirty="0" smtClean="0"/>
              <a:t>Сравнение </a:t>
            </a:r>
            <a:r>
              <a:rPr lang="ru-RU" sz="4900" dirty="0"/>
              <a:t>мела разных производителей путем проведения </a:t>
            </a:r>
            <a:r>
              <a:rPr lang="ru-RU" sz="4900" dirty="0" smtClean="0"/>
              <a:t>опытов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866" y="2035305"/>
            <a:ext cx="5982057" cy="4822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/>
              <a:t>Исследование физических свойств мела.</a:t>
            </a:r>
          </a:p>
          <a:p>
            <a:pPr marL="0" indent="0">
              <a:buNone/>
            </a:pPr>
            <a:r>
              <a:rPr lang="ru-RU" sz="2400" dirty="0"/>
              <a:t>Чтобы провести исследование физических свойств мела я взял один образец из своей школы, а также приобрел еще два образца от разных производителей в магазине канцелярии</a:t>
            </a:r>
            <a:r>
              <a:rPr lang="ru-RU" sz="2400" dirty="0" smtClean="0"/>
              <a:t>.</a:t>
            </a:r>
          </a:p>
          <a:p>
            <a:pPr marL="0" lvl="0" indent="0">
              <a:buNone/>
            </a:pPr>
            <a:r>
              <a:rPr lang="ru-RU" sz="2400" dirty="0"/>
              <a:t>Для наблюдений физических свойств мела были совершены следующие действия: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1. Взял </a:t>
            </a:r>
            <a:r>
              <a:rPr lang="ru-RU" sz="2400" dirty="0"/>
              <a:t>несколько образцов мела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2. Написал </a:t>
            </a:r>
            <a:r>
              <a:rPr lang="ru-RU" sz="2400" dirty="0"/>
              <a:t>на школьной доске каждым из образцов для наглядного представления различий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3. Стер </a:t>
            </a:r>
            <a:r>
              <a:rPr lang="ru-RU" sz="2400" dirty="0"/>
              <a:t>с доски записи, чтобы определить какой из образцов оставляет или не оставляет следы мела за собой.</a:t>
            </a:r>
          </a:p>
          <a:p>
            <a:pPr marL="0" indent="0">
              <a:buNone/>
            </a:pPr>
            <a:r>
              <a:rPr lang="ru-RU" sz="2400" dirty="0"/>
              <a:t>Результаты наблюдений приведены в </a:t>
            </a:r>
            <a:r>
              <a:rPr lang="ru-RU" sz="2400" dirty="0" smtClean="0"/>
              <a:t>таблице.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22370" r="160" b="8595"/>
          <a:stretch/>
        </p:blipFill>
        <p:spPr bwMode="auto">
          <a:xfrm>
            <a:off x="7810932" y="1953710"/>
            <a:ext cx="3619068" cy="2034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7" b="14849"/>
          <a:stretch/>
        </p:blipFill>
        <p:spPr bwMode="auto">
          <a:xfrm>
            <a:off x="6871923" y="4319075"/>
            <a:ext cx="3619068" cy="221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69623" y="3949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306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6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Сравнительная характеристика физических свойств мела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8164"/>
              </p:ext>
            </p:extLst>
          </p:nvPr>
        </p:nvGraphicFramePr>
        <p:xfrm>
          <a:off x="876300" y="1823957"/>
          <a:ext cx="10439400" cy="497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1484">
                  <a:extLst>
                    <a:ext uri="{9D8B030D-6E8A-4147-A177-3AD203B41FA5}">
                      <a16:colId xmlns:a16="http://schemas.microsoft.com/office/drawing/2014/main" val="4054589685"/>
                    </a:ext>
                  </a:extLst>
                </a:gridCol>
                <a:gridCol w="2363875">
                  <a:extLst>
                    <a:ext uri="{9D8B030D-6E8A-4147-A177-3AD203B41FA5}">
                      <a16:colId xmlns:a16="http://schemas.microsoft.com/office/drawing/2014/main" val="2363190329"/>
                    </a:ext>
                  </a:extLst>
                </a:gridCol>
                <a:gridCol w="2091213">
                  <a:extLst>
                    <a:ext uri="{9D8B030D-6E8A-4147-A177-3AD203B41FA5}">
                      <a16:colId xmlns:a16="http://schemas.microsoft.com/office/drawing/2014/main" val="3117160182"/>
                    </a:ext>
                  </a:extLst>
                </a:gridCol>
                <a:gridCol w="3202828">
                  <a:extLst>
                    <a:ext uri="{9D8B030D-6E8A-4147-A177-3AD203B41FA5}">
                      <a16:colId xmlns:a16="http://schemas.microsoft.com/office/drawing/2014/main" val="975073847"/>
                    </a:ext>
                  </a:extLst>
                </a:gridCol>
              </a:tblGrid>
              <a:tr h="274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Название, производитель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Форма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Состав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Результаты наблюдений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extLst>
                  <a:ext uri="{0D108BD9-81ED-4DB2-BD59-A6C34878D82A}">
                    <a16:rowId xmlns:a16="http://schemas.microsoft.com/office/drawing/2014/main" val="3218470157"/>
                  </a:ext>
                </a:extLst>
              </a:tr>
              <a:tr h="1480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 smtClean="0">
                          <a:solidFill>
                            <a:schemeClr val="bg1"/>
                          </a:solidFill>
                          <a:effectLst/>
                        </a:rPr>
                        <a:t>1. Мелки </a:t>
                      </a: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белые.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ООО "</a:t>
                      </a:r>
                      <a:r>
                        <a:rPr lang="ru-RU" sz="1200" spc="-15" dirty="0" err="1">
                          <a:solidFill>
                            <a:schemeClr val="bg1"/>
                          </a:solidFill>
                          <a:effectLst/>
                        </a:rPr>
                        <a:t>Кетбис</a:t>
                      </a: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", Россия,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200" spc="-20" dirty="0">
                          <a:solidFill>
                            <a:schemeClr val="bg1"/>
                          </a:solidFill>
                          <a:effectLst/>
                        </a:rPr>
                        <a:t>Шебекино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Брусок круглой формы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Состав не указан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Образец пишет четко и легко, без приложения силы.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Пачкает руки.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Средняя сыпучесть при написании.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Стирается полностью, не оставляя следов.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extLst>
                  <a:ext uri="{0D108BD9-81ED-4DB2-BD59-A6C34878D82A}">
                    <a16:rowId xmlns:a16="http://schemas.microsoft.com/office/drawing/2014/main" val="2713406616"/>
                  </a:ext>
                </a:extLst>
              </a:tr>
              <a:tr h="1510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2. Мелки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белые.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ООО Предприятие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Алгем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+»</a:t>
                      </a: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Россия,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город не указан.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Брусок прямоугольной формы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Мел, гипс, вода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Образец пишет со средней четкостью, с небольшим приложением силы.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Слегка пачкает руки.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Сыпучести при написании не наблюдается.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Стирается полностью, не оставляя следов.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extLst>
                  <a:ext uri="{0D108BD9-81ED-4DB2-BD59-A6C34878D82A}">
                    <a16:rowId xmlns:a16="http://schemas.microsoft.com/office/drawing/2014/main" val="834047789"/>
                  </a:ext>
                </a:extLst>
              </a:tr>
              <a:tr h="150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bg1"/>
                          </a:solidFill>
                          <a:effectLst/>
                        </a:rPr>
                        <a:t>3. Мелки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цветные.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Мелан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Россия,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дер.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Соколово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Брусок прямоугольной формы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Состав не указан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Образец пишет нечетко, с большим приложением силы.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 пачкает руки.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Сыпучесть при написании очень слабая.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Стирается, оставляя за собой следы.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17" marR="42717" marT="0" marB="0"/>
                </a:tc>
                <a:extLst>
                  <a:ext uri="{0D108BD9-81ED-4DB2-BD59-A6C34878D82A}">
                    <a16:rowId xmlns:a16="http://schemas.microsoft.com/office/drawing/2014/main" val="55327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494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store.com_w8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powerpointstore.com_w89</Template>
  <TotalTime>147</TotalTime>
  <Words>1075</Words>
  <Application>Microsoft Office PowerPoint</Application>
  <PresentationFormat>Широкоэкранный</PresentationFormat>
  <Paragraphs>177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powerpointstore.com_w89</vt:lpstr>
      <vt:lpstr>Школьный мел. Какой он?</vt:lpstr>
      <vt:lpstr>Презентация PowerPoint</vt:lpstr>
      <vt:lpstr>Актуальность</vt:lpstr>
      <vt:lpstr>Презентация PowerPoint</vt:lpstr>
      <vt:lpstr>Теоретическая часть</vt:lpstr>
      <vt:lpstr>Основные показатели качества</vt:lpstr>
      <vt:lpstr>Влияние школьного мела на здоровье учеников и учителей </vt:lpstr>
      <vt:lpstr>Практическая часть. Сравнение мела разных производителей путем проведения опытов </vt:lpstr>
      <vt:lpstr>Сравнительная характеристика физических свойств мела</vt:lpstr>
      <vt:lpstr>Презентация PowerPoint</vt:lpstr>
      <vt:lpstr>Определение наличия кальция</vt:lpstr>
      <vt:lpstr>Презентация PowerPoint</vt:lpstr>
      <vt:lpstr>Определение наличия крахмала</vt:lpstr>
      <vt:lpstr>Заключение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школьного мела на здоровье учащихся и учителей</dc:title>
  <dc:creator>Уважаемый Сергей Викторович</dc:creator>
  <cp:lastModifiedBy>Уважаемый Сергей Викторович</cp:lastModifiedBy>
  <cp:revision>30</cp:revision>
  <dcterms:created xsi:type="dcterms:W3CDTF">2022-03-01T17:25:24Z</dcterms:created>
  <dcterms:modified xsi:type="dcterms:W3CDTF">2022-04-20T18:12:49Z</dcterms:modified>
</cp:coreProperties>
</file>