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79;&#1072;&#1085;&#1103;&#1090;&#1080;&#1103;%2020-21\&#1053;&#1048;&#1056;20-21\&#1089;&#1086;&#1094;%20&#1089;&#1077;&#1090;&#1080;\&#1053;&#1086;&#1074;&#1072;&#1103;%20&#1092;&#1086;&#1088;&#1084;&#1072;%20(&#1054;&#1090;&#1074;&#1077;&#1090;&#1099;%20&#1085;&#1072;%2014.11.2020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79;&#1072;&#1085;&#1103;&#1090;&#1080;&#1103;%2020-21\&#1053;&#1048;&#1056;20-21\&#1089;&#1086;&#1094;%20&#1089;&#1077;&#1090;&#1080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79;&#1072;&#1085;&#1103;&#1090;&#1080;&#1103;%2020-21\&#1053;&#1048;&#1056;20-21\&#1089;&#1086;&#1094;%20&#1089;&#1077;&#1090;&#108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380244488963631E-3"/>
          <c:y val="0.10185177837383153"/>
          <c:w val="0.94722222222222219"/>
          <c:h val="0.8981481481481491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1-2 СС</a:t>
                    </a:r>
                  </a:p>
                  <a:p>
                    <a:r>
                      <a:rPr lang="en-US"/>
                      <a:t>39%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3-4 СС</a:t>
                    </a:r>
                  </a:p>
                  <a:p>
                    <a:r>
                      <a:rPr lang="en-US"/>
                      <a:t>47%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более</a:t>
                    </a:r>
                    <a:r>
                      <a:rPr lang="ru-RU" baseline="0"/>
                      <a:t> 5 СС</a:t>
                    </a:r>
                    <a:endParaRPr lang="ru-RU"/>
                  </a:p>
                  <a:p>
                    <a:r>
                      <a:rPr lang="en-US"/>
                      <a:t>12%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не посещают</a:t>
                    </a:r>
                  </a:p>
                  <a:p>
                    <a:r>
                      <a:rPr lang="en-US"/>
                      <a:t>2%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val>
            <c:numRef>
              <c:f>Лист2!$A$1:$A$4</c:f>
              <c:numCache>
                <c:formatCode>General</c:formatCode>
                <c:ptCount val="4"/>
                <c:pt idx="0">
                  <c:v>50</c:v>
                </c:pt>
                <c:pt idx="1">
                  <c:v>61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3.2076297078102459E-2"/>
          <c:w val="1"/>
          <c:h val="0.95414528594045112"/>
        </c:manualLayout>
      </c:layout>
      <c:pie3D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explosion val="25"/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-2 СС</a:t>
                    </a:r>
                    <a:r>
                      <a:rPr lang="en-US"/>
                      <a:t>
54%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3-4</a:t>
                    </a:r>
                    <a:r>
                      <a:rPr lang="ru-RU" baseline="0"/>
                      <a:t> СС </a:t>
                    </a:r>
                    <a:r>
                      <a:rPr lang="en-US"/>
                      <a:t>
34%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более</a:t>
                    </a:r>
                    <a:r>
                      <a:rPr lang="ru-RU" baseline="0"/>
                      <a:t> 5</a:t>
                    </a:r>
                    <a:r>
                      <a:rPr lang="en-US"/>
                      <a:t>
7%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не</a:t>
                    </a:r>
                    <a:r>
                      <a:rPr lang="ru-RU" baseline="0"/>
                      <a:t> посещают</a:t>
                    </a:r>
                    <a:r>
                      <a:rPr lang="en-US"/>
                      <a:t>
5%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val>
            <c:numRef>
              <c:f>Лист1!$A$1:$A$4</c:f>
              <c:numCache>
                <c:formatCode>General</c:formatCode>
                <c:ptCount val="4"/>
                <c:pt idx="0">
                  <c:v>43</c:v>
                </c:pt>
                <c:pt idx="1">
                  <c:v>27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Pos val="inEnd"/>
            <c:showVal val="1"/>
          </c:dLbls>
          <c:val>
            <c:numRef>
              <c:f>Лист1!$A$1:$A$9</c:f>
              <c:numCache>
                <c:formatCode>General</c:formatCode>
                <c:ptCount val="9"/>
                <c:pt idx="0">
                  <c:v>2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dLbls>
            <c:dLblPos val="inEnd"/>
            <c:showVal val="1"/>
          </c:dLbls>
          <c:val>
            <c:numRef>
              <c:f>Лист1!$B$1:$B$9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31</c:v>
                </c:pt>
                <c:pt idx="3">
                  <c:v>25</c:v>
                </c:pt>
                <c:pt idx="4">
                  <c:v>16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Val val="1"/>
        </c:dLbls>
        <c:axId val="58127872"/>
        <c:axId val="58129408"/>
      </c:barChart>
      <c:catAx>
        <c:axId val="58127872"/>
        <c:scaling>
          <c:orientation val="minMax"/>
        </c:scaling>
        <c:axPos val="b"/>
        <c:tickLblPos val="none"/>
        <c:crossAx val="58129408"/>
        <c:crosses val="autoZero"/>
        <c:auto val="1"/>
        <c:lblAlgn val="ctr"/>
        <c:lblOffset val="100"/>
      </c:catAx>
      <c:valAx>
        <c:axId val="58129408"/>
        <c:scaling>
          <c:orientation val="minMax"/>
        </c:scaling>
        <c:axPos val="l"/>
        <c:majorGridlines/>
        <c:numFmt formatCode="General" sourceLinked="1"/>
        <c:tickLblPos val="nextTo"/>
        <c:crossAx val="5812787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plotArea>
      <c:layout>
        <c:manualLayout>
          <c:layoutTarget val="inner"/>
          <c:xMode val="edge"/>
          <c:yMode val="edge"/>
          <c:x val="4.0463524788924891E-2"/>
          <c:y val="0.11697049060831559"/>
          <c:w val="0.9136049065317553"/>
          <c:h val="0.79990414735387194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0.11827663100985403"/>
                  <c:y val="-5.430772778243243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ВКонтакте </a:t>
                    </a:r>
                    <a:r>
                      <a:rPr lang="en-US"/>
                      <a:t>82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9.9527009897934829E-4"/>
                  <c:y val="-8.355035043451154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</a:t>
                    </a:r>
                    <a:r>
                      <a:rPr lang="en-US"/>
                      <a:t>Instagram 43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33311771157110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YouTube18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9.8643511782730425E-3"/>
                  <c:y val="-4.17751752172554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Telegram 18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6.79122440094352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WhatsApp 16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7.6311503868791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Facebook10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4.8995395476489649E-3"/>
                  <c:y val="-3.8293468246405126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TikTok9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7"/>
              <c:layout>
                <c:manualLayout>
                  <c:x val="1.0916798933051159E-2"/>
                  <c:y val="8.35503504345115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Discord 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8"/>
              <c:layout>
                <c:manualLayout>
                  <c:x val="3.17001879284879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Twitter6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9"/>
              <c:layout>
                <c:manualLayout>
                  <c:x val="3.9904664870048269E-2"/>
                  <c:y val="4.177517521725543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Иные</a:t>
                    </a:r>
                    <a:r>
                      <a:rPr lang="ru-RU" baseline="0"/>
                      <a:t> </a:t>
                    </a:r>
                    <a:r>
                      <a:rPr lang="en-US"/>
                      <a:t>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inEnd"/>
            <c:showVal val="1"/>
          </c:dLbls>
          <c:val>
            <c:numRef>
              <c:f>Лист3!$A$1:$A$10</c:f>
              <c:numCache>
                <c:formatCode>General</c:formatCode>
                <c:ptCount val="10"/>
                <c:pt idx="0">
                  <c:v>82</c:v>
                </c:pt>
                <c:pt idx="1">
                  <c:v>43</c:v>
                </c:pt>
                <c:pt idx="2">
                  <c:v>18</c:v>
                </c:pt>
                <c:pt idx="3">
                  <c:v>18</c:v>
                </c:pt>
                <c:pt idx="4">
                  <c:v>16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6</c:v>
                </c:pt>
                <c:pt idx="9">
                  <c:v>5</c:v>
                </c:pt>
              </c:numCache>
            </c:numRef>
          </c:val>
        </c:ser>
        <c:dLbls>
          <c:showVal val="1"/>
        </c:dLbls>
        <c:axId val="58211328"/>
        <c:axId val="102449920"/>
      </c:barChart>
      <c:catAx>
        <c:axId val="58211328"/>
        <c:scaling>
          <c:orientation val="minMax"/>
        </c:scaling>
        <c:delete val="1"/>
        <c:axPos val="l"/>
        <c:tickLblPos val="none"/>
        <c:crossAx val="102449920"/>
        <c:crosses val="autoZero"/>
        <c:auto val="1"/>
        <c:lblAlgn val="ctr"/>
        <c:lblOffset val="100"/>
      </c:catAx>
      <c:valAx>
        <c:axId val="102449920"/>
        <c:scaling>
          <c:orientation val="minMax"/>
        </c:scaling>
        <c:axPos val="b"/>
        <c:majorGridlines/>
        <c:numFmt formatCode="General" sourceLinked="1"/>
        <c:tickLblPos val="nextTo"/>
        <c:crossAx val="5821132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plotArea>
      <c:layout>
        <c:manualLayout>
          <c:layoutTarget val="inner"/>
          <c:xMode val="edge"/>
          <c:yMode val="edge"/>
          <c:x val="4.9070347182887955E-2"/>
          <c:y val="4.7761598170768402E-2"/>
          <c:w val="0.92175268962728651"/>
          <c:h val="0.84413103293601555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3.7793793764645242E-2"/>
                  <c:y val="-4.783457094300040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ВКонтакте </a:t>
                    </a:r>
                    <a:r>
                      <a:rPr lang="en-US"/>
                      <a:t>82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0.14325760567975185"/>
                  <c:y val="-5.80848361450717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Instagram 75%</a:t>
                    </a: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7.044329212558523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TikTok</a:t>
                    </a:r>
                    <a:r>
                      <a:rPr lang="en-US" baseline="0"/>
                      <a:t> </a:t>
                    </a:r>
                    <a:r>
                      <a:rPr lang="en-US"/>
                      <a:t>28%</a:t>
                    </a:r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1.0213591700460028E-2"/>
                  <c:y val="-6.2639785948062682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WhatsApp 22%</a:t>
                    </a:r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6.904150294824387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Telegram</a:t>
                    </a:r>
                    <a:r>
                      <a:rPr lang="en-US" baseline="0"/>
                      <a:t> </a:t>
                    </a:r>
                    <a:r>
                      <a:rPr lang="en-US"/>
                      <a:t>19%</a:t>
                    </a:r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4.12258070741933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YouTube17</a:t>
                    </a:r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9.56890411745099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Иные</a:t>
                    </a:r>
                    <a:r>
                      <a:rPr lang="ru-RU" baseline="0"/>
                      <a:t> </a:t>
                    </a:r>
                    <a:r>
                      <a:rPr lang="en-US"/>
                      <a:t>9</a:t>
                    </a:r>
                    <a:r>
                      <a:rPr lang="ru-RU"/>
                      <a:t>% 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7"/>
              <c:layout>
                <c:manualLayout>
                  <c:x val="1.428656803240097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Facebook</a:t>
                    </a:r>
                    <a:r>
                      <a:rPr lang="en-US" baseline="0"/>
                      <a:t> </a:t>
                    </a:r>
                    <a:r>
                      <a:rPr lang="en-US"/>
                      <a:t>4%</a:t>
                    </a:r>
                  </a:p>
                </c:rich>
              </c:tx>
              <c:dLblPos val="outEnd"/>
              <c:showVal val="1"/>
            </c:dLbl>
            <c:dLbl>
              <c:idx val="8"/>
              <c:layout>
                <c:manualLayout>
                  <c:x val="2.0390276391178398E-2"/>
                  <c:y val="3.416755067357161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Like 3%</a:t>
                    </a:r>
                  </a:p>
                </c:rich>
              </c:tx>
              <c:dLblPos val="outEnd"/>
              <c:showVal val="1"/>
            </c:dLbl>
            <c:dLblPos val="ctr"/>
            <c:showVal val="1"/>
          </c:dLbls>
          <c:val>
            <c:numRef>
              <c:f>Лист4!$A$1:$A$9</c:f>
              <c:numCache>
                <c:formatCode>General</c:formatCode>
                <c:ptCount val="9"/>
                <c:pt idx="0">
                  <c:v>82</c:v>
                </c:pt>
                <c:pt idx="1">
                  <c:v>75</c:v>
                </c:pt>
                <c:pt idx="2">
                  <c:v>28</c:v>
                </c:pt>
                <c:pt idx="3">
                  <c:v>22</c:v>
                </c:pt>
                <c:pt idx="4">
                  <c:v>19</c:v>
                </c:pt>
                <c:pt idx="5">
                  <c:v>17</c:v>
                </c:pt>
                <c:pt idx="6">
                  <c:v>9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dLbls>
          <c:showVal val="1"/>
        </c:dLbls>
        <c:axId val="102470016"/>
        <c:axId val="102471552"/>
      </c:barChart>
      <c:catAx>
        <c:axId val="102470016"/>
        <c:scaling>
          <c:orientation val="minMax"/>
        </c:scaling>
        <c:delete val="1"/>
        <c:axPos val="l"/>
        <c:tickLblPos val="none"/>
        <c:crossAx val="102471552"/>
        <c:crosses val="autoZero"/>
        <c:auto val="1"/>
        <c:lblAlgn val="ctr"/>
        <c:lblOffset val="100"/>
      </c:catAx>
      <c:valAx>
        <c:axId val="102471552"/>
        <c:scaling>
          <c:orientation val="minMax"/>
        </c:scaling>
        <c:axPos val="b"/>
        <c:majorGridlines/>
        <c:numFmt formatCode="General" sourceLinked="1"/>
        <c:tickLblPos val="nextTo"/>
        <c:crossAx val="10247001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val>
            <c:numRef>
              <c:f>Лист5!$A$1:$A$4</c:f>
              <c:numCache>
                <c:formatCode>General</c:formatCode>
                <c:ptCount val="4"/>
                <c:pt idx="0">
                  <c:v>66</c:v>
                </c:pt>
                <c:pt idx="1">
                  <c:v>17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val>
            <c:numRef>
              <c:f>Лист5!$B$1:$B$4</c:f>
              <c:numCache>
                <c:formatCode>General</c:formatCode>
                <c:ptCount val="4"/>
                <c:pt idx="0">
                  <c:v>47</c:v>
                </c:pt>
                <c:pt idx="1">
                  <c:v>31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shape val="box"/>
        <c:axId val="103198080"/>
        <c:axId val="103203968"/>
        <c:axId val="0"/>
      </c:bar3DChart>
      <c:catAx>
        <c:axId val="103198080"/>
        <c:scaling>
          <c:orientation val="minMax"/>
        </c:scaling>
        <c:axPos val="b"/>
        <c:tickLblPos val="nextTo"/>
        <c:crossAx val="103203968"/>
        <c:crosses val="autoZero"/>
        <c:auto val="1"/>
        <c:lblAlgn val="ctr"/>
        <c:lblOffset val="100"/>
      </c:catAx>
      <c:valAx>
        <c:axId val="103203968"/>
        <c:scaling>
          <c:orientation val="minMax"/>
        </c:scaling>
        <c:axPos val="l"/>
        <c:majorGridlines/>
        <c:numFmt formatCode="General" sourceLinked="1"/>
        <c:tickLblPos val="nextTo"/>
        <c:crossAx val="103198080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val>
            <c:numRef>
              <c:f>Лист6!$A$1:$A$3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val>
            <c:numRef>
              <c:f>Лист6!$B$1:$B$3</c:f>
              <c:numCache>
                <c:formatCode>General</c:formatCode>
                <c:ptCount val="3"/>
                <c:pt idx="0">
                  <c:v>58</c:v>
                </c:pt>
                <c:pt idx="1">
                  <c:v>36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shape val="box"/>
        <c:axId val="103234176"/>
        <c:axId val="103260544"/>
        <c:axId val="0"/>
      </c:bar3DChart>
      <c:catAx>
        <c:axId val="103234176"/>
        <c:scaling>
          <c:orientation val="minMax"/>
        </c:scaling>
        <c:axPos val="b"/>
        <c:majorTickMark val="none"/>
        <c:tickLblPos val="nextTo"/>
        <c:crossAx val="103260544"/>
        <c:crosses val="autoZero"/>
        <c:auto val="1"/>
        <c:lblAlgn val="ctr"/>
        <c:lblOffset val="100"/>
      </c:catAx>
      <c:valAx>
        <c:axId val="103260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323417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89A037-89E3-4035-9F9C-7D9FD01E992C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AD3E06-F57C-433E-8A69-977818F1B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7406640" cy="23490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Психофизиологический портрет современного подростка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примере вовлеченности в социальные 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7406640" cy="1752600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Мигранова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А класс, МАОУ «Школа № 103»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Руководитель-консультант: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Новикова Елена Николаевна,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Школы №103,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ПДО ДЭБЦ «Росток», к.б.н.</a:t>
            </a:r>
          </a:p>
          <a:p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Леушкина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Федоровна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ответов  (в %) на вопрос: «Какое место займут социальные сети через 5 лет?» среди мальчиков (темные столбики)  и девочек (светлые столбики) подросткового возраста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07704" y="1988840"/>
          <a:ext cx="5776108" cy="32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752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124744"/>
            <a:ext cx="77048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Подводя итоги, можно сделать следующие выводы: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 70% девочек  подросткового возраста посещают более  4 социальных сетей ежедневно. Среди мальчиков подросткового возраста более половины (54%) посещают ежедневно лишь 1-2 социальные сети.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сегодня это одна из самых популярных социальных сетей в мире, прежде всего как платформа для реализации собственных услуг и продуктов.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масса мальчиков считает социальные сети местом для отдыха. Девочки видят в социальных сетях возможность проявить свои индивидуальные качества, возможность научиться чему то новому и получить новые знания и навыки. Больше половины девочек считают, что через 5 лет социальные сети займут лидирующее положение. Половина мальчиков считает, что СС останутся местом для отдыха, а половина – что они займут лидирующее положение через несколько лет.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всемирная сеть Интернет является неотъемлемой частью жизни большинства людей (в большей степени молодежи), став, наряду со многими другими возможностями, площадкой для обсуждения различных социальных проблем, а также способом для выражения своих чувств, мыслей и суждений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Всемирная Сеть  привлекает возможностью свободного доступа, огромной аудиторией, быстрой передачей информации, отсутствием цензуры и других форм государственного контроля, а также анонимностью. Социальные сети выходят за рамки канала коммуникации и начинают выполнять ряд общественно-значимых социальных функций. Так как подростковый возраст с 11 до 18 лет характеризуется рядом особенностей, порой взрослому человеку довольно сложно наладить коммуникационные каналы со старшими школьниками. С целью наилучшего понимания психических и личностных особенностей современного подростка взрослому человеку необходимо сформировать представление о его внутреннем мире. Наилучшим способом это можно сделать при помощи анализа свободного времени и социально-виртуального пространства школьника.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исследования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степень взаимодействия современного подростка с существующими социальными сетями и дать психофизиологическую характеристику школьнику среднего и старшего звена.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общеобразовательных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 в возрасте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10 до 17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погруженности в социальные сети в зависимости от наличия интересов и хобби подростков с учетом половых особенностей.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использование социальных сетей может по-разному влиять на человека.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материалы исследования дают возможность расширить круг знаний подростков в области влияния социальных сетей на их собственное здоровье, материалы исследования помогут сформировать собственное отношение к влиянию социальных сетей на развитие подростков.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22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 социальных сетей в современном мире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748635"/>
            <a:ext cx="518457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современном мире «Интернет», как всеобъемлющая информационная система, образующая виртуальное пространство, рождает особую реальность, Интернет культуру со своими понятиями, ценностями, образом мыслей и языком. Важнейшим элементом этой культуры является общение в социальных сетях.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Социальные сети предоставляют людям возможность как быть собой, так и собой не быть. Неоднозначность идентификации в бестелесном «виртуальном обществе» приводит людей к выбору ролей и моделей поведения, которые им недоступны в реальной жизни.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Человека социальных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формирует не только его идентичность, не только та информация, которой он готов о себе поделиться, но и ее потребители – список контактов. Человек социальных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своей сущности детерминирован социальными информационными связями и вынужден управлять как формой, так и содержанием информационного потока, источником, ретранслятором или потребителем которого он является </a:t>
            </a:r>
          </a:p>
          <a:p>
            <a:endParaRPr lang="ru-RU" sz="1700" b="1" dirty="0"/>
          </a:p>
        </p:txBody>
      </p:sp>
      <p:pic>
        <p:nvPicPr>
          <p:cNvPr id="3074" name="Picture 2" descr="https://mtdata.ru/u10/photoE57C/20291749474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3"/>
            <a:ext cx="27363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cf2.ppt-online.org/files2/slide/l/LGHX9taFxmIuSbd5rews8kKUnf6vCqhABD1MoyVp2z/slide-11.jpg"/>
          <p:cNvPicPr>
            <a:picLocks noChangeAspect="1" noChangeArrowheads="1"/>
          </p:cNvPicPr>
          <p:nvPr/>
        </p:nvPicPr>
        <p:blipFill>
          <a:blip r:embed="rId3" cstate="print"/>
          <a:srcRect l="24608" t="55489" r="25189" b="157"/>
          <a:stretch>
            <a:fillRect/>
          </a:stretch>
        </p:blipFill>
        <p:spPr bwMode="auto">
          <a:xfrm>
            <a:off x="6156176" y="4077072"/>
            <a:ext cx="2840314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774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Психофизиологические особенности подросткового возраста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3" y="1556792"/>
            <a:ext cx="734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мнению отечественных учёных, подростковый период характеризуется такими психологическими особенностями, как: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Возникновение чувства взрослости и реакция эмансипации.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Реакция группирования со сверстниками.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Возникновение интереса к противоположному полу.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самосознания.</a:t>
            </a:r>
          </a:p>
        </p:txBody>
      </p:sp>
      <p:pic>
        <p:nvPicPr>
          <p:cNvPr id="2050" name="Picture 2" descr="https://stoletnik.ru/upload/medialibrary/823/82362deee80798f33f8f3648b3f7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4608512" cy="307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32656"/>
            <a:ext cx="413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Практическая часть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268760"/>
            <a:ext cx="709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нашем опросе приняли участие 210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по числу посещаемых социальных сетей опрошенных: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3356992"/>
          <a:ext cx="44644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716016" y="3501008"/>
          <a:ext cx="442798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76056" y="5717868"/>
            <a:ext cx="3744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420888"/>
            <a:ext cx="100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девочек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420888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мальчиков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43608" y="533872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девочек и мальчиков по количеству социальных сетей, в которых у них имеются личные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аккаунты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 горизонтальной оси отмечено количество социальных сетей, синий столбик – мальчики, красный столбик – девочки).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7704" y="5661248"/>
          <a:ext cx="5942965" cy="320040"/>
        </p:xfrm>
        <a:graphic>
          <a:graphicData uri="http://schemas.openxmlformats.org/drawingml/2006/table">
            <a:tbl>
              <a:tblPr/>
              <a:tblGrid>
                <a:gridCol w="1081405"/>
                <a:gridCol w="540385"/>
                <a:gridCol w="629920"/>
                <a:gridCol w="540385"/>
                <a:gridCol w="629920"/>
                <a:gridCol w="539750"/>
                <a:gridCol w="630555"/>
                <a:gridCol w="675005"/>
                <a:gridCol w="67564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       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907704" y="2204864"/>
          <a:ext cx="5811734" cy="338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571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Социальные сети, в которых имеются личные </a:t>
            </a:r>
            <a:r>
              <a:rPr lang="ru-RU" dirty="0" err="1"/>
              <a:t>аккаунты</a:t>
            </a:r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347864" y="3933056"/>
          <a:ext cx="5400600" cy="275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229200"/>
            <a:ext cx="14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мальчиков</a:t>
            </a:r>
            <a:endParaRPr lang="ru-RU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347864" y="836712"/>
          <a:ext cx="5220072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772816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девочек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1" y="62068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ответов на вопрос: « Социальная сеть для Вас?» среди мальчиков (темные столбики)  и девочек (светлые столбики)  подросткового возраста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63688" y="1988840"/>
          <a:ext cx="5787983" cy="358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04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15907</TotalTime>
  <Words>821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Психофизиологический портрет современного подростка на примере вовлеченности в социальные сети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Психофизиологический портрет современного подростка на примере вовлеченности в социальные сети</dc:title>
  <dc:creator>альберт мигранов</dc:creator>
  <cp:lastModifiedBy>альберт мигранов</cp:lastModifiedBy>
  <cp:revision>49</cp:revision>
  <dcterms:created xsi:type="dcterms:W3CDTF">2022-12-04T06:45:07Z</dcterms:created>
  <dcterms:modified xsi:type="dcterms:W3CDTF">2023-03-03T13:16:32Z</dcterms:modified>
</cp:coreProperties>
</file>