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4"/>
  </p:notesMasterIdLst>
  <p:sldIdLst>
    <p:sldId id="256" r:id="rId2"/>
    <p:sldId id="258" r:id="rId3"/>
    <p:sldId id="260" r:id="rId4"/>
    <p:sldId id="261" r:id="rId5"/>
    <p:sldId id="262" r:id="rId6"/>
    <p:sldId id="265" r:id="rId7"/>
    <p:sldId id="270" r:id="rId8"/>
    <p:sldId id="267" r:id="rId9"/>
    <p:sldId id="263" r:id="rId10"/>
    <p:sldId id="259" r:id="rId11"/>
    <p:sldId id="268" r:id="rId12"/>
    <p:sldId id="269"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3622"/>
    <a:srgbClr val="BEE395"/>
    <a:srgbClr val="36174D"/>
    <a:srgbClr val="C1191D"/>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69"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51511D6-286C-45A9-AF8F-6A101DA8CC50}" type="datetimeFigureOut">
              <a:rPr lang="ru-RU"/>
              <a:pPr>
                <a:defRPr/>
              </a:pPr>
              <a:t>15.04.2021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34A6686-006B-4B34-85AD-CBF5820C753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pPr>
              <a:defRPr/>
            </a:pPr>
            <a:fld id="{45D69F24-7962-415C-8D99-6E07B77E3D46}" type="datetimeFigureOut">
              <a:rPr lang="ru-RU" smtClean="0"/>
              <a:pPr>
                <a:defRPr/>
              </a:pPr>
              <a:t>15.04.2021</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pPr>
              <a:defRPr/>
            </a:pPr>
            <a:fld id="{4B945399-7C25-4409-AC3D-62A1D8D208AD}"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DAB26A5F-5D8E-4516-ADEF-79FDE3435C71}" type="datetimeFigureOut">
              <a:rPr lang="ru-RU" smtClean="0"/>
              <a:pPr>
                <a:defRPr/>
              </a:pPr>
              <a:t>15.04.2021</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BBE36016-BE9D-47FC-B117-1D754B9CE43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0FFA658E-A902-4001-AC80-186D6F887559}" type="datetimeFigureOut">
              <a:rPr lang="ru-RU" smtClean="0"/>
              <a:pPr>
                <a:defRPr/>
              </a:pPr>
              <a:t>15.04.2021</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6329C911-960C-4615-AA53-D683EB11176D}"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593EFC15-AF80-473A-A3D6-D883BE2AF7D0}" type="datetimeFigureOut">
              <a:rPr lang="ru-RU" smtClean="0"/>
              <a:pPr>
                <a:defRPr/>
              </a:pPr>
              <a:t>15.04.2021</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854B2F36-D321-491D-AC66-AAC598135C55}" type="slidenum">
              <a:rPr lang="ru-RU" smtClean="0"/>
              <a:pPr>
                <a:defRPr/>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fld id="{E6DA6B8C-297B-4297-87BA-E15C7652FC9D}" type="datetimeFigureOut">
              <a:rPr lang="ru-RU" smtClean="0"/>
              <a:pPr>
                <a:defRPr/>
              </a:pPr>
              <a:t>15.04.2021</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E641CD2C-A743-4CB0-89CB-1A3D42951989}" type="slidenum">
              <a:rPr lang="ru-RU" smtClean="0"/>
              <a:pPr>
                <a:defRPr/>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248ED6FA-4F18-4D0E-AE68-9A609ADFEC40}" type="datetimeFigureOut">
              <a:rPr lang="ru-RU" smtClean="0"/>
              <a:pPr>
                <a:defRPr/>
              </a:pPr>
              <a:t>15.04.2021</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EBDB889B-FBC3-47A6-86B2-1BB3D69AFF10}" type="slidenum">
              <a:rPr lang="ru-RU" smtClean="0"/>
              <a:pPr>
                <a:defRPr/>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05172E35-2EB8-4DFE-8643-DEEAC19922D9}" type="datetimeFigureOut">
              <a:rPr lang="ru-RU" smtClean="0"/>
              <a:pPr>
                <a:defRPr/>
              </a:pPr>
              <a:t>15.04.2021</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3A987A9B-03A4-4F0C-B26C-014771F5E0C4}"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pPr>
              <a:defRPr/>
            </a:pPr>
            <a:fld id="{F93D127F-EE53-40BF-8BFE-FA713AD670AC}" type="datetimeFigureOut">
              <a:rPr lang="ru-RU" smtClean="0"/>
              <a:pPr>
                <a:defRPr/>
              </a:pPr>
              <a:t>15.04.2021</a:t>
            </a:fld>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E5675CA0-9026-4345-907D-847AA2C77DE7}" type="slidenum">
              <a:rPr lang="ru-RU" smtClean="0"/>
              <a:pPr>
                <a:defRPr/>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pPr>
              <a:defRPr/>
            </a:pPr>
            <a:fld id="{DEDD35DA-ED7C-446C-AB01-83A8B5DA7D70}" type="datetimeFigureOut">
              <a:rPr lang="ru-RU" smtClean="0"/>
              <a:pPr>
                <a:defRPr/>
              </a:pPr>
              <a:t>15.04.2021</a:t>
            </a:fld>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782425AF-A92B-4C2A-9D09-B810644B49DD}"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pPr>
              <a:defRPr/>
            </a:pPr>
            <a:fld id="{945E7BCE-DEC2-4501-9BAF-705382170282}" type="datetimeFigureOut">
              <a:rPr lang="ru-RU" smtClean="0"/>
              <a:pPr>
                <a:defRPr/>
              </a:pPr>
              <a:t>15.04.2021</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837481FE-85CE-462B-90E7-F7DDC40BF0F5}"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pPr>
              <a:defRPr/>
            </a:pPr>
            <a:fld id="{85281C87-83D3-4C65-89C1-B279136E42F0}" type="datetimeFigureOut">
              <a:rPr lang="ru-RU" smtClean="0"/>
              <a:pPr>
                <a:defRPr/>
              </a:pPr>
              <a:t>15.04.2021</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pPr>
              <a:defRPr/>
            </a:pPr>
            <a:fld id="{599395E9-1D48-4EED-9C16-613E135067C6}" type="slidenum">
              <a:rPr lang="ru-RU" smtClean="0"/>
              <a:pPr>
                <a:defRPr/>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90EB81C4-FF0B-4BDF-8452-C402D29B7EC0}" type="datetimeFigureOut">
              <a:rPr lang="ru-RU" smtClean="0"/>
              <a:pPr>
                <a:defRPr/>
              </a:pPr>
              <a:t>15.04.2021</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59C7A5A3-397D-4F7B-90FE-ED399DD2210D}"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85800" y="1142984"/>
            <a:ext cx="7772400" cy="1785950"/>
          </a:xfrm>
        </p:spPr>
        <p:txBody>
          <a:bodyPr>
            <a:normAutofit fontScale="90000"/>
          </a:bodyPr>
          <a:lstStyle/>
          <a:p>
            <a:pPr algn="ctr"/>
            <a:r>
              <a:rPr lang="ru-RU" sz="2000" dirty="0" smtClean="0">
                <a:solidFill>
                  <a:srgbClr val="002060"/>
                </a:solidFill>
                <a:latin typeface="Times New Roman" pitchFamily="18" charset="0"/>
                <a:cs typeface="Times New Roman" pitchFamily="18" charset="0"/>
              </a:rPr>
              <a:t>Министерство образования Республики Башкортостан</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Муниципальное автономное общеобразовательное учреждение</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средняя общеобразовательная школа №3 с.Серафимовский</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муниципального района </a:t>
            </a:r>
            <a:r>
              <a:rPr lang="ru-RU" sz="2000" dirty="0" err="1" smtClean="0">
                <a:solidFill>
                  <a:srgbClr val="002060"/>
                </a:solidFill>
                <a:latin typeface="Times New Roman" pitchFamily="18" charset="0"/>
                <a:cs typeface="Times New Roman" pitchFamily="18" charset="0"/>
              </a:rPr>
              <a:t>Туймазинский</a:t>
            </a:r>
            <a:r>
              <a:rPr lang="ru-RU" sz="2000" dirty="0" smtClean="0">
                <a:solidFill>
                  <a:srgbClr val="002060"/>
                </a:solidFill>
                <a:latin typeface="Times New Roman" pitchFamily="18" charset="0"/>
                <a:cs typeface="Times New Roman" pitchFamily="18" charset="0"/>
              </a:rPr>
              <a:t> район</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Республики Башкортостан</a:t>
            </a:r>
            <a:r>
              <a:rPr lang="ru-RU" dirty="0" smtClean="0">
                <a:solidFill>
                  <a:srgbClr val="002060"/>
                </a:solidFill>
              </a:rPr>
              <a:t/>
            </a:r>
            <a:br>
              <a:rPr lang="ru-RU" dirty="0" smtClean="0">
                <a:solidFill>
                  <a:srgbClr val="002060"/>
                </a:solidFill>
              </a:rPr>
            </a:br>
            <a:endParaRPr lang="ru-RU" dirty="0">
              <a:solidFill>
                <a:srgbClr val="002060"/>
              </a:solidFill>
            </a:endParaRPr>
          </a:p>
        </p:txBody>
      </p:sp>
      <p:sp>
        <p:nvSpPr>
          <p:cNvPr id="7" name="Подзаголовок 6"/>
          <p:cNvSpPr>
            <a:spLocks noGrp="1"/>
          </p:cNvSpPr>
          <p:nvPr>
            <p:ph type="subTitle" idx="1"/>
          </p:nvPr>
        </p:nvSpPr>
        <p:spPr>
          <a:xfrm>
            <a:off x="685800" y="2285992"/>
            <a:ext cx="7772400" cy="3000396"/>
          </a:xfrm>
        </p:spPr>
        <p:txBody>
          <a:bodyPr>
            <a:normAutofit fontScale="77500" lnSpcReduction="20000"/>
          </a:bodyPr>
          <a:lstStyle/>
          <a:p>
            <a:pPr algn="ctr"/>
            <a:r>
              <a:rPr lang="ru-RU" sz="3800" b="1" dirty="0" smtClean="0">
                <a:solidFill>
                  <a:srgbClr val="002060"/>
                </a:solidFill>
                <a:latin typeface="Times New Roman" pitchFamily="18" charset="0"/>
                <a:cs typeface="Times New Roman" pitchFamily="18" charset="0"/>
              </a:rPr>
              <a:t>Направление : «Доброе дело»</a:t>
            </a:r>
          </a:p>
          <a:p>
            <a:pPr algn="ctr"/>
            <a:endParaRPr lang="ru-RU" sz="3800" b="1" dirty="0" smtClean="0">
              <a:solidFill>
                <a:srgbClr val="002060"/>
              </a:solidFill>
              <a:latin typeface="Times New Roman" pitchFamily="18" charset="0"/>
              <a:cs typeface="Times New Roman" pitchFamily="18" charset="0"/>
            </a:endParaRPr>
          </a:p>
          <a:p>
            <a:pPr algn="ctr"/>
            <a:r>
              <a:rPr lang="ru-RU" sz="3800" b="1" dirty="0" smtClean="0">
                <a:solidFill>
                  <a:srgbClr val="002060"/>
                </a:solidFill>
                <a:latin typeface="Times New Roman" pitchFamily="18" charset="0"/>
                <a:cs typeface="Times New Roman" pitchFamily="18" charset="0"/>
              </a:rPr>
              <a:t>Проект «Чистый родник»</a:t>
            </a:r>
          </a:p>
          <a:p>
            <a:endParaRPr lang="ru-RU" sz="2400" b="1" dirty="0" smtClean="0">
              <a:latin typeface="Times New Roman" pitchFamily="18" charset="0"/>
              <a:cs typeface="Times New Roman" pitchFamily="18" charset="0"/>
            </a:endParaRPr>
          </a:p>
          <a:p>
            <a:endParaRPr lang="ru-RU" sz="2400" b="1" dirty="0" smtClean="0">
              <a:latin typeface="Times New Roman" pitchFamily="18" charset="0"/>
              <a:cs typeface="Times New Roman" pitchFamily="18" charset="0"/>
            </a:endParaRPr>
          </a:p>
          <a:p>
            <a:endParaRPr lang="ru-RU" sz="2400" b="1" dirty="0" smtClean="0">
              <a:latin typeface="Times New Roman" pitchFamily="18" charset="0"/>
              <a:cs typeface="Times New Roman" pitchFamily="18" charset="0"/>
            </a:endParaRPr>
          </a:p>
          <a:p>
            <a:r>
              <a:rPr lang="ru-RU" sz="2400" b="1" dirty="0" smtClean="0">
                <a:solidFill>
                  <a:srgbClr val="002060"/>
                </a:solidFill>
                <a:latin typeface="Times New Roman" pitchFamily="18" charset="0"/>
                <a:cs typeface="Times New Roman" pitchFamily="18" charset="0"/>
              </a:rPr>
              <a:t>Выполнил </a:t>
            </a:r>
            <a:r>
              <a:rPr lang="ru-RU" sz="2400" b="1" dirty="0" err="1" smtClean="0">
                <a:solidFill>
                  <a:srgbClr val="002060"/>
                </a:solidFill>
                <a:latin typeface="Times New Roman" pitchFamily="18" charset="0"/>
                <a:cs typeface="Times New Roman" pitchFamily="18" charset="0"/>
              </a:rPr>
              <a:t>Халиуллин</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Арслан</a:t>
            </a:r>
            <a:r>
              <a:rPr lang="ru-RU" sz="2400" b="1" dirty="0" smtClean="0">
                <a:solidFill>
                  <a:srgbClr val="002060"/>
                </a:solidFill>
                <a:latin typeface="Times New Roman" pitchFamily="18" charset="0"/>
                <a:cs typeface="Times New Roman" pitchFamily="18" charset="0"/>
              </a:rPr>
              <a:t> Альбертович </a:t>
            </a:r>
          </a:p>
          <a:p>
            <a:r>
              <a:rPr lang="ru-RU" sz="2400" b="1" dirty="0" smtClean="0">
                <a:solidFill>
                  <a:srgbClr val="002060"/>
                </a:solidFill>
                <a:latin typeface="Times New Roman" pitchFamily="18" charset="0"/>
                <a:cs typeface="Times New Roman" pitchFamily="18" charset="0"/>
              </a:rPr>
              <a:t>учащийся 11 класса </a:t>
            </a:r>
          </a:p>
          <a:p>
            <a:r>
              <a:rPr lang="ru-RU" sz="2400" b="1" dirty="0" smtClean="0">
                <a:solidFill>
                  <a:srgbClr val="002060"/>
                </a:solidFill>
                <a:latin typeface="Times New Roman" pitchFamily="18" charset="0"/>
                <a:cs typeface="Times New Roman" pitchFamily="18" charset="0"/>
              </a:rPr>
              <a:t>МАОУ СОШ №3 с. Серафимовски</a:t>
            </a:r>
            <a:r>
              <a:rPr lang="ru-RU" sz="2400" b="1" dirty="0" smtClean="0">
                <a:latin typeface="Times New Roman" pitchFamily="18" charset="0"/>
                <a:cs typeface="Times New Roman" pitchFamily="18" charset="0"/>
              </a:rPr>
              <a:t>й </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6248" y="274638"/>
            <a:ext cx="4400552" cy="725470"/>
          </a:xfrm>
        </p:spPr>
        <p:txBody>
          <a:bodyPr>
            <a:normAutofit/>
          </a:bodyPr>
          <a:lstStyle/>
          <a:p>
            <a:r>
              <a:rPr lang="ru-RU" sz="2800" dirty="0" smtClean="0">
                <a:solidFill>
                  <a:srgbClr val="0070C0"/>
                </a:solidFill>
                <a:latin typeface="Times New Roman" pitchFamily="18" charset="0"/>
                <a:cs typeface="Times New Roman" pitchFamily="18" charset="0"/>
              </a:rPr>
              <a:t>Наш родник зимой</a:t>
            </a:r>
            <a:endParaRPr lang="ru-RU" sz="2800" dirty="0">
              <a:solidFill>
                <a:srgbClr val="0070C0"/>
              </a:solidFill>
              <a:latin typeface="Times New Roman" pitchFamily="18" charset="0"/>
              <a:cs typeface="Times New Roman" pitchFamily="18" charset="0"/>
            </a:endParaRPr>
          </a:p>
        </p:txBody>
      </p:sp>
      <p:pic>
        <p:nvPicPr>
          <p:cNvPr id="4" name="Picture 2" descr="C:\Users\admin\Desktop\Тихонова Марина Нуркеево\фото родника Тихонова М\DSC04481.JPG"/>
          <p:cNvPicPr>
            <a:picLocks noGrp="1" noChangeAspect="1" noChangeArrowheads="1"/>
          </p:cNvPicPr>
          <p:nvPr>
            <p:ph idx="1"/>
          </p:nvPr>
        </p:nvPicPr>
        <p:blipFill>
          <a:blip r:embed="rId2" cstate="print"/>
          <a:srcRect/>
          <a:stretch>
            <a:fillRect/>
          </a:stretch>
        </p:blipFill>
        <p:spPr bwMode="auto">
          <a:xfrm>
            <a:off x="0" y="285728"/>
            <a:ext cx="3643338" cy="2628171"/>
          </a:xfrm>
          <a:prstGeom prst="rect">
            <a:avLst/>
          </a:prstGeom>
          <a:noFill/>
        </p:spPr>
      </p:pic>
      <p:pic>
        <p:nvPicPr>
          <p:cNvPr id="1026" name="Picture 2" descr="C:\Users\User\Desktop\Арслан\DSC04482.JPG"/>
          <p:cNvPicPr>
            <a:picLocks noChangeAspect="1" noChangeArrowheads="1"/>
          </p:cNvPicPr>
          <p:nvPr/>
        </p:nvPicPr>
        <p:blipFill>
          <a:blip r:embed="rId3" cstate="print"/>
          <a:srcRect/>
          <a:stretch>
            <a:fillRect/>
          </a:stretch>
        </p:blipFill>
        <p:spPr bwMode="auto">
          <a:xfrm>
            <a:off x="3643306" y="2013164"/>
            <a:ext cx="2600008" cy="1811736"/>
          </a:xfrm>
          <a:prstGeom prst="rect">
            <a:avLst/>
          </a:prstGeom>
          <a:noFill/>
        </p:spPr>
      </p:pic>
      <p:pic>
        <p:nvPicPr>
          <p:cNvPr id="1027" name="Picture 3" descr="C:\Users\User\Desktop\Арслан\DSC04477.JPG"/>
          <p:cNvPicPr>
            <a:picLocks noChangeAspect="1" noChangeArrowheads="1"/>
          </p:cNvPicPr>
          <p:nvPr/>
        </p:nvPicPr>
        <p:blipFill>
          <a:blip r:embed="rId4" cstate="print"/>
          <a:srcRect/>
          <a:stretch>
            <a:fillRect/>
          </a:stretch>
        </p:blipFill>
        <p:spPr bwMode="auto">
          <a:xfrm>
            <a:off x="3214678" y="3786166"/>
            <a:ext cx="2980368" cy="3071834"/>
          </a:xfrm>
          <a:prstGeom prst="rect">
            <a:avLst/>
          </a:prstGeom>
          <a:noFill/>
        </p:spPr>
      </p:pic>
      <p:pic>
        <p:nvPicPr>
          <p:cNvPr id="1028" name="Picture 4" descr="C:\Users\User\Desktop\Арслан\Тихонова Марина Нуркеево\фото родника Тихонова М\DSC04479.JPG"/>
          <p:cNvPicPr>
            <a:picLocks noChangeAspect="1" noChangeArrowheads="1"/>
          </p:cNvPicPr>
          <p:nvPr/>
        </p:nvPicPr>
        <p:blipFill>
          <a:blip r:embed="rId5" cstate="print"/>
          <a:srcRect/>
          <a:stretch>
            <a:fillRect/>
          </a:stretch>
        </p:blipFill>
        <p:spPr bwMode="auto">
          <a:xfrm>
            <a:off x="0" y="3000372"/>
            <a:ext cx="3252793" cy="3671890"/>
          </a:xfrm>
          <a:prstGeom prst="rect">
            <a:avLst/>
          </a:prstGeom>
          <a:noFill/>
        </p:spPr>
      </p:pic>
      <p:pic>
        <p:nvPicPr>
          <p:cNvPr id="7" name="Picture 2" descr="C:\Users\admin\Desktop\1 001.jpg"/>
          <p:cNvPicPr>
            <a:picLocks noChangeAspect="1" noChangeArrowheads="1"/>
          </p:cNvPicPr>
          <p:nvPr/>
        </p:nvPicPr>
        <p:blipFill>
          <a:blip r:embed="rId6" cstate="print"/>
          <a:srcRect/>
          <a:stretch>
            <a:fillRect/>
          </a:stretch>
        </p:blipFill>
        <p:spPr bwMode="auto">
          <a:xfrm>
            <a:off x="5929322" y="2177110"/>
            <a:ext cx="3214678" cy="4680890"/>
          </a:xfrm>
          <a:prstGeom prst="rect">
            <a:avLst/>
          </a:prstGeom>
          <a:noFill/>
        </p:spPr>
      </p:pic>
      <p:pic>
        <p:nvPicPr>
          <p:cNvPr id="8" name="Рисунок 7" descr="http://ochistivodu.ru/images/new062013/pokazatelikachestva.jpg"/>
          <p:cNvPicPr/>
          <p:nvPr/>
        </p:nvPicPr>
        <p:blipFill>
          <a:blip r:embed="rId7" cstate="print"/>
          <a:srcRect/>
          <a:stretch>
            <a:fillRect/>
          </a:stretch>
        </p:blipFill>
        <p:spPr bwMode="auto">
          <a:xfrm>
            <a:off x="6286512" y="1000108"/>
            <a:ext cx="2714644"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3757610" cy="725470"/>
          </a:xfrm>
        </p:spPr>
        <p:txBody>
          <a:bodyPr>
            <a:normAutofit/>
          </a:bodyPr>
          <a:lstStyle/>
          <a:p>
            <a:r>
              <a:rPr lang="ru-RU" sz="2800" dirty="0" smtClean="0">
                <a:solidFill>
                  <a:srgbClr val="00B0F0"/>
                </a:solidFill>
                <a:latin typeface="Times New Roman" pitchFamily="18" charset="0"/>
                <a:cs typeface="Times New Roman" pitchFamily="18" charset="0"/>
              </a:rPr>
              <a:t>Родник весной</a:t>
            </a:r>
            <a:endParaRPr lang="ru-RU" sz="2800" dirty="0">
              <a:solidFill>
                <a:srgbClr val="00B0F0"/>
              </a:solidFill>
              <a:latin typeface="Times New Roman" pitchFamily="18" charset="0"/>
              <a:cs typeface="Times New Roman" pitchFamily="18" charset="0"/>
            </a:endParaRPr>
          </a:p>
        </p:txBody>
      </p:sp>
      <p:pic>
        <p:nvPicPr>
          <p:cNvPr id="2051" name="Picture 3" descr="C:\Users\User\Desktop\yvvS53j9eXs.jpg"/>
          <p:cNvPicPr>
            <a:picLocks noGrp="1" noChangeAspect="1" noChangeArrowheads="1"/>
          </p:cNvPicPr>
          <p:nvPr>
            <p:ph idx="1"/>
          </p:nvPr>
        </p:nvPicPr>
        <p:blipFill>
          <a:blip r:embed="rId2" cstate="print"/>
          <a:srcRect/>
          <a:stretch>
            <a:fillRect/>
          </a:stretch>
        </p:blipFill>
        <p:spPr bwMode="auto">
          <a:xfrm>
            <a:off x="0" y="1071546"/>
            <a:ext cx="3803126" cy="2852345"/>
          </a:xfrm>
          <a:prstGeom prst="rect">
            <a:avLst/>
          </a:prstGeom>
          <a:noFill/>
        </p:spPr>
      </p:pic>
      <p:pic>
        <p:nvPicPr>
          <p:cNvPr id="2052" name="Picture 4" descr="C:\Users\User\Desktop\zyWnWSM5fZA.jpg"/>
          <p:cNvPicPr>
            <a:picLocks noChangeAspect="1" noChangeArrowheads="1"/>
          </p:cNvPicPr>
          <p:nvPr/>
        </p:nvPicPr>
        <p:blipFill>
          <a:blip r:embed="rId3" cstate="print"/>
          <a:srcRect/>
          <a:stretch>
            <a:fillRect/>
          </a:stretch>
        </p:blipFill>
        <p:spPr bwMode="auto">
          <a:xfrm>
            <a:off x="0" y="3929066"/>
            <a:ext cx="3929090" cy="2928934"/>
          </a:xfrm>
          <a:prstGeom prst="rect">
            <a:avLst/>
          </a:prstGeom>
          <a:noFill/>
        </p:spPr>
      </p:pic>
      <p:pic>
        <p:nvPicPr>
          <p:cNvPr id="2053" name="Picture 5" descr="C:\Users\User\Desktop\AaMllRvNWFI.jpg"/>
          <p:cNvPicPr>
            <a:picLocks noChangeAspect="1" noChangeArrowheads="1"/>
          </p:cNvPicPr>
          <p:nvPr/>
        </p:nvPicPr>
        <p:blipFill>
          <a:blip r:embed="rId4" cstate="print"/>
          <a:srcRect/>
          <a:stretch>
            <a:fillRect/>
          </a:stretch>
        </p:blipFill>
        <p:spPr bwMode="auto">
          <a:xfrm>
            <a:off x="3786182" y="0"/>
            <a:ext cx="4000560" cy="2806309"/>
          </a:xfrm>
          <a:prstGeom prst="rect">
            <a:avLst/>
          </a:prstGeom>
          <a:noFill/>
        </p:spPr>
      </p:pic>
      <p:pic>
        <p:nvPicPr>
          <p:cNvPr id="2054" name="Picture 6" descr="C:\Users\User\Desktop\c3nZ-tA0usM.jpg"/>
          <p:cNvPicPr>
            <a:picLocks noChangeAspect="1" noChangeArrowheads="1"/>
          </p:cNvPicPr>
          <p:nvPr/>
        </p:nvPicPr>
        <p:blipFill>
          <a:blip r:embed="rId5" cstate="print"/>
          <a:srcRect/>
          <a:stretch>
            <a:fillRect/>
          </a:stretch>
        </p:blipFill>
        <p:spPr bwMode="auto">
          <a:xfrm>
            <a:off x="3786182" y="2786058"/>
            <a:ext cx="2928958" cy="4071942"/>
          </a:xfrm>
          <a:prstGeom prst="rect">
            <a:avLst/>
          </a:prstGeom>
          <a:noFill/>
        </p:spPr>
      </p:pic>
      <p:sp>
        <p:nvSpPr>
          <p:cNvPr id="9" name="Прямоугольник 8"/>
          <p:cNvSpPr/>
          <p:nvPr/>
        </p:nvSpPr>
        <p:spPr>
          <a:xfrm>
            <a:off x="6929454" y="3105835"/>
            <a:ext cx="2214546" cy="2677656"/>
          </a:xfrm>
          <a:prstGeom prst="rect">
            <a:avLst/>
          </a:prstGeom>
        </p:spPr>
        <p:txBody>
          <a:bodyPr wrap="square">
            <a:spAutoFit/>
          </a:bodyPr>
          <a:lstStyle/>
          <a:p>
            <a:pPr algn="ctr"/>
            <a:r>
              <a:rPr lang="ru-RU" sz="2800" dirty="0" smtClean="0">
                <a:solidFill>
                  <a:srgbClr val="00B0F0"/>
                </a:solidFill>
                <a:latin typeface="Times New Roman" pitchFamily="18" charset="0"/>
                <a:cs typeface="Times New Roman" pitchFamily="18" charset="0"/>
              </a:rPr>
              <a:t>Я хочу, чтобы люди пили вкусную и полезную воду!</a:t>
            </a:r>
            <a:endParaRPr lang="ru-RU" sz="28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buNone/>
            </a:pPr>
            <a:endParaRPr lang="ru-RU" sz="2800" dirty="0" smtClean="0">
              <a:solidFill>
                <a:srgbClr val="00B0F0"/>
              </a:solidFill>
              <a:latin typeface="Times New Roman" pitchFamily="18" charset="0"/>
              <a:cs typeface="Times New Roman" pitchFamily="18" charset="0"/>
            </a:endParaRPr>
          </a:p>
          <a:p>
            <a:pPr>
              <a:buNone/>
            </a:pPr>
            <a:endParaRPr lang="ru-RU" sz="2800" dirty="0" smtClean="0">
              <a:solidFill>
                <a:srgbClr val="00B0F0"/>
              </a:solidFill>
              <a:latin typeface="Times New Roman" pitchFamily="18" charset="0"/>
              <a:cs typeface="Times New Roman" pitchFamily="18" charset="0"/>
            </a:endParaRPr>
          </a:p>
          <a:p>
            <a:pPr>
              <a:buNone/>
            </a:pPr>
            <a:endParaRPr lang="ru-RU" sz="2800" dirty="0" smtClean="0">
              <a:solidFill>
                <a:srgbClr val="00B0F0"/>
              </a:solidFill>
              <a:latin typeface="Times New Roman" pitchFamily="18" charset="0"/>
              <a:cs typeface="Times New Roman" pitchFamily="18" charset="0"/>
            </a:endParaRPr>
          </a:p>
          <a:p>
            <a:pPr>
              <a:buNone/>
            </a:pPr>
            <a:endParaRPr lang="ru-RU" sz="2800" dirty="0" smtClean="0">
              <a:solidFill>
                <a:srgbClr val="00B0F0"/>
              </a:solidFill>
              <a:latin typeface="Times New Roman" pitchFamily="18" charset="0"/>
              <a:cs typeface="Times New Roman" pitchFamily="18" charset="0"/>
            </a:endParaRPr>
          </a:p>
          <a:p>
            <a:pPr>
              <a:buNone/>
            </a:pPr>
            <a:r>
              <a:rPr lang="ru-RU" sz="4400" dirty="0" smtClean="0">
                <a:solidFill>
                  <a:srgbClr val="00B0F0"/>
                </a:solidFill>
                <a:latin typeface="Times New Roman" pitchFamily="18" charset="0"/>
                <a:cs typeface="Times New Roman" pitchFamily="18" charset="0"/>
              </a:rPr>
              <a:t>        Спасибо за внимание!</a:t>
            </a:r>
            <a:endParaRPr lang="ru-RU" sz="4400" dirty="0">
              <a:solidFill>
                <a:srgbClr val="00B0F0"/>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785926"/>
            <a:ext cx="9001156" cy="4221365"/>
          </a:xfrm>
        </p:spPr>
        <p:txBody>
          <a:bodyPr>
            <a:normAutofit/>
          </a:bodyPr>
          <a:lstStyle/>
          <a:p>
            <a:pPr algn="just">
              <a:buNone/>
            </a:pPr>
            <a:r>
              <a:rPr lang="ru-RU" sz="2600" dirty="0" smtClean="0">
                <a:solidFill>
                  <a:srgbClr val="002060"/>
                </a:solidFill>
                <a:latin typeface="Times New Roman" pitchFamily="18" charset="0"/>
                <a:cs typeface="Times New Roman" pitchFamily="18" charset="0"/>
              </a:rPr>
              <a:t>     Часто, по пути домой из школы, я вижу людей, которые несут родниковую воду. Несут немного, но видно, что им дорога эта вода. Хотя ближайший родник находится довольно далеко. Несмотря на возраст или  погоду, они каждый день совершают свой обычный маршрут. Я задался вопросом, </a:t>
            </a:r>
            <a:r>
              <a:rPr lang="ru-RU" sz="2600" dirty="0" smtClean="0">
                <a:solidFill>
                  <a:srgbClr val="002060"/>
                </a:solidFill>
                <a:latin typeface="Times New Roman" pitchFamily="18" charset="0"/>
                <a:cs typeface="Times New Roman" pitchFamily="18" charset="0"/>
              </a:rPr>
              <a:t>а как живет сам родник? Берегут </a:t>
            </a:r>
            <a:r>
              <a:rPr lang="ru-RU" sz="2600" dirty="0" smtClean="0">
                <a:solidFill>
                  <a:srgbClr val="002060"/>
                </a:solidFill>
                <a:latin typeface="Times New Roman" pitchFamily="18" charset="0"/>
                <a:cs typeface="Times New Roman" pitchFamily="18" charset="0"/>
              </a:rPr>
              <a:t>ли его люди?</a:t>
            </a:r>
            <a:endParaRPr lang="ru-RU" sz="2600" dirty="0" smtClean="0">
              <a:solidFill>
                <a:srgbClr val="002060"/>
              </a:solidFill>
              <a:latin typeface="Times New Roman" pitchFamily="18" charset="0"/>
              <a:cs typeface="Times New Roman" pitchFamily="18" charset="0"/>
            </a:endParaRPr>
          </a:p>
          <a:p>
            <a:pPr algn="just">
              <a:buNone/>
            </a:pPr>
            <a:r>
              <a:rPr lang="ru-RU" sz="2600" dirty="0" smtClean="0">
                <a:solidFill>
                  <a:srgbClr val="002060"/>
                </a:solidFill>
                <a:latin typeface="Times New Roman" pitchFamily="18" charset="0"/>
                <a:cs typeface="Times New Roman" pitchFamily="18" charset="0"/>
              </a:rPr>
              <a:t>       </a:t>
            </a:r>
          </a:p>
          <a:p>
            <a:endParaRPr lang="ru-RU" dirty="0"/>
          </a:p>
        </p:txBody>
      </p:sp>
      <p:sp>
        <p:nvSpPr>
          <p:cNvPr id="3" name="Заголовок 2"/>
          <p:cNvSpPr>
            <a:spLocks noGrp="1"/>
          </p:cNvSpPr>
          <p:nvPr>
            <p:ph type="title"/>
          </p:nvPr>
        </p:nvSpPr>
        <p:spPr>
          <a:xfrm>
            <a:off x="457200" y="274638"/>
            <a:ext cx="8229600" cy="582594"/>
          </a:xfrm>
        </p:spPr>
        <p:txBody>
          <a:bodyPr>
            <a:normAutofit fontScale="90000"/>
          </a:bodyPr>
          <a:lstStyle/>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481328"/>
            <a:ext cx="8929718" cy="4525963"/>
          </a:xfrm>
        </p:spPr>
        <p:txBody>
          <a:bodyPr>
            <a:normAutofit fontScale="92500" lnSpcReduction="20000"/>
          </a:bodyPr>
          <a:lstStyle/>
          <a:p>
            <a:pPr algn="just">
              <a:buNone/>
            </a:pPr>
            <a:r>
              <a:rPr lang="ru-RU" sz="3000" dirty="0" smtClean="0">
                <a:latin typeface="Times New Roman" pitchFamily="18" charset="0"/>
                <a:cs typeface="Times New Roman" pitchFamily="18" charset="0"/>
              </a:rPr>
              <a:t> </a:t>
            </a:r>
            <a:r>
              <a:rPr lang="ru-RU" sz="3000" dirty="0" smtClean="0">
                <a:latin typeface="Times New Roman" pitchFamily="18" charset="0"/>
                <a:cs typeface="Times New Roman" pitchFamily="18" charset="0"/>
              </a:rPr>
              <a:t>   </a:t>
            </a:r>
            <a:r>
              <a:rPr lang="ru-RU" sz="3000" dirty="0" smtClean="0">
                <a:solidFill>
                  <a:srgbClr val="002060"/>
                </a:solidFill>
                <a:latin typeface="Times New Roman" pitchFamily="18" charset="0"/>
                <a:cs typeface="Times New Roman" pitchFamily="18" charset="0"/>
              </a:rPr>
              <a:t>Мои </a:t>
            </a:r>
            <a:r>
              <a:rPr lang="ru-RU" sz="3000" dirty="0" smtClean="0">
                <a:solidFill>
                  <a:srgbClr val="002060"/>
                </a:solidFill>
                <a:latin typeface="Times New Roman" pitchFamily="18" charset="0"/>
                <a:cs typeface="Times New Roman" pitchFamily="18" charset="0"/>
              </a:rPr>
              <a:t>сверстники и взрослое население  зачастую не задумываются, что происходит, когда проявляешь свою невежественность в отношении окружающей среды, поэтому </a:t>
            </a:r>
            <a:r>
              <a:rPr lang="ru-RU" sz="3000" dirty="0" smtClean="0">
                <a:solidFill>
                  <a:srgbClr val="002060"/>
                </a:solidFill>
                <a:latin typeface="Times New Roman" pitchFamily="18" charset="0"/>
                <a:cs typeface="Times New Roman" pitchFamily="18" charset="0"/>
              </a:rPr>
              <a:t>нужно проводить </a:t>
            </a:r>
            <a:r>
              <a:rPr lang="ru-RU" sz="3000" dirty="0" smtClean="0">
                <a:solidFill>
                  <a:srgbClr val="002060"/>
                </a:solidFill>
                <a:latin typeface="Times New Roman" pitchFamily="18" charset="0"/>
                <a:cs typeface="Times New Roman" pitchFamily="18" charset="0"/>
              </a:rPr>
              <a:t>пропагандистскую работу с населением по проблеме и привлечь их к участию в проекте «Чистый родник» просто необходимо</a:t>
            </a:r>
            <a:r>
              <a:rPr lang="ru-RU" sz="3000" dirty="0" smtClean="0">
                <a:solidFill>
                  <a:srgbClr val="002060"/>
                </a:solidFill>
                <a:latin typeface="Times New Roman" pitchFamily="18" charset="0"/>
                <a:cs typeface="Times New Roman" pitchFamily="18" charset="0"/>
              </a:rPr>
              <a:t>.</a:t>
            </a:r>
            <a:r>
              <a:rPr lang="ru-RU" sz="3000" dirty="0" smtClean="0">
                <a:solidFill>
                  <a:srgbClr val="002060"/>
                </a:solidFill>
                <a:latin typeface="Times New Roman" pitchFamily="18" charset="0"/>
                <a:cs typeface="Times New Roman" pitchFamily="18" charset="0"/>
              </a:rPr>
              <a:t> Я пришел к выводу, что люди не понимают, какой урон они наносят своим потребительским отношением нашей природе, нашим родникам. К сожалению, бывая у родника, я вижу это халатное отношение. Оставленный мусор и неопрятный вид родника, говорит об этом.</a:t>
            </a:r>
          </a:p>
          <a:p>
            <a:pPr algn="just"/>
            <a:endParaRPr lang="ru-RU" sz="28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dirty="0" smtClean="0">
                <a:solidFill>
                  <a:srgbClr val="00B0F0"/>
                </a:solidFill>
              </a:rPr>
              <a:t>Проблема</a:t>
            </a:r>
            <a:endParaRPr lang="ru-RU" dirty="0">
              <a:solidFill>
                <a:srgbClr val="00B0F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just">
              <a:buNone/>
            </a:pPr>
            <a:r>
              <a:rPr lang="ru-RU"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-формирование </a:t>
            </a:r>
            <a:r>
              <a:rPr lang="ru-RU" sz="2800" dirty="0" smtClean="0">
                <a:latin typeface="Times New Roman" pitchFamily="18" charset="0"/>
                <a:cs typeface="Times New Roman" pitchFamily="18" charset="0"/>
              </a:rPr>
              <a:t>социально активной позиции и экологической культуры у подростков и взрослого населения </a:t>
            </a:r>
            <a:r>
              <a:rPr lang="ru-RU" sz="2800" dirty="0" smtClean="0">
                <a:latin typeface="Times New Roman" pitchFamily="18" charset="0"/>
                <a:cs typeface="Times New Roman" pitchFamily="18" charset="0"/>
              </a:rPr>
              <a:t>села </a:t>
            </a:r>
            <a:r>
              <a:rPr lang="ru-RU" sz="2800" dirty="0" smtClean="0">
                <a:latin typeface="Times New Roman" pitchFamily="18" charset="0"/>
                <a:cs typeface="Times New Roman" pitchFamily="18" charset="0"/>
              </a:rPr>
              <a:t>в процессе чистки и</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благоустройства </a:t>
            </a:r>
            <a:r>
              <a:rPr lang="ru-RU" sz="2800" dirty="0" smtClean="0">
                <a:latin typeface="Times New Roman" pitchFamily="18" charset="0"/>
                <a:cs typeface="Times New Roman" pitchFamily="18" charset="0"/>
              </a:rPr>
              <a:t>родника</a:t>
            </a:r>
            <a:r>
              <a:rPr lang="ru-RU" sz="2800" dirty="0" smtClean="0">
                <a:latin typeface="Times New Roman" pitchFamily="18" charset="0"/>
                <a:cs typeface="Times New Roman" pitchFamily="18" charset="0"/>
              </a:rPr>
              <a:t>.</a:t>
            </a:r>
            <a:endParaRPr lang="ru-RU" sz="2800" dirty="0"/>
          </a:p>
        </p:txBody>
      </p:sp>
      <p:sp>
        <p:nvSpPr>
          <p:cNvPr id="3" name="Заголовок 2"/>
          <p:cNvSpPr>
            <a:spLocks noGrp="1"/>
          </p:cNvSpPr>
          <p:nvPr>
            <p:ph type="title"/>
          </p:nvPr>
        </p:nvSpPr>
        <p:spPr/>
        <p:txBody>
          <a:bodyPr>
            <a:normAutofit fontScale="90000"/>
          </a:bodyPr>
          <a:lstStyle/>
          <a:p>
            <a:r>
              <a:rPr lang="ru-RU" dirty="0" smtClean="0">
                <a:solidFill>
                  <a:srgbClr val="00B0F0"/>
                </a:solidFill>
              </a:rPr>
              <a:t>Цель </a:t>
            </a:r>
            <a:r>
              <a:rPr lang="ru-RU" dirty="0" smtClean="0">
                <a:solidFill>
                  <a:srgbClr val="00B0F0"/>
                </a:solidFill>
              </a:rPr>
              <a:t>проекта:</a:t>
            </a:r>
            <a:r>
              <a:rPr lang="ru-RU" b="0" dirty="0" smtClean="0">
                <a:solidFill>
                  <a:srgbClr val="00B0F0"/>
                </a:solidFill>
              </a:rPr>
              <a:t/>
            </a:r>
            <a:br>
              <a:rPr lang="ru-RU" b="0" dirty="0" smtClean="0">
                <a:solidFill>
                  <a:srgbClr val="00B0F0"/>
                </a:solidFill>
              </a:rPr>
            </a:br>
            <a:endParaRPr lang="ru-RU" dirty="0">
              <a:solidFill>
                <a:srgbClr val="00B0F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lgn="just"/>
            <a:r>
              <a:rPr lang="ru-RU" sz="2800" dirty="0" smtClean="0">
                <a:latin typeface="Times New Roman" pitchFamily="18" charset="0"/>
                <a:cs typeface="Times New Roman" pitchFamily="18" charset="0"/>
              </a:rPr>
              <a:t>Определить </a:t>
            </a:r>
            <a:r>
              <a:rPr lang="ru-RU" sz="2800" dirty="0" smtClean="0">
                <a:latin typeface="Times New Roman" pitchFamily="18" charset="0"/>
                <a:cs typeface="Times New Roman" pitchFamily="18" charset="0"/>
              </a:rPr>
              <a:t>экологические критерии состояния родников, степень загрязненности</a:t>
            </a:r>
          </a:p>
          <a:p>
            <a:pPr algn="just"/>
            <a:r>
              <a:rPr lang="ru-RU" sz="2800" dirty="0" smtClean="0">
                <a:latin typeface="Times New Roman" pitchFamily="18" charset="0"/>
                <a:cs typeface="Times New Roman" pitchFamily="18" charset="0"/>
              </a:rPr>
              <a:t>Получить опыт практических действий по улучшению экологической ситуации, связанной с родниками</a:t>
            </a:r>
          </a:p>
          <a:p>
            <a:pPr algn="just"/>
            <a:r>
              <a:rPr lang="ru-RU" sz="2800" dirty="0" smtClean="0">
                <a:latin typeface="Times New Roman" pitchFamily="18" charset="0"/>
                <a:cs typeface="Times New Roman" pitchFamily="18" charset="0"/>
              </a:rPr>
              <a:t>Организовать практическую  деятельность по чистке и благоустройству объекта</a:t>
            </a:r>
          </a:p>
          <a:p>
            <a:pPr algn="just"/>
            <a:r>
              <a:rPr lang="ru-RU" sz="2800" dirty="0" smtClean="0">
                <a:latin typeface="Times New Roman" pitchFamily="18" charset="0"/>
                <a:cs typeface="Times New Roman" pitchFamily="18" charset="0"/>
              </a:rPr>
              <a:t>Пропаганда ценности и необходимости сохранения родника, разработка программ восстановления.</a:t>
            </a:r>
          </a:p>
          <a:p>
            <a:endParaRPr lang="ru-RU" dirty="0"/>
          </a:p>
        </p:txBody>
      </p:sp>
      <p:sp>
        <p:nvSpPr>
          <p:cNvPr id="3" name="Заголовок 2"/>
          <p:cNvSpPr>
            <a:spLocks noGrp="1"/>
          </p:cNvSpPr>
          <p:nvPr>
            <p:ph type="title"/>
          </p:nvPr>
        </p:nvSpPr>
        <p:spPr/>
        <p:txBody>
          <a:bodyPr>
            <a:normAutofit fontScale="90000"/>
          </a:bodyPr>
          <a:lstStyle/>
          <a:p>
            <a:r>
              <a:rPr lang="ru-RU" dirty="0" smtClean="0">
                <a:solidFill>
                  <a:srgbClr val="00B0F0"/>
                </a:solidFill>
              </a:rPr>
              <a:t>Задачи:</a:t>
            </a:r>
            <a:br>
              <a:rPr lang="ru-RU" dirty="0" smtClean="0">
                <a:solidFill>
                  <a:srgbClr val="00B0F0"/>
                </a:solidFill>
              </a:rPr>
            </a:br>
            <a:endParaRPr lang="ru-RU" dirty="0">
              <a:solidFill>
                <a:srgbClr val="00B0F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sz="2800" dirty="0" smtClean="0">
                <a:latin typeface="Times New Roman" pitchFamily="18" charset="0"/>
                <a:cs typeface="Times New Roman" pitchFamily="18" charset="0"/>
              </a:rPr>
              <a:t>Проект </a:t>
            </a:r>
            <a:r>
              <a:rPr lang="ru-RU" sz="2800" dirty="0" smtClean="0">
                <a:latin typeface="Times New Roman" pitchFamily="18" charset="0"/>
                <a:cs typeface="Times New Roman" pitchFamily="18" charset="0"/>
              </a:rPr>
              <a:t>«Чистый родник» </a:t>
            </a:r>
            <a:r>
              <a:rPr lang="ru-RU" sz="2800" dirty="0" smtClean="0">
                <a:latin typeface="Times New Roman" pitchFamily="18" charset="0"/>
                <a:cs typeface="Times New Roman" pitchFamily="18" charset="0"/>
              </a:rPr>
              <a:t>-</a:t>
            </a:r>
            <a:r>
              <a:rPr lang="ru-RU" sz="2800" dirty="0" smtClean="0">
                <a:latin typeface="Times New Roman" pitchFamily="18" charset="0"/>
                <a:cs typeface="Times New Roman" pitchFamily="18" charset="0"/>
              </a:rPr>
              <a:t>социально значимой деятельности. </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По числу участников – коллективный, учащиеся </a:t>
            </a:r>
            <a:r>
              <a:rPr lang="ru-RU" sz="2800" dirty="0" smtClean="0">
                <a:latin typeface="Times New Roman" pitchFamily="18" charset="0"/>
                <a:cs typeface="Times New Roman" pitchFamily="18" charset="0"/>
              </a:rPr>
              <a:t>9-11 </a:t>
            </a:r>
            <a:r>
              <a:rPr lang="ru-RU" sz="2800" dirty="0" smtClean="0">
                <a:latin typeface="Times New Roman" pitchFamily="18" charset="0"/>
                <a:cs typeface="Times New Roman" pitchFamily="18" charset="0"/>
              </a:rPr>
              <a:t>классов МАОУ СОШ №3 с. Серафимовский, учителя.</a:t>
            </a:r>
          </a:p>
          <a:p>
            <a:r>
              <a:rPr lang="ru-RU" sz="2800" dirty="0" smtClean="0">
                <a:latin typeface="Times New Roman" pitchFamily="18" charset="0"/>
                <a:cs typeface="Times New Roman" pitchFamily="18" charset="0"/>
              </a:rPr>
              <a:t>По времени проведения – </a:t>
            </a:r>
            <a:r>
              <a:rPr lang="ru-RU" sz="2800" dirty="0" smtClean="0">
                <a:latin typeface="Times New Roman" pitchFamily="18" charset="0"/>
                <a:cs typeface="Times New Roman" pitchFamily="18" charset="0"/>
              </a:rPr>
              <a:t>январь </a:t>
            </a:r>
            <a:r>
              <a:rPr lang="ru-RU" sz="2800" dirty="0" smtClean="0">
                <a:latin typeface="Times New Roman" pitchFamily="18" charset="0"/>
                <a:cs typeface="Times New Roman" pitchFamily="18" charset="0"/>
              </a:rPr>
              <a:t>2021 г </a:t>
            </a:r>
            <a:r>
              <a:rPr lang="ru-RU" sz="2800" dirty="0" smtClean="0">
                <a:latin typeface="Times New Roman" pitchFamily="18" charset="0"/>
                <a:cs typeface="Times New Roman" pitchFamily="18" charset="0"/>
              </a:rPr>
              <a:t>–январь 2022г</a:t>
            </a:r>
            <a:r>
              <a:rPr lang="ru-RU" sz="2800" dirty="0" smtClean="0">
                <a:latin typeface="Times New Roman" pitchFamily="18" charset="0"/>
                <a:cs typeface="Times New Roman" pitchFamily="18" charset="0"/>
              </a:rPr>
              <a:t>.</a:t>
            </a:r>
          </a:p>
          <a:p>
            <a:endParaRPr lang="ru-RU" dirty="0"/>
          </a:p>
        </p:txBody>
      </p:sp>
      <p:sp>
        <p:nvSpPr>
          <p:cNvPr id="3" name="Заголовок 2"/>
          <p:cNvSpPr>
            <a:spLocks noGrp="1"/>
          </p:cNvSpPr>
          <p:nvPr>
            <p:ph type="title"/>
          </p:nvPr>
        </p:nvSpPr>
        <p:spPr/>
        <p:txBody>
          <a:bodyPr/>
          <a:lstStyle/>
          <a:p>
            <a:r>
              <a:rPr lang="ru-RU" dirty="0" smtClean="0">
                <a:solidFill>
                  <a:srgbClr val="00B0F0"/>
                </a:solidFill>
              </a:rPr>
              <a:t>Целевая группа:</a:t>
            </a:r>
            <a:endParaRPr lang="ru-RU" dirty="0">
              <a:solidFill>
                <a:srgbClr val="00B0F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928670"/>
            <a:ext cx="8229600" cy="5078621"/>
          </a:xfrm>
        </p:spPr>
        <p:txBody>
          <a:bodyPr>
            <a:normAutofit fontScale="85000" lnSpcReduction="20000"/>
          </a:bodyPr>
          <a:lstStyle/>
          <a:p>
            <a:pPr>
              <a:buNone/>
            </a:pPr>
            <a:r>
              <a:rPr lang="ru-RU" dirty="0" smtClean="0"/>
              <a:t> </a:t>
            </a:r>
            <a:r>
              <a:rPr lang="ru-RU" sz="2600" i="1" dirty="0" smtClean="0">
                <a:latin typeface="Times New Roman" pitchFamily="18" charset="0"/>
                <a:cs typeface="Times New Roman" pitchFamily="18" charset="0"/>
              </a:rPr>
              <a:t>1) </a:t>
            </a:r>
            <a:r>
              <a:rPr lang="ru-RU" sz="2600" i="1" u="sng" dirty="0" smtClean="0">
                <a:latin typeface="Times New Roman" pitchFamily="18" charset="0"/>
                <a:cs typeface="Times New Roman" pitchFamily="18" charset="0"/>
              </a:rPr>
              <a:t>Подготовительный этап :</a:t>
            </a:r>
            <a:endParaRPr lang="ru-RU" sz="2600" dirty="0" smtClean="0">
              <a:latin typeface="Times New Roman" pitchFamily="18" charset="0"/>
              <a:cs typeface="Times New Roman" pitchFamily="18" charset="0"/>
            </a:endParaRPr>
          </a:p>
          <a:p>
            <a:r>
              <a:rPr lang="ru-RU" sz="2600" dirty="0" smtClean="0">
                <a:latin typeface="Times New Roman" pitchFamily="18" charset="0"/>
                <a:cs typeface="Times New Roman" pitchFamily="18" charset="0"/>
              </a:rPr>
              <a:t>В</a:t>
            </a:r>
            <a:r>
              <a:rPr lang="ru-RU" sz="2600" dirty="0" smtClean="0">
                <a:latin typeface="Times New Roman" pitchFamily="18" charset="0"/>
                <a:cs typeface="Times New Roman" pitchFamily="18" charset="0"/>
              </a:rPr>
              <a:t>ыбор </a:t>
            </a:r>
            <a:r>
              <a:rPr lang="ru-RU" sz="2600" dirty="0" smtClean="0">
                <a:latin typeface="Times New Roman" pitchFamily="18" charset="0"/>
                <a:cs typeface="Times New Roman" pitchFamily="18" charset="0"/>
              </a:rPr>
              <a:t>темы, постановка целей и </a:t>
            </a:r>
            <a:r>
              <a:rPr lang="ru-RU" sz="2600" dirty="0" smtClean="0">
                <a:latin typeface="Times New Roman" pitchFamily="18" charset="0"/>
                <a:cs typeface="Times New Roman" pitchFamily="18" charset="0"/>
              </a:rPr>
              <a:t>задач</a:t>
            </a:r>
            <a:endParaRPr lang="ru-RU" sz="2600" dirty="0" smtClean="0">
              <a:latin typeface="Times New Roman" pitchFamily="18" charset="0"/>
              <a:cs typeface="Times New Roman" pitchFamily="18" charset="0"/>
            </a:endParaRPr>
          </a:p>
          <a:p>
            <a:r>
              <a:rPr lang="ru-RU" sz="2600" dirty="0" smtClean="0">
                <a:latin typeface="Times New Roman" pitchFamily="18" charset="0"/>
                <a:cs typeface="Times New Roman" pitchFamily="18" charset="0"/>
              </a:rPr>
              <a:t>Срок </a:t>
            </a:r>
            <a:r>
              <a:rPr lang="ru-RU" sz="26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январь 2021 </a:t>
            </a:r>
            <a:r>
              <a:rPr lang="ru-RU" sz="2600" dirty="0" smtClean="0">
                <a:latin typeface="Times New Roman" pitchFamily="18" charset="0"/>
                <a:cs typeface="Times New Roman" pitchFamily="18" charset="0"/>
              </a:rPr>
              <a:t>г.</a:t>
            </a:r>
          </a:p>
          <a:p>
            <a:r>
              <a:rPr lang="ru-RU" sz="2600" dirty="0" smtClean="0">
                <a:latin typeface="Times New Roman" pitchFamily="18" charset="0"/>
                <a:cs typeface="Times New Roman" pitchFamily="18" charset="0"/>
              </a:rPr>
              <a:t>Посещение </a:t>
            </a:r>
            <a:r>
              <a:rPr lang="ru-RU" sz="2600" dirty="0" smtClean="0">
                <a:latin typeface="Times New Roman" pitchFamily="18" charset="0"/>
                <a:cs typeface="Times New Roman" pitchFamily="18" charset="0"/>
              </a:rPr>
              <a:t>родников . Определение </a:t>
            </a:r>
            <a:r>
              <a:rPr lang="ru-RU" sz="2600" dirty="0" smtClean="0">
                <a:latin typeface="Times New Roman" pitchFamily="18" charset="0"/>
                <a:cs typeface="Times New Roman" pitchFamily="18" charset="0"/>
              </a:rPr>
              <a:t>местонахождения.</a:t>
            </a:r>
            <a:endParaRPr lang="ru-RU" sz="2600" dirty="0" smtClean="0">
              <a:latin typeface="Times New Roman" pitchFamily="18" charset="0"/>
              <a:cs typeface="Times New Roman" pitchFamily="18" charset="0"/>
            </a:endParaRPr>
          </a:p>
          <a:p>
            <a:r>
              <a:rPr lang="ru-RU" sz="2600" dirty="0" smtClean="0">
                <a:latin typeface="Times New Roman" pitchFamily="18" charset="0"/>
                <a:cs typeface="Times New Roman" pitchFamily="18" charset="0"/>
              </a:rPr>
              <a:t>Срок </a:t>
            </a:r>
            <a:r>
              <a:rPr lang="ru-RU" sz="26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январь-февраль 2021 </a:t>
            </a:r>
            <a:r>
              <a:rPr lang="ru-RU" sz="2600" dirty="0" smtClean="0">
                <a:latin typeface="Times New Roman" pitchFamily="18" charset="0"/>
                <a:cs typeface="Times New Roman" pitchFamily="18" charset="0"/>
              </a:rPr>
              <a:t>г.</a:t>
            </a:r>
          </a:p>
          <a:p>
            <a:pPr>
              <a:buNone/>
            </a:pPr>
            <a:r>
              <a:rPr lang="ru-RU" sz="2600" i="1" u="sng" dirty="0" smtClean="0">
                <a:latin typeface="Times New Roman" pitchFamily="18" charset="0"/>
                <a:cs typeface="Times New Roman" pitchFamily="18" charset="0"/>
              </a:rPr>
              <a:t>2)Этап </a:t>
            </a:r>
            <a:r>
              <a:rPr lang="ru-RU" sz="2600" i="1" u="sng" dirty="0" smtClean="0">
                <a:latin typeface="Times New Roman" pitchFamily="18" charset="0"/>
                <a:cs typeface="Times New Roman" pitchFamily="18" charset="0"/>
              </a:rPr>
              <a:t>реализации проекта</a:t>
            </a:r>
            <a:r>
              <a:rPr lang="ru-RU" sz="2600" i="1" u="sng" dirty="0" smtClean="0">
                <a:latin typeface="Times New Roman" pitchFamily="18" charset="0"/>
                <a:cs typeface="Times New Roman" pitchFamily="18" charset="0"/>
              </a:rPr>
              <a:t>:</a:t>
            </a:r>
          </a:p>
          <a:p>
            <a:r>
              <a:rPr lang="ru-RU" sz="2600" dirty="0" smtClean="0">
                <a:latin typeface="Times New Roman" pitchFamily="18" charset="0"/>
                <a:cs typeface="Times New Roman" pitchFamily="18" charset="0"/>
              </a:rPr>
              <a:t>Очистка территории родника от мусора, от кустарников.</a:t>
            </a:r>
          </a:p>
          <a:p>
            <a:r>
              <a:rPr lang="ru-RU" sz="2600" dirty="0" smtClean="0">
                <a:latin typeface="Times New Roman" pitchFamily="18" charset="0"/>
                <a:cs typeface="Times New Roman" pitchFamily="18" charset="0"/>
              </a:rPr>
              <a:t>Поставить скамейки для посетителей.</a:t>
            </a:r>
          </a:p>
          <a:p>
            <a:r>
              <a:rPr lang="ru-RU" sz="2600" dirty="0" smtClean="0">
                <a:latin typeface="Times New Roman" pitchFamily="18" charset="0"/>
                <a:cs typeface="Times New Roman" pitchFamily="18" charset="0"/>
              </a:rPr>
              <a:t>Обложить крупными камнями.</a:t>
            </a:r>
            <a:r>
              <a:rPr lang="ru-RU" sz="2600" dirty="0" smtClean="0">
                <a:latin typeface="Times New Roman" pitchFamily="18" charset="0"/>
                <a:cs typeface="Times New Roman" pitchFamily="18" charset="0"/>
              </a:rPr>
              <a:t>                                     </a:t>
            </a:r>
            <a:endParaRPr lang="ru-RU" sz="2600" dirty="0" smtClean="0">
              <a:latin typeface="Times New Roman" pitchFamily="18" charset="0"/>
              <a:cs typeface="Times New Roman" pitchFamily="18" charset="0"/>
            </a:endParaRPr>
          </a:p>
          <a:p>
            <a:r>
              <a:rPr lang="ru-RU" sz="26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Срок </a:t>
            </a:r>
            <a:r>
              <a:rPr lang="ru-RU" sz="26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апрель- сентябрь 2021 </a:t>
            </a:r>
            <a:r>
              <a:rPr lang="ru-RU" sz="2600" dirty="0" smtClean="0">
                <a:latin typeface="Times New Roman" pitchFamily="18" charset="0"/>
                <a:cs typeface="Times New Roman" pitchFamily="18" charset="0"/>
              </a:rPr>
              <a:t>г.</a:t>
            </a:r>
          </a:p>
          <a:p>
            <a:pPr>
              <a:buNone/>
            </a:pPr>
            <a:r>
              <a:rPr lang="ru-RU" sz="2600" i="1" u="sng" dirty="0" smtClean="0">
                <a:latin typeface="Times New Roman" pitchFamily="18" charset="0"/>
                <a:cs typeface="Times New Roman" pitchFamily="18" charset="0"/>
              </a:rPr>
              <a:t>3</a:t>
            </a:r>
            <a:r>
              <a:rPr lang="ru-RU" sz="2600" i="1" u="sng" dirty="0" smtClean="0">
                <a:latin typeface="Times New Roman" pitchFamily="18" charset="0"/>
                <a:cs typeface="Times New Roman" pitchFamily="18" charset="0"/>
              </a:rPr>
              <a:t>) Завершающий этап :</a:t>
            </a:r>
            <a:endParaRPr lang="ru-RU" sz="2600" dirty="0" smtClean="0">
              <a:latin typeface="Times New Roman" pitchFamily="18" charset="0"/>
              <a:cs typeface="Times New Roman" pitchFamily="18" charset="0"/>
            </a:endParaRPr>
          </a:p>
          <a:p>
            <a:r>
              <a:rPr lang="ru-RU" sz="2600" dirty="0" smtClean="0">
                <a:latin typeface="Times New Roman" pitchFamily="18" charset="0"/>
                <a:cs typeface="Times New Roman" pitchFamily="18" charset="0"/>
              </a:rPr>
              <a:t>Поддерживать благоустройство родника</a:t>
            </a:r>
            <a:endParaRPr lang="ru-RU" sz="2600" dirty="0" smtClean="0">
              <a:latin typeface="Times New Roman" pitchFamily="18" charset="0"/>
              <a:cs typeface="Times New Roman" pitchFamily="18" charset="0"/>
            </a:endParaRPr>
          </a:p>
          <a:p>
            <a:r>
              <a:rPr lang="ru-RU" sz="26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Срок- октябрь –январь 2022 </a:t>
            </a:r>
            <a:r>
              <a:rPr lang="ru-RU" sz="2600" dirty="0" smtClean="0">
                <a:latin typeface="Times New Roman" pitchFamily="18" charset="0"/>
                <a:cs typeface="Times New Roman" pitchFamily="18" charset="0"/>
              </a:rPr>
              <a:t>г.</a:t>
            </a:r>
          </a:p>
          <a:p>
            <a:r>
              <a:rPr lang="ru-RU" sz="2600" dirty="0" smtClean="0">
                <a:latin typeface="Times New Roman" pitchFamily="18" charset="0"/>
                <a:cs typeface="Times New Roman" pitchFamily="18" charset="0"/>
              </a:rPr>
              <a:t>Раздача памяток населению о правилах пользования родником.</a:t>
            </a:r>
            <a:endParaRPr lang="ru-RU" sz="2600" dirty="0" smtClean="0">
              <a:latin typeface="Times New Roman" pitchFamily="18" charset="0"/>
              <a:cs typeface="Times New Roman" pitchFamily="18" charset="0"/>
            </a:endParaRPr>
          </a:p>
          <a:p>
            <a:pPr>
              <a:buNone/>
            </a:pPr>
            <a:r>
              <a:rPr lang="ru-RU" sz="2600" dirty="0" smtClean="0">
                <a:latin typeface="Times New Roman" pitchFamily="18" charset="0"/>
                <a:cs typeface="Times New Roman" pitchFamily="18" charset="0"/>
              </a:rPr>
              <a:t>     Срок </a:t>
            </a:r>
            <a:r>
              <a:rPr lang="ru-RU" sz="2600" dirty="0" smtClean="0">
                <a:latin typeface="Times New Roman" pitchFamily="18" charset="0"/>
                <a:cs typeface="Times New Roman" pitchFamily="18" charset="0"/>
              </a:rPr>
              <a:t>– </a:t>
            </a:r>
            <a:r>
              <a:rPr lang="ru-RU" sz="2600" dirty="0" smtClean="0">
                <a:latin typeface="Times New Roman" pitchFamily="18" charset="0"/>
                <a:cs typeface="Times New Roman" pitchFamily="18" charset="0"/>
              </a:rPr>
              <a:t>сентябрь 2021 </a:t>
            </a:r>
            <a:r>
              <a:rPr lang="ru-RU" sz="2600" dirty="0" smtClean="0">
                <a:latin typeface="Times New Roman" pitchFamily="18" charset="0"/>
                <a:cs typeface="Times New Roman" pitchFamily="18" charset="0"/>
              </a:rPr>
              <a:t>г.</a:t>
            </a:r>
          </a:p>
          <a:p>
            <a:endParaRPr lang="ru-RU" sz="26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274638"/>
            <a:ext cx="8229600" cy="725470"/>
          </a:xfrm>
        </p:spPr>
        <p:txBody>
          <a:bodyPr>
            <a:normAutofit fontScale="90000"/>
          </a:bodyPr>
          <a:lstStyle/>
          <a:p>
            <a:r>
              <a:rPr lang="ru-RU" sz="2800" dirty="0" smtClean="0">
                <a:solidFill>
                  <a:srgbClr val="00B0F0"/>
                </a:solidFill>
                <a:latin typeface="Times New Roman" pitchFamily="18" charset="0"/>
                <a:cs typeface="Times New Roman" pitchFamily="18" charset="0"/>
              </a:rPr>
              <a:t>Этапы реализации проекта:</a:t>
            </a:r>
            <a:br>
              <a:rPr lang="ru-RU" sz="2800" dirty="0" smtClean="0">
                <a:solidFill>
                  <a:srgbClr val="00B0F0"/>
                </a:solidFill>
                <a:latin typeface="Times New Roman" pitchFamily="18" charset="0"/>
                <a:cs typeface="Times New Roman" pitchFamily="18" charset="0"/>
              </a:rPr>
            </a:br>
            <a:endParaRPr lang="ru-RU" sz="2800" dirty="0">
              <a:solidFill>
                <a:srgbClr val="00B0F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sz="2800" dirty="0" smtClean="0">
                <a:latin typeface="Times New Roman" pitchFamily="18" charset="0"/>
                <a:cs typeface="Times New Roman" pitchFamily="18" charset="0"/>
              </a:rPr>
              <a:t>Чистая территория </a:t>
            </a:r>
            <a:r>
              <a:rPr lang="ru-RU" sz="2800" dirty="0" smtClean="0">
                <a:latin typeface="Times New Roman" pitchFamily="18" charset="0"/>
                <a:cs typeface="Times New Roman" pitchFamily="18" charset="0"/>
              </a:rPr>
              <a:t>вокруг родника</a:t>
            </a:r>
          </a:p>
          <a:p>
            <a:r>
              <a:rPr lang="ru-RU" sz="2800" dirty="0" smtClean="0">
                <a:latin typeface="Times New Roman" pitchFamily="18" charset="0"/>
                <a:cs typeface="Times New Roman" pitchFamily="18" charset="0"/>
              </a:rPr>
              <a:t>Возможность </a:t>
            </a:r>
            <a:r>
              <a:rPr lang="ru-RU" sz="2800" dirty="0" smtClean="0">
                <a:latin typeface="Times New Roman" pitchFamily="18" charset="0"/>
                <a:cs typeface="Times New Roman" pitchFamily="18" charset="0"/>
              </a:rPr>
              <a:t>местному населению пользоваться чистой родниковой водой в благоустроенном месте.</a:t>
            </a:r>
          </a:p>
          <a:p>
            <a:r>
              <a:rPr lang="ru-RU" sz="2800" dirty="0" smtClean="0">
                <a:latin typeface="Times New Roman" pitchFamily="18" charset="0"/>
                <a:cs typeface="Times New Roman" pitchFamily="18" charset="0"/>
              </a:rPr>
              <a:t>Опыт </a:t>
            </a:r>
            <a:r>
              <a:rPr lang="ru-RU" sz="2800" dirty="0" smtClean="0">
                <a:latin typeface="Times New Roman" pitchFamily="18" charset="0"/>
                <a:cs typeface="Times New Roman" pitchFamily="18" charset="0"/>
              </a:rPr>
              <a:t>работы по благоустройству территории</a:t>
            </a:r>
          </a:p>
          <a:p>
            <a:endParaRPr lang="ru-RU" sz="28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r>
              <a:rPr lang="ru-RU" dirty="0" smtClean="0">
                <a:solidFill>
                  <a:srgbClr val="00B0F0"/>
                </a:solidFill>
              </a:rPr>
              <a:t>Ожидаемые </a:t>
            </a:r>
            <a:r>
              <a:rPr lang="ru-RU" dirty="0" smtClean="0">
                <a:solidFill>
                  <a:srgbClr val="00B0F0"/>
                </a:solidFill>
              </a:rPr>
              <a:t>результаты:</a:t>
            </a:r>
            <a:r>
              <a:rPr lang="ru-RU" dirty="0" smtClean="0">
                <a:solidFill>
                  <a:srgbClr val="00B0F0"/>
                </a:solidFill>
              </a:rPr>
              <a:t/>
            </a:r>
            <a:br>
              <a:rPr lang="ru-RU" dirty="0" smtClean="0">
                <a:solidFill>
                  <a:srgbClr val="00B0F0"/>
                </a:solidFill>
              </a:rPr>
            </a:br>
            <a:endParaRPr lang="ru-RU" dirty="0">
              <a:solidFill>
                <a:srgbClr val="00B0F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214290"/>
            <a:ext cx="8929718" cy="5793001"/>
          </a:xfrm>
        </p:spPr>
        <p:txBody>
          <a:bodyPr>
            <a:normAutofit fontScale="77500" lnSpcReduction="20000"/>
          </a:bodyPr>
          <a:lstStyle/>
          <a:p>
            <a:pPr algn="just"/>
            <a:r>
              <a:rPr lang="ru-RU" sz="3100" dirty="0" smtClean="0">
                <a:latin typeface="Times New Roman" pitchFamily="18" charset="0"/>
                <a:cs typeface="Times New Roman" pitchFamily="18" charset="0"/>
              </a:rPr>
              <a:t>Наш </a:t>
            </a:r>
            <a:r>
              <a:rPr lang="ru-RU" sz="3100" dirty="0" smtClean="0">
                <a:latin typeface="Times New Roman" pitchFamily="18" charset="0"/>
                <a:cs typeface="Times New Roman" pitchFamily="18" charset="0"/>
              </a:rPr>
              <a:t>родник существует давно, и рассматривать его историю мы можем только со слов тех местных жителей, которые живут в наши дни. Все они помнят этот родник с детства. К этому роднику приходили люди со всей округи  круглый год  и использовали воду для различных целей. </a:t>
            </a:r>
          </a:p>
          <a:p>
            <a:pPr algn="just"/>
            <a:r>
              <a:rPr lang="ru-RU" sz="3100" dirty="0" smtClean="0">
                <a:latin typeface="Times New Roman" pitchFamily="18" charset="0"/>
                <a:cs typeface="Times New Roman" pitchFamily="18" charset="0"/>
              </a:rPr>
              <a:t>Я провел </a:t>
            </a:r>
            <a:r>
              <a:rPr lang="ru-RU" sz="3100" dirty="0" smtClean="0">
                <a:latin typeface="Times New Roman" pitchFamily="18" charset="0"/>
                <a:cs typeface="Times New Roman" pitchFamily="18" charset="0"/>
              </a:rPr>
              <a:t>опрос среди односельчан, они отвечали  на мои вопросы: «Как часто Вы посещаете родник?», и  «Почему вам нравится родниковая вода?». Проанализировав ответы, мы выяснили, что большая часть опрошенных,  пользуется водой из родника . 95% опрошенных считают, что вода из данного источника является пригодной для питья. Многие ответили, что она полезна, натуральна, без хлора. </a:t>
            </a:r>
            <a:r>
              <a:rPr lang="ru-RU" sz="3100" dirty="0" smtClean="0">
                <a:latin typeface="Times New Roman" pitchFamily="18" charset="0"/>
                <a:cs typeface="Times New Roman" pitchFamily="18" charset="0"/>
              </a:rPr>
              <a:t>Решил </a:t>
            </a:r>
            <a:r>
              <a:rPr lang="ru-RU" sz="3100" dirty="0" smtClean="0">
                <a:latin typeface="Times New Roman" pitchFamily="18" charset="0"/>
                <a:cs typeface="Times New Roman" pitchFamily="18" charset="0"/>
              </a:rPr>
              <a:t>узнать, правда ли она так полезна. </a:t>
            </a:r>
            <a:r>
              <a:rPr lang="ru-RU" sz="3100" dirty="0" smtClean="0">
                <a:latin typeface="Times New Roman" pitchFamily="18" charset="0"/>
                <a:cs typeface="Times New Roman" pitchFamily="18" charset="0"/>
              </a:rPr>
              <a:t>Я посетил </a:t>
            </a:r>
            <a:r>
              <a:rPr lang="ru-RU" sz="3100" dirty="0" smtClean="0">
                <a:latin typeface="Times New Roman" pitchFamily="18" charset="0"/>
                <a:cs typeface="Times New Roman" pitchFamily="18" charset="0"/>
              </a:rPr>
              <a:t>Серафимовский водоканал, где </a:t>
            </a:r>
            <a:r>
              <a:rPr lang="ru-RU" sz="3100" dirty="0" smtClean="0">
                <a:latin typeface="Times New Roman" pitchFamily="18" charset="0"/>
                <a:cs typeface="Times New Roman" pitchFamily="18" charset="0"/>
              </a:rPr>
              <a:t>мне </a:t>
            </a:r>
            <a:r>
              <a:rPr lang="ru-RU" sz="3100" dirty="0" smtClean="0">
                <a:latin typeface="Times New Roman" pitchFamily="18" charset="0"/>
                <a:cs typeface="Times New Roman" pitchFamily="18" charset="0"/>
              </a:rPr>
              <a:t>предоставили информацию о химическом анализе родниковой воды. По этим данным, я</a:t>
            </a:r>
            <a:r>
              <a:rPr lang="ru-RU" sz="3100" dirty="0" smtClean="0">
                <a:latin typeface="Times New Roman" pitchFamily="18" charset="0"/>
                <a:cs typeface="Times New Roman" pitchFamily="18" charset="0"/>
              </a:rPr>
              <a:t> выяснил, </a:t>
            </a:r>
            <a:r>
              <a:rPr lang="ru-RU" sz="3100" dirty="0" smtClean="0">
                <a:latin typeface="Times New Roman" pitchFamily="18" charset="0"/>
                <a:cs typeface="Times New Roman" pitchFamily="18" charset="0"/>
              </a:rPr>
              <a:t>что наш родник по показателям соответствует всем необходимым </a:t>
            </a:r>
            <a:r>
              <a:rPr lang="ru-RU" sz="3100" dirty="0" smtClean="0">
                <a:latin typeface="Times New Roman" pitchFamily="18" charset="0"/>
                <a:cs typeface="Times New Roman" pitchFamily="18" charset="0"/>
              </a:rPr>
              <a:t>нормам.</a:t>
            </a:r>
          </a:p>
          <a:p>
            <a:pPr algn="just">
              <a:buNone/>
            </a:pPr>
            <a:r>
              <a:rPr lang="ru-RU" sz="3100" smtClean="0">
                <a:latin typeface="Times New Roman" pitchFamily="18" charset="0"/>
                <a:cs typeface="Times New Roman" pitchFamily="18" charset="0"/>
              </a:rPr>
              <a:t>        </a:t>
            </a:r>
            <a:endParaRPr lang="ru-RU" sz="3100" dirty="0" smtClean="0">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a:xfrm flipV="1">
            <a:off x="457200" y="1417638"/>
            <a:ext cx="8229600" cy="82536"/>
          </a:xfrm>
        </p:spPr>
        <p:txBody>
          <a:bodyPr>
            <a:normAutofit fontScale="90000"/>
          </a:bodyPr>
          <a:lstStyle/>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1159</TotalTime>
  <Words>401</Words>
  <Application>Microsoft Office PowerPoint</Application>
  <PresentationFormat>Экран (4:3)</PresentationFormat>
  <Paragraphs>56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Открытая</vt:lpstr>
      <vt:lpstr>Министерство образования Республики Башкортостан Муниципальное автономное общеобразовательное учреждение средняя общеобразовательная школа №3 с.Серафимовский муниципального района Туймазинский район Республики Башкортостан </vt:lpstr>
      <vt:lpstr>Слайд 2</vt:lpstr>
      <vt:lpstr>Проблема</vt:lpstr>
      <vt:lpstr>Цель проекта: </vt:lpstr>
      <vt:lpstr>Задачи: </vt:lpstr>
      <vt:lpstr>Целевая группа:</vt:lpstr>
      <vt:lpstr>Этапы реализации проекта: </vt:lpstr>
      <vt:lpstr>Ожидаемые результаты: </vt:lpstr>
      <vt:lpstr>Слайд 9</vt:lpstr>
      <vt:lpstr>Наш родник зимой</vt:lpstr>
      <vt:lpstr>Родник весной</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Саша</dc:creator>
  <cp:lastModifiedBy>User</cp:lastModifiedBy>
  <cp:revision>129</cp:revision>
  <dcterms:created xsi:type="dcterms:W3CDTF">2013-02-05T14:44:28Z</dcterms:created>
  <dcterms:modified xsi:type="dcterms:W3CDTF">2021-04-15T17:28:11Z</dcterms:modified>
</cp:coreProperties>
</file>