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7" r:id="rId2"/>
    <p:sldId id="272" r:id="rId3"/>
    <p:sldId id="285" r:id="rId4"/>
    <p:sldId id="263" r:id="rId5"/>
    <p:sldId id="264" r:id="rId6"/>
    <p:sldId id="274" r:id="rId7"/>
    <p:sldId id="265" r:id="rId8"/>
    <p:sldId id="266" r:id="rId9"/>
    <p:sldId id="275" r:id="rId10"/>
    <p:sldId id="276" r:id="rId11"/>
    <p:sldId id="283" r:id="rId12"/>
    <p:sldId id="268" r:id="rId13"/>
    <p:sldId id="281" r:id="rId14"/>
    <p:sldId id="282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A0D"/>
    <a:srgbClr val="681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020712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Событийное </a:t>
            </a:r>
            <a:r>
              <a:rPr lang="ru-RU" sz="3600" dirty="0" err="1" smtClean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волонтерство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1027" name="Picture 3" descr="D:\конкурс Доброволец России\Настя\МолодёжьVGOGODE копи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83" b="89792" l="8667" r="88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65" r="15940" b="7027"/>
          <a:stretch/>
        </p:blipFill>
        <p:spPr bwMode="auto">
          <a:xfrm>
            <a:off x="5287761" y="2564904"/>
            <a:ext cx="3848987" cy="3787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Маша\9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041" y="2060848"/>
            <a:ext cx="2428875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54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Что мы можем: шаги по реализации</a:t>
            </a:r>
            <a:endParaRPr lang="ru-RU" dirty="0">
              <a:effectLst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Информационная </a:t>
            </a:r>
            <a:r>
              <a:rPr lang="ru-RU" sz="2000" dirty="0"/>
              <a:t>деятельность • Проведение </a:t>
            </a:r>
            <a:r>
              <a:rPr lang="ru-RU" sz="2000" dirty="0" smtClean="0"/>
              <a:t>консультаций • </a:t>
            </a:r>
            <a:r>
              <a:rPr lang="ru-RU" sz="2000" dirty="0"/>
              <a:t>Ведение </a:t>
            </a:r>
            <a:r>
              <a:rPr lang="ru-RU" sz="2000" dirty="0" smtClean="0"/>
              <a:t>документации</a:t>
            </a:r>
            <a:endParaRPr lang="ru-RU" sz="2000" dirty="0"/>
          </a:p>
          <a:p>
            <a:r>
              <a:rPr lang="ru-RU" sz="2000" dirty="0"/>
              <a:t>Исследовательская деятельность • Поиск и сбор различных документов, </a:t>
            </a:r>
            <a:r>
              <a:rPr lang="ru-RU" sz="2000" dirty="0" smtClean="0"/>
              <a:t>фото и видеоматериалов • Проведение социологических опросов</a:t>
            </a:r>
          </a:p>
          <a:p>
            <a:r>
              <a:rPr lang="ru-RU" sz="2000" dirty="0" smtClean="0"/>
              <a:t>Издательская </a:t>
            </a:r>
            <a:r>
              <a:rPr lang="ru-RU" sz="2000" dirty="0"/>
              <a:t>деятельность • Работа по распечатке, </a:t>
            </a:r>
            <a:r>
              <a:rPr lang="ru-RU" sz="2000" dirty="0" smtClean="0"/>
              <a:t>копированию и ксерокопированию материалов</a:t>
            </a:r>
            <a:endParaRPr lang="ru-RU" sz="2000" dirty="0"/>
          </a:p>
          <a:p>
            <a:r>
              <a:rPr lang="ru-RU" sz="2000" dirty="0"/>
              <a:t>Рекламная деятельность • Распространение рекламной продукции (</a:t>
            </a:r>
            <a:r>
              <a:rPr lang="ru-RU" sz="2000" dirty="0" err="1"/>
              <a:t>флаеры</a:t>
            </a:r>
            <a:r>
              <a:rPr lang="ru-RU" sz="2000" dirty="0"/>
              <a:t>, листовки, афиши</a:t>
            </a:r>
            <a:r>
              <a:rPr lang="ru-RU" sz="2000" dirty="0" smtClean="0"/>
              <a:t>)</a:t>
            </a:r>
            <a:endParaRPr lang="ru-RU" sz="2000" dirty="0"/>
          </a:p>
          <a:p>
            <a:r>
              <a:rPr lang="ru-RU" sz="2000" dirty="0"/>
              <a:t>Социальная работа • Акции по пропаганде </a:t>
            </a:r>
            <a:r>
              <a:rPr lang="ru-RU" sz="2000" dirty="0" smtClean="0"/>
              <a:t>ЗОЖ</a:t>
            </a:r>
            <a:endParaRPr lang="ru-RU" sz="2000" dirty="0"/>
          </a:p>
          <a:p>
            <a:r>
              <a:rPr lang="ru-RU" sz="2000" dirty="0"/>
              <a:t>Прием посетителей • Общение с </a:t>
            </a:r>
            <a:r>
              <a:rPr lang="ru-RU" sz="2000" dirty="0" smtClean="0"/>
              <a:t>посетителями Сопровождение гостей  </a:t>
            </a:r>
            <a:r>
              <a:rPr lang="ru-RU" sz="2000" dirty="0"/>
              <a:t>Рассадка </a:t>
            </a:r>
            <a:r>
              <a:rPr lang="ru-RU" sz="2000" dirty="0" smtClean="0"/>
              <a:t>зрителей  Навигация • </a:t>
            </a:r>
            <a:r>
              <a:rPr lang="ru-RU" sz="2000" dirty="0"/>
              <a:t>Проведение экскурсий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405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Что мы можем: шаги по реализации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07F09"/>
              </a:buClr>
            </a:pPr>
            <a:r>
              <a:rPr lang="ru-RU" sz="2200" dirty="0">
                <a:solidFill>
                  <a:prstClr val="black"/>
                </a:solidFill>
              </a:rPr>
              <a:t>Организационные работы • Помощь в проведении выставок, экскурсий, театрализованных и концертных </a:t>
            </a:r>
            <a:r>
              <a:rPr lang="ru-RU" sz="2200" dirty="0" smtClean="0">
                <a:solidFill>
                  <a:prstClr val="black"/>
                </a:solidFill>
              </a:rPr>
              <a:t>мероприятий  • Участие </a:t>
            </a:r>
            <a:r>
              <a:rPr lang="ru-RU" sz="2200" dirty="0">
                <a:solidFill>
                  <a:prstClr val="black"/>
                </a:solidFill>
              </a:rPr>
              <a:t>в образовательных программах, семинарах и </a:t>
            </a:r>
            <a:r>
              <a:rPr lang="ru-RU" sz="2200" dirty="0" smtClean="0">
                <a:solidFill>
                  <a:prstClr val="black"/>
                </a:solidFill>
              </a:rPr>
              <a:t> конференциях </a:t>
            </a:r>
            <a:r>
              <a:rPr lang="ru-RU" sz="2200" dirty="0">
                <a:solidFill>
                  <a:prstClr val="black"/>
                </a:solidFill>
              </a:rPr>
              <a:t>и помощь в их </a:t>
            </a:r>
            <a:r>
              <a:rPr lang="ru-RU" sz="2200" dirty="0" smtClean="0">
                <a:solidFill>
                  <a:prstClr val="black"/>
                </a:solidFill>
              </a:rPr>
              <a:t>организации</a:t>
            </a:r>
          </a:p>
          <a:p>
            <a:pPr lvl="0">
              <a:buClr>
                <a:srgbClr val="F07F09"/>
              </a:buClr>
            </a:pPr>
            <a:endParaRPr lang="ru-RU" sz="2200" dirty="0">
              <a:solidFill>
                <a:prstClr val="black"/>
              </a:solidFill>
            </a:endParaRPr>
          </a:p>
          <a:p>
            <a:pPr lvl="0">
              <a:buClr>
                <a:srgbClr val="F07F09"/>
              </a:buClr>
            </a:pPr>
            <a:r>
              <a:rPr lang="ru-RU" sz="2200" dirty="0">
                <a:solidFill>
                  <a:prstClr val="black"/>
                </a:solidFill>
              </a:rPr>
              <a:t>Разработка и реализация дизайн-проектов • Представление проектов в области </a:t>
            </a:r>
            <a:r>
              <a:rPr lang="ru-RU" sz="2200" dirty="0" smtClean="0">
                <a:solidFill>
                  <a:prstClr val="black"/>
                </a:solidFill>
              </a:rPr>
              <a:t>мультимедиа</a:t>
            </a:r>
          </a:p>
          <a:p>
            <a:pPr lvl="0">
              <a:buClr>
                <a:srgbClr val="F07F09"/>
              </a:buClr>
            </a:pPr>
            <a:endParaRPr lang="ru-RU" sz="2200" dirty="0">
              <a:solidFill>
                <a:prstClr val="black"/>
              </a:solidFill>
            </a:endParaRPr>
          </a:p>
          <a:p>
            <a:pPr lvl="0">
              <a:buClr>
                <a:srgbClr val="F07F09"/>
              </a:buClr>
            </a:pPr>
            <a:r>
              <a:rPr lang="ru-RU" sz="2200" dirty="0">
                <a:solidFill>
                  <a:prstClr val="black"/>
                </a:solidFill>
              </a:rPr>
              <a:t>Оказание помощи в проведении научно-исследовательских </a:t>
            </a:r>
            <a:r>
              <a:rPr lang="ru-RU" sz="2200" dirty="0" smtClean="0">
                <a:solidFill>
                  <a:prstClr val="black"/>
                </a:solidFill>
              </a:rPr>
              <a:t>работ • </a:t>
            </a:r>
            <a:r>
              <a:rPr lang="ru-RU" sz="2200" dirty="0">
                <a:solidFill>
                  <a:prstClr val="black"/>
                </a:solidFill>
              </a:rPr>
              <a:t>Переводы информационных материалов • Расшифровка </a:t>
            </a:r>
            <a:r>
              <a:rPr lang="ru-RU" sz="2200" dirty="0" smtClean="0">
                <a:solidFill>
                  <a:prstClr val="black"/>
                </a:solidFill>
              </a:rPr>
              <a:t>текстов • </a:t>
            </a:r>
            <a:r>
              <a:rPr lang="ru-RU" sz="2200" dirty="0">
                <a:solidFill>
                  <a:prstClr val="black"/>
                </a:solidFill>
              </a:rPr>
              <a:t>Помощь в ведении документации • Проведение социологических </a:t>
            </a:r>
            <a:r>
              <a:rPr lang="ru-RU" sz="2200" dirty="0" smtClean="0">
                <a:solidFill>
                  <a:prstClr val="black"/>
                </a:solidFill>
              </a:rPr>
              <a:t>опросов • </a:t>
            </a:r>
            <a:r>
              <a:rPr lang="ru-RU" sz="2200" dirty="0">
                <a:solidFill>
                  <a:prstClr val="black"/>
                </a:solidFill>
              </a:rPr>
              <a:t>Поиск и сбор различных документов, фото и видеоматериалов • Работа с фондами и экспозициями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68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145004"/>
            <a:ext cx="8075240" cy="8900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  <a:effectLst/>
                <a:cs typeface="Times New Roman" panose="02020603050405020304" pitchFamily="18" charset="0"/>
              </a:rPr>
              <a:t>РЕЗУЛЬТАТЫ ПРОЕКТА</a:t>
            </a:r>
            <a:endParaRPr lang="ru-RU" dirty="0">
              <a:solidFill>
                <a:schemeClr val="accent1"/>
              </a:solidFill>
              <a:effectLst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20689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</a:t>
            </a:r>
            <a:endParaRPr lang="ru-RU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Проведение мероприятий в </a:t>
            </a:r>
            <a:r>
              <a:rPr lang="ru-RU" sz="2400" dirty="0"/>
              <a:t>образовательных </a:t>
            </a:r>
            <a:r>
              <a:rPr lang="ru-RU" sz="2400" dirty="0" smtClean="0"/>
              <a:t>организациях позволит накопить необходимый </a:t>
            </a:r>
            <a:r>
              <a:rPr lang="ru-RU" sz="2400" dirty="0"/>
              <a:t>опыт. </a:t>
            </a:r>
            <a:endParaRPr lang="ru-RU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Приобретя </a:t>
            </a:r>
            <a:r>
              <a:rPr lang="ru-RU" sz="2400" dirty="0"/>
              <a:t>навыки организации и проведения культурно-массовых мероприятий</a:t>
            </a:r>
            <a:r>
              <a:rPr lang="ru-RU" sz="2400" dirty="0" smtClean="0"/>
              <a:t>, волонтеры-добровольцы </a:t>
            </a:r>
            <a:r>
              <a:rPr lang="ru-RU" sz="2400" dirty="0"/>
              <a:t>проводят самостоятельно уличные мероприятия </a:t>
            </a:r>
            <a:r>
              <a:rPr lang="ru-RU" sz="2400" dirty="0" smtClean="0"/>
              <a:t>в </a:t>
            </a:r>
            <a:r>
              <a:rPr lang="ru-RU" sz="2400" dirty="0"/>
              <a:t>скверах и в парках города. </a:t>
            </a:r>
            <a:endParaRPr lang="ru-RU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В </a:t>
            </a:r>
            <a:r>
              <a:rPr lang="ru-RU" sz="2400" dirty="0"/>
              <a:t>будущем </a:t>
            </a:r>
            <a:r>
              <a:rPr lang="ru-RU" sz="2400" dirty="0" smtClean="0"/>
              <a:t>планируем издать </a:t>
            </a:r>
            <a:r>
              <a:rPr lang="ru-RU" sz="2400" dirty="0"/>
              <a:t>сборник методических разработок сценариев, посвященных официальным праздникам </a:t>
            </a:r>
            <a:r>
              <a:rPr lang="ru-RU" sz="2400" dirty="0" smtClean="0"/>
              <a:t>России.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99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VI Всемирная </a:t>
            </a:r>
            <a:r>
              <a:rPr lang="ru-RU" dirty="0" err="1">
                <a:effectLst/>
              </a:rPr>
              <a:t>Фольклориада</a:t>
            </a:r>
            <a:r>
              <a:rPr lang="ru-RU" dirty="0">
                <a:effectLst/>
              </a:rPr>
              <a:t> 2021 в Республике Башкортостан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b="1" dirty="0" smtClean="0"/>
              <a:t>VI </a:t>
            </a:r>
            <a:r>
              <a:rPr lang="ru-RU" sz="7200" b="1" dirty="0"/>
              <a:t>Всемирная </a:t>
            </a:r>
            <a:r>
              <a:rPr lang="ru-RU" sz="7200" b="1" dirty="0" err="1"/>
              <a:t>фольклориада</a:t>
            </a:r>
            <a:r>
              <a:rPr lang="ru-RU" sz="7200" b="1" dirty="0"/>
              <a:t> CIOFF</a:t>
            </a:r>
            <a:br>
              <a:rPr lang="ru-RU" sz="7200" b="1" dirty="0"/>
            </a:br>
            <a:r>
              <a:rPr lang="ru-RU" sz="7200" dirty="0"/>
              <a:t/>
            </a:r>
            <a:br>
              <a:rPr lang="ru-RU" sz="7200" dirty="0"/>
            </a:br>
            <a:r>
              <a:rPr lang="ru-RU" sz="7200" dirty="0"/>
              <a:t>С 3 по 11 июля 2021 года в Республике Башкортостан пройдет VI Всемирная </a:t>
            </a:r>
            <a:r>
              <a:rPr lang="ru-RU" sz="7200" dirty="0" err="1"/>
              <a:t>Фольклориада</a:t>
            </a:r>
            <a:r>
              <a:rPr lang="ru-RU" sz="7200" dirty="0"/>
              <a:t>. Мероприятие проходит раз в четыре года и призвана показывать всё многообразие традиционного культурного наследия человечества и способствовать его сохранению. </a:t>
            </a:r>
            <a:endParaRPr lang="ru-RU" sz="7200" dirty="0" smtClean="0"/>
          </a:p>
          <a:p>
            <a:r>
              <a:rPr lang="ru-RU" sz="7200" dirty="0" smtClean="0"/>
              <a:t>Летом </a:t>
            </a:r>
            <a:r>
              <a:rPr lang="ru-RU" sz="7200" dirty="0"/>
              <a:t>2021 года Республика Башкортостан на 8 дней превратится в уникальную театрализованную площадку, на которой порядка трёх тысяч артистов из более чем 72 стран мира объединятся для того, чтобы представить жителям и гостям республики свою традиционную музыку, танцы, народные промыслы, кухню, костюмы и сценическое искусство. </a:t>
            </a:r>
            <a:endParaRPr lang="ru-RU" sz="7200" dirty="0" smtClean="0"/>
          </a:p>
          <a:p>
            <a:r>
              <a:rPr lang="ru-RU" sz="7200" dirty="0" smtClean="0"/>
              <a:t>При </a:t>
            </a:r>
            <a:r>
              <a:rPr lang="ru-RU" sz="7200" dirty="0"/>
              <a:t>этом посетители мероприятия смогут не просто выступить наблюдателями, но и активно включиться в различные интерактивные действия – освоить игру на народных инструментах, попробовать необычные национальные блюда, обучиться традиционным искусствам разных народов.</a:t>
            </a:r>
            <a:br>
              <a:rPr lang="ru-RU" sz="72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78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Стань ВОЛОНТЕРОМ!</a:t>
            </a:r>
            <a:endParaRPr lang="ru-RU" dirty="0">
              <a:effectLst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7900"/>
            <a:ext cx="6034955" cy="4389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877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effectLst/>
              </a:rPr>
              <a:t>Выполнила Мартынова Мария, ученица 10В класса </a:t>
            </a:r>
            <a:r>
              <a:rPr lang="ru-RU" dirty="0" smtClean="0">
                <a:solidFill>
                  <a:schemeClr val="tx1"/>
                </a:solidFill>
                <a:effectLst/>
              </a:rPr>
              <a:t/>
            </a:r>
            <a:br>
              <a:rPr lang="ru-RU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tx1"/>
                </a:solidFill>
                <a:effectLst/>
              </a:rPr>
              <a:t>МБОУ </a:t>
            </a:r>
            <a:r>
              <a:rPr lang="ru-RU" dirty="0" smtClean="0">
                <a:solidFill>
                  <a:schemeClr val="tx1"/>
                </a:solidFill>
                <a:effectLst/>
              </a:rPr>
              <a:t>«Лицей № </a:t>
            </a:r>
            <a:r>
              <a:rPr lang="ru-RU" dirty="0" smtClean="0">
                <a:solidFill>
                  <a:schemeClr val="tx1"/>
                </a:solidFill>
                <a:effectLst/>
              </a:rPr>
              <a:t>106 Содружество</a:t>
            </a:r>
            <a:r>
              <a:rPr lang="ru-RU" dirty="0" smtClean="0">
                <a:solidFill>
                  <a:schemeClr val="tx1"/>
                </a:solidFill>
                <a:effectLst/>
              </a:rPr>
              <a:t>»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2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Участие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300" dirty="0" smtClean="0"/>
              <a:t>В </a:t>
            </a:r>
            <a:r>
              <a:rPr lang="ru-RU" sz="2300" b="1" dirty="0" smtClean="0"/>
              <a:t>2020</a:t>
            </a:r>
            <a:r>
              <a:rPr lang="ru-RU" sz="2300" dirty="0" smtClean="0"/>
              <a:t> году наша группа волонтеров «Старшеклассники 106-й» приняли участие в помощи организации детских спектаклей. Опыт был очень интересным. Поэтому мы решили продолжить волонтерскую деятельность.</a:t>
            </a:r>
          </a:p>
          <a:p>
            <a:pPr algn="just"/>
            <a:endParaRPr lang="ru-RU" sz="2300" dirty="0" smtClean="0"/>
          </a:p>
          <a:p>
            <a:pPr algn="just"/>
            <a:r>
              <a:rPr lang="ru-RU" sz="2300" dirty="0" smtClean="0"/>
              <a:t>Нами был разработан план наших дальнейших действий в направлении событийного, в частности культурного </a:t>
            </a:r>
            <a:r>
              <a:rPr lang="ru-RU" sz="2300" dirty="0" err="1" smtClean="0"/>
              <a:t>волонтерства</a:t>
            </a:r>
            <a:r>
              <a:rPr lang="ru-RU" sz="2300" dirty="0" smtClean="0"/>
              <a:t>. К сожалению, в волонтеры города в основном привлекают молодых людей 18+, поэтому нам не так часто удается принять участие в масштабных мероприятиях.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7336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ksey\Downloads\WhatsApp Image 2021-04-13 at 12.10.4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801" y="0"/>
            <a:ext cx="49023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01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Событийное </a:t>
            </a:r>
            <a:r>
              <a:rPr lang="ru-RU" dirty="0" err="1"/>
              <a:t>волонтерство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24744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Можно выделить </a:t>
            </a:r>
            <a:r>
              <a:rPr lang="ru-RU" sz="2400" dirty="0"/>
              <a:t>несколько обширных </a:t>
            </a:r>
            <a:r>
              <a:rPr lang="ru-RU" sz="2400" dirty="0" smtClean="0"/>
              <a:t>  направлений </a:t>
            </a:r>
            <a:r>
              <a:rPr lang="ru-RU" sz="2400" dirty="0"/>
              <a:t>культурного </a:t>
            </a:r>
            <a:r>
              <a:rPr lang="ru-RU" sz="2400" dirty="0" err="1" smtClean="0"/>
              <a:t>волонтерства</a:t>
            </a:r>
            <a:r>
              <a:rPr lang="ru-RU" sz="2400" dirty="0" smtClean="0"/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err="1" smtClean="0"/>
              <a:t>волонтерство</a:t>
            </a:r>
            <a:r>
              <a:rPr lang="ru-RU" sz="2400" dirty="0" smtClean="0"/>
              <a:t> в </a:t>
            </a:r>
            <a:r>
              <a:rPr lang="ru-RU" sz="2400" dirty="0"/>
              <a:t>учреждениях культуры и в рамках крупных </a:t>
            </a:r>
            <a:r>
              <a:rPr lang="ru-RU" sz="2400" dirty="0" smtClean="0"/>
              <a:t>событий,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организация </a:t>
            </a:r>
            <a:r>
              <a:rPr lang="ru-RU" sz="2400" dirty="0"/>
              <a:t>мероприятий в сфере </a:t>
            </a:r>
            <a:r>
              <a:rPr lang="ru-RU" sz="2400" dirty="0" smtClean="0"/>
              <a:t>популяризации культуры</a:t>
            </a:r>
            <a:r>
              <a:rPr lang="ru-RU" sz="2400" dirty="0"/>
              <a:t>, искусства и туристических маршрутов, </a:t>
            </a:r>
            <a:endParaRPr lang="ru-RU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восстановление </a:t>
            </a:r>
            <a:r>
              <a:rPr lang="ru-RU" sz="2400" dirty="0"/>
              <a:t>объектов культурного наследия, </a:t>
            </a:r>
            <a:endParaRPr lang="ru-RU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арт-терапия </a:t>
            </a:r>
            <a:r>
              <a:rPr lang="ru-RU" sz="2400" dirty="0"/>
              <a:t>и другие творческие социальные </a:t>
            </a:r>
            <a:r>
              <a:rPr lang="ru-RU" sz="2400" dirty="0" smtClean="0"/>
              <a:t>проекты.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537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Событийное </a:t>
            </a:r>
            <a:r>
              <a:rPr lang="ru-RU" dirty="0" err="1"/>
              <a:t>волонтерство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12776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Мы, как волонтеры, можем привнести в </a:t>
            </a:r>
            <a:r>
              <a:rPr lang="ru-RU" sz="2400" dirty="0"/>
              <a:t>деятельность учреждений культуры множество различных ресурсов. Это знания и навыки, новая </a:t>
            </a:r>
            <a:r>
              <a:rPr lang="ru-RU" sz="2400" dirty="0" smtClean="0"/>
              <a:t>информация, свой творческий </a:t>
            </a:r>
            <a:r>
              <a:rPr lang="ru-RU" sz="2400" dirty="0"/>
              <a:t>и </a:t>
            </a:r>
            <a:r>
              <a:rPr lang="ru-RU" sz="2400" dirty="0" smtClean="0"/>
              <a:t>интеллектуальный потенциал</a:t>
            </a:r>
            <a:r>
              <a:rPr lang="ru-RU" sz="2400" dirty="0"/>
              <a:t>, </a:t>
            </a:r>
            <a:r>
              <a:rPr lang="ru-RU" sz="2400" dirty="0" smtClean="0"/>
              <a:t>инновации. </a:t>
            </a:r>
            <a:r>
              <a:rPr lang="ru-RU" sz="2400" dirty="0"/>
              <a:t>Одной из важных характеристик </a:t>
            </a:r>
            <a:r>
              <a:rPr lang="ru-RU" sz="2400" dirty="0" smtClean="0"/>
              <a:t>наших добровольческих </a:t>
            </a:r>
            <a:r>
              <a:rPr lang="ru-RU" sz="2400" dirty="0"/>
              <a:t>услуг также является экономичность, связанная с минимизацией административных накладных расходов. </a:t>
            </a:r>
          </a:p>
        </p:txBody>
      </p:sp>
    </p:spTree>
    <p:extLst>
      <p:ext uri="{BB962C8B-B14F-4D97-AF65-F5344CB8AC3E}">
        <p14:creationId xmlns:p14="http://schemas.microsoft.com/office/powerpoint/2010/main" val="21509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Событийное </a:t>
            </a:r>
            <a:r>
              <a:rPr lang="ru-RU" dirty="0" err="1" smtClean="0">
                <a:effectLst/>
              </a:rPr>
              <a:t>волонтерство</a:t>
            </a:r>
            <a:r>
              <a:rPr lang="ru-RU" dirty="0" smtClean="0">
                <a:effectLst/>
              </a:rPr>
              <a:t>: будущие планы</a:t>
            </a:r>
            <a:endParaRPr lang="ru-RU" dirty="0">
              <a:effectLst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Социально-творческий проект «Я – </a:t>
            </a:r>
            <a:r>
              <a:rPr lang="ru-RU" dirty="0" err="1" smtClean="0"/>
              <a:t>ДоброТворец</a:t>
            </a:r>
            <a:r>
              <a:rPr lang="ru-RU" dirty="0" smtClean="0"/>
              <a:t>» направлен </a:t>
            </a:r>
            <a:r>
              <a:rPr lang="ru-RU" dirty="0"/>
              <a:t>на оказание творческой помощи социальным </a:t>
            </a:r>
            <a:r>
              <a:rPr lang="ru-RU" dirty="0" smtClean="0"/>
              <a:t>учреждениям – взаимодействия </a:t>
            </a:r>
            <a:r>
              <a:rPr lang="ru-RU" dirty="0"/>
              <a:t>с социальными учреждениями через проведение благотворительных концертов, тематических праздников, мастер-классов, </a:t>
            </a:r>
            <a:r>
              <a:rPr lang="ru-RU" dirty="0" smtClean="0"/>
              <a:t>встреч с </a:t>
            </a:r>
            <a:r>
              <a:rPr lang="ru-RU" dirty="0"/>
              <a:t>успешными </a:t>
            </a:r>
            <a:r>
              <a:rPr lang="ru-RU" dirty="0" smtClean="0"/>
              <a:t>людьми. </a:t>
            </a:r>
            <a:r>
              <a:rPr lang="ru-RU" dirty="0"/>
              <a:t>Проект </a:t>
            </a:r>
            <a:r>
              <a:rPr lang="ru-RU" dirty="0" smtClean="0"/>
              <a:t>будет играть </a:t>
            </a:r>
            <a:r>
              <a:rPr lang="ru-RU" dirty="0"/>
              <a:t>роль своеобразного моста между </a:t>
            </a:r>
            <a:r>
              <a:rPr lang="ru-RU" dirty="0" err="1"/>
              <a:t>проактивной</a:t>
            </a:r>
            <a:r>
              <a:rPr lang="ru-RU" dirty="0"/>
              <a:t> неравнодушной молодежью и социальными учреждениями.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Формат творческой помощи </a:t>
            </a:r>
            <a:r>
              <a:rPr lang="ru-RU" dirty="0"/>
              <a:t>чаще всего выбирает социальное учреждение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Волонтеры проекта — это молодые музыканты, танцоры,</a:t>
            </a:r>
          </a:p>
          <a:p>
            <a:pPr marL="109728" indent="0" algn="just">
              <a:buNone/>
            </a:pPr>
            <a:r>
              <a:rPr lang="ru-RU" dirty="0" smtClean="0"/>
              <a:t>  фотографы</a:t>
            </a:r>
            <a:r>
              <a:rPr lang="ru-RU" dirty="0"/>
              <a:t>, театралы, ведущие, аниматоры, художники,</a:t>
            </a:r>
          </a:p>
          <a:p>
            <a:pPr marL="109728" indent="0" algn="just">
              <a:buNone/>
            </a:pPr>
            <a:r>
              <a:rPr lang="ru-RU" dirty="0" smtClean="0"/>
              <a:t>  мастера </a:t>
            </a:r>
            <a:r>
              <a:rPr lang="ru-RU" dirty="0"/>
              <a:t>прикладных искусств, организаторы мероприятий и </a:t>
            </a:r>
            <a:r>
              <a:rPr lang="ru-RU" dirty="0" smtClean="0"/>
              <a:t>     </a:t>
            </a:r>
            <a:r>
              <a:rPr lang="ru-RU" dirty="0" smtClean="0"/>
              <a:t>    все</a:t>
            </a:r>
            <a:r>
              <a:rPr lang="ru-RU" dirty="0"/>
              <a:t>, кто готовы помогать безвозмездно.</a:t>
            </a:r>
          </a:p>
        </p:txBody>
      </p:sp>
    </p:spTree>
    <p:extLst>
      <p:ext uri="{BB962C8B-B14F-4D97-AF65-F5344CB8AC3E}">
        <p14:creationId xmlns:p14="http://schemas.microsoft.com/office/powerpoint/2010/main" val="16256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accent1"/>
                </a:solidFill>
                <a:effectLst/>
                <a:cs typeface="Times New Roman" panose="02020603050405020304" pitchFamily="18" charset="0"/>
              </a:rPr>
              <a:t>ЦЕЛЬ  ПРОЕКТА</a:t>
            </a:r>
            <a:endParaRPr lang="ru-RU" sz="4000" dirty="0">
              <a:solidFill>
                <a:schemeClr val="accent1"/>
              </a:solidFill>
              <a:effectLst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1980" y="980728"/>
            <a:ext cx="80204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/>
              <a:t>Проект </a:t>
            </a:r>
            <a:r>
              <a:rPr lang="ru-RU" sz="2400" dirty="0">
                <a:cs typeface="Times New Roman" panose="02020603050405020304" pitchFamily="18" charset="0"/>
              </a:rPr>
              <a:t>волонтерский отряд «Лицей </a:t>
            </a:r>
            <a:r>
              <a:rPr lang="ru-RU" sz="2400" dirty="0" smtClean="0">
                <a:cs typeface="Times New Roman" panose="02020603050405020304" pitchFamily="18" charset="0"/>
              </a:rPr>
              <a:t>106-«Содружество» </a:t>
            </a:r>
            <a:r>
              <a:rPr lang="ru-RU" sz="2400" dirty="0" smtClean="0"/>
              <a:t>– </a:t>
            </a:r>
            <a:r>
              <a:rPr lang="ru-RU" sz="2400" dirty="0"/>
              <a:t>это место, где собираются ребята подросткового возраста, с разными интересами и увлечениями. </a:t>
            </a:r>
            <a:endParaRPr lang="ru-RU" sz="2400" dirty="0" smtClean="0"/>
          </a:p>
          <a:p>
            <a:pPr indent="457200" algn="just"/>
            <a:r>
              <a:rPr lang="ru-RU" sz="2400" dirty="0" smtClean="0"/>
              <a:t>Деятельность </a:t>
            </a:r>
            <a:r>
              <a:rPr lang="ru-RU" sz="2400" dirty="0"/>
              <a:t>в рамках данного проекта подразумевает привлечение добровольцев к проведению мероприятий спортивного характера (чемпионаты, соревнования,  игры), </a:t>
            </a:r>
            <a:r>
              <a:rPr lang="ru-RU" sz="2400" dirty="0" smtClean="0"/>
              <a:t>культурного характера </a:t>
            </a:r>
            <a:r>
              <a:rPr lang="ru-RU" sz="2400" dirty="0"/>
              <a:t>(форумы, выставки, презентации, фестивали) и других общих массовых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85194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ЗАДАЧИ ПРОЕКТА</a:t>
            </a:r>
            <a:endParaRPr lang="ru-RU" dirty="0">
              <a:effectLst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7879" y="1412776"/>
            <a:ext cx="784887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600" dirty="0" smtClean="0"/>
              <a:t>обеспечить </a:t>
            </a:r>
            <a:r>
              <a:rPr lang="ru-RU" sz="2600" dirty="0"/>
              <a:t>систематическую и целенаправленную работу для творческого развития личности, </a:t>
            </a:r>
            <a:r>
              <a:rPr lang="ru-RU" sz="2600" dirty="0" smtClean="0"/>
              <a:t>для </a:t>
            </a:r>
            <a:r>
              <a:rPr lang="ru-RU" sz="2600" dirty="0"/>
              <a:t>организации содержательного досуга;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600" dirty="0" smtClean="0"/>
              <a:t>сформировать </a:t>
            </a:r>
            <a:r>
              <a:rPr lang="ru-RU" sz="2600" dirty="0"/>
              <a:t>навыки работы в </a:t>
            </a:r>
            <a:r>
              <a:rPr lang="ru-RU" sz="2600" dirty="0" smtClean="0"/>
              <a:t>команде,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600" dirty="0" smtClean="0"/>
              <a:t>обогатить </a:t>
            </a:r>
            <a:r>
              <a:rPr lang="ru-RU" sz="2600" dirty="0"/>
              <a:t>навыки общения, опыта публичных выступлений, социального взаимодействия.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24155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Основные шаги по реализации проекта</a:t>
            </a:r>
            <a:endParaRPr lang="ru-RU" dirty="0">
              <a:effectLst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Волонтера </a:t>
            </a:r>
            <a:r>
              <a:rPr lang="ru-RU" dirty="0"/>
              <a:t>и его </a:t>
            </a:r>
            <a:r>
              <a:rPr lang="ru-RU" dirty="0" smtClean="0"/>
              <a:t>деятельность в </a:t>
            </a:r>
            <a:r>
              <a:rPr lang="ru-RU" dirty="0"/>
              <a:t>учреждениях </a:t>
            </a:r>
            <a:r>
              <a:rPr lang="ru-RU" dirty="0" smtClean="0"/>
              <a:t>культуры отличает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желание узнать новое и </a:t>
            </a:r>
            <a:r>
              <a:rPr lang="ru-RU" dirty="0" smtClean="0"/>
              <a:t>реализовать свои </a:t>
            </a:r>
            <a:r>
              <a:rPr lang="ru-RU" dirty="0"/>
              <a:t>навыки;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неравнодушие к культуре и искусству, творческий потенциал;</a:t>
            </a:r>
          </a:p>
          <a:p>
            <a:pPr marL="0" indent="0">
              <a:buNone/>
            </a:pPr>
            <a:r>
              <a:rPr lang="ru-RU" dirty="0"/>
              <a:t>• опыт участия в реализации культурно-просветительских проектов;</a:t>
            </a:r>
          </a:p>
          <a:p>
            <a:pPr marL="0" indent="0">
              <a:buNone/>
            </a:pPr>
            <a:r>
              <a:rPr lang="ru-RU" dirty="0"/>
              <a:t>• коммуникабельность, умение </a:t>
            </a:r>
            <a:r>
              <a:rPr lang="ru-RU" dirty="0" smtClean="0"/>
              <a:t>работать в </a:t>
            </a:r>
            <a:r>
              <a:rPr lang="ru-RU" dirty="0"/>
              <a:t>команде;</a:t>
            </a:r>
          </a:p>
          <a:p>
            <a:pPr marL="0" indent="0">
              <a:buNone/>
            </a:pPr>
            <a:r>
              <a:rPr lang="ru-RU" dirty="0"/>
              <a:t>• эрудированность, воспитанность, интеллигентность;</a:t>
            </a:r>
          </a:p>
          <a:p>
            <a:pPr marL="0" indent="0">
              <a:buNone/>
            </a:pPr>
            <a:r>
              <a:rPr lang="ru-RU" dirty="0"/>
              <a:t>• ответственность, целеустремленность, инициативность;</a:t>
            </a:r>
          </a:p>
          <a:p>
            <a:pPr marL="0" indent="0">
              <a:buNone/>
            </a:pPr>
            <a:r>
              <a:rPr lang="ru-RU" dirty="0"/>
              <a:t>• желание сделать мир лучше.</a:t>
            </a:r>
          </a:p>
          <a:p>
            <a:pPr marL="0" indent="0">
              <a:buNone/>
            </a:pPr>
            <a:r>
              <a:rPr lang="ru-RU" dirty="0"/>
              <a:t>Все это и составляет «профессиональные» особенности позиции волонтера в сфере культуры и делает</a:t>
            </a:r>
          </a:p>
          <a:p>
            <a:pPr marL="0" indent="0">
              <a:buNone/>
            </a:pPr>
            <a:r>
              <a:rPr lang="ru-RU" dirty="0"/>
              <a:t>его «субъектом» особой – волонтерской – активности</a:t>
            </a:r>
          </a:p>
          <a:p>
            <a:pPr marL="0" indent="0">
              <a:buNone/>
            </a:pPr>
            <a:r>
              <a:rPr lang="ru-RU" dirty="0"/>
              <a:t>на многочисленных </a:t>
            </a:r>
            <a:r>
              <a:rPr lang="ru-RU" dirty="0" smtClean="0"/>
              <a:t>площадках.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24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415</TotalTime>
  <Words>686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Событийное волонтерство </vt:lpstr>
      <vt:lpstr>Участие </vt:lpstr>
      <vt:lpstr>Презентация PowerPoint</vt:lpstr>
      <vt:lpstr>Событийное волонтерство</vt:lpstr>
      <vt:lpstr>Событийное волонтерство</vt:lpstr>
      <vt:lpstr>Событийное волонтерство: будущие планы</vt:lpstr>
      <vt:lpstr> ЦЕЛЬ  ПРОЕКТА</vt:lpstr>
      <vt:lpstr>ЗАДАЧИ ПРОЕКТА</vt:lpstr>
      <vt:lpstr>Основные шаги по реализации проекта</vt:lpstr>
      <vt:lpstr>Что мы можем: шаги по реализации</vt:lpstr>
      <vt:lpstr>Что мы можем: шаги по реализации</vt:lpstr>
      <vt:lpstr>РЕЗУЛЬТАТЫ ПРОЕКТА</vt:lpstr>
      <vt:lpstr>VI Всемирная Фольклориада 2021 в Республике Башкортостан</vt:lpstr>
      <vt:lpstr>Стань ВОЛОНТЕРОМ!</vt:lpstr>
      <vt:lpstr>Выполнила Мартынова Мария, ученица 10В класса  МБОУ «Лицей № 106 Содружество»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Aleksey</cp:lastModifiedBy>
  <cp:revision>86</cp:revision>
  <dcterms:modified xsi:type="dcterms:W3CDTF">2021-04-13T15:28:17Z</dcterms:modified>
</cp:coreProperties>
</file>