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23"/>
  </p:notesMasterIdLst>
  <p:sldIdLst>
    <p:sldId id="256" r:id="rId2"/>
    <p:sldId id="257" r:id="rId3"/>
    <p:sldId id="258" r:id="rId4"/>
    <p:sldId id="259" r:id="rId5"/>
    <p:sldId id="260" r:id="rId6"/>
    <p:sldId id="262" r:id="rId7"/>
    <p:sldId id="261" r:id="rId8"/>
    <p:sldId id="263" r:id="rId9"/>
    <p:sldId id="264" r:id="rId10"/>
    <p:sldId id="266" r:id="rId11"/>
    <p:sldId id="265" r:id="rId12"/>
    <p:sldId id="267" r:id="rId13"/>
    <p:sldId id="268" r:id="rId14"/>
    <p:sldId id="269" r:id="rId15"/>
    <p:sldId id="270" r:id="rId16"/>
    <p:sldId id="271" r:id="rId17"/>
    <p:sldId id="272" r:id="rId18"/>
    <p:sldId id="273" r:id="rId19"/>
    <p:sldId id="274" r:id="rId20"/>
    <p:sldId id="275" r:id="rId21"/>
    <p:sldId id="276" r:id="rId22"/>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221" autoAdjust="0"/>
    <p:restoredTop sz="94660"/>
  </p:normalViewPr>
  <p:slideViewPr>
    <p:cSldViewPr>
      <p:cViewPr>
        <p:scale>
          <a:sx n="70" d="100"/>
          <a:sy n="70" d="100"/>
        </p:scale>
        <p:origin x="-1398" y="-6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BFE2799-B537-426C-AAD1-06E260DB1FED}" type="datetimeFigureOut">
              <a:rPr lang="ru-RU" smtClean="0"/>
              <a:t>12.04.2021</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A9FBDEC-1FB2-4675-B47C-9859321469B2}" type="slidenum">
              <a:rPr lang="ru-RU" smtClean="0"/>
              <a:t>‹#›</a:t>
            </a:fld>
            <a:endParaRPr lang="ru-RU"/>
          </a:p>
        </p:txBody>
      </p:sp>
    </p:spTree>
    <p:extLst>
      <p:ext uri="{BB962C8B-B14F-4D97-AF65-F5344CB8AC3E}">
        <p14:creationId xmlns:p14="http://schemas.microsoft.com/office/powerpoint/2010/main" val="41581212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854082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2225162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11364903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B4C71EC6-210F-42DE-9C53-41977AD35B3D}" type="datetimeFigureOut">
              <a:rPr lang="ru-RU" smtClean="0"/>
              <a:t>12.04.2021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3381332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B4C71EC6-210F-42DE-9C53-41977AD35B3D}" type="datetimeFigureOut">
              <a:rPr lang="ru-RU" smtClean="0"/>
              <a:t>12.04.2021</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79934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B4C71EC6-210F-42DE-9C53-41977AD35B3D}" type="datetimeFigureOut">
              <a:rPr lang="ru-RU" smtClean="0"/>
              <a:t>12.04.2021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86899786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B4C71EC6-210F-42DE-9C53-41977AD35B3D}" type="datetimeFigureOut">
              <a:rPr lang="ru-RU" smtClean="0"/>
              <a:t>12.04.2021</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6853543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B4C71EC6-210F-42DE-9C53-41977AD35B3D}" type="datetimeFigureOut">
              <a:rPr lang="ru-RU" smtClean="0"/>
              <a:t>12.04.2021</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372147559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B4C71EC6-210F-42DE-9C53-41977AD35B3D}" type="datetimeFigureOut">
              <a:rPr lang="ru-RU" smtClean="0"/>
              <a:t>12.04.2021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2741178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7610428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B4C71EC6-210F-42DE-9C53-41977AD35B3D}" type="datetimeFigureOut">
              <a:rPr lang="ru-RU" smtClean="0"/>
              <a:t>12.04.2021</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19B0651-EE4F-4900-A07F-96A6BFA9D0F0}" type="slidenum">
              <a:rPr lang="ru-RU" smtClean="0"/>
              <a:t>‹#›</a:t>
            </a:fld>
            <a:endParaRPr lang="ru-RU"/>
          </a:p>
        </p:txBody>
      </p:sp>
    </p:spTree>
    <p:extLst>
      <p:ext uri="{BB962C8B-B14F-4D97-AF65-F5344CB8AC3E}">
        <p14:creationId xmlns:p14="http://schemas.microsoft.com/office/powerpoint/2010/main" val="6906094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lumMod val="50000"/>
            <a:alpha val="50000"/>
          </a:schemeClr>
        </a:soli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C71EC6-210F-42DE-9C53-41977AD35B3D}" type="datetimeFigureOut">
              <a:rPr lang="ru-RU" smtClean="0"/>
              <a:t>12.04.2021</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19B0651-EE4F-4900-A07F-96A6BFA9D0F0}" type="slidenum">
              <a:rPr lang="ru-RU" smtClean="0"/>
              <a:t>‹#›</a:t>
            </a:fld>
            <a:endParaRPr lang="ru-RU"/>
          </a:p>
        </p:txBody>
      </p:sp>
    </p:spTree>
    <p:extLst>
      <p:ext uri="{BB962C8B-B14F-4D97-AF65-F5344CB8AC3E}">
        <p14:creationId xmlns:p14="http://schemas.microsoft.com/office/powerpoint/2010/main" val="45944751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jpeg"/><Relationship Id="rId1" Type="http://schemas.openxmlformats.org/officeDocument/2006/relationships/slideLayout" Target="../slideLayouts/slideLayout7.xml"/><Relationship Id="rId5" Type="http://schemas.openxmlformats.org/officeDocument/2006/relationships/image" Target="../media/image34.png"/><Relationship Id="rId4" Type="http://schemas.openxmlformats.org/officeDocument/2006/relationships/image" Target="../media/image33.png"/></Relationships>
</file>

<file path=ppt/slides/_rels/slide1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jp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13.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40.png"/><Relationship Id="rId7" Type="http://schemas.openxmlformats.org/officeDocument/2006/relationships/image" Target="../media/image44.png"/><Relationship Id="rId2" Type="http://schemas.openxmlformats.org/officeDocument/2006/relationships/image" Target="../media/image39.jpg"/><Relationship Id="rId1" Type="http://schemas.openxmlformats.org/officeDocument/2006/relationships/slideLayout" Target="../slideLayouts/slideLayout7.xml"/><Relationship Id="rId6" Type="http://schemas.openxmlformats.org/officeDocument/2006/relationships/image" Target="../media/image43.png"/><Relationship Id="rId5" Type="http://schemas.openxmlformats.org/officeDocument/2006/relationships/image" Target="../media/image42.png"/><Relationship Id="rId4" Type="http://schemas.openxmlformats.org/officeDocument/2006/relationships/image" Target="../media/image41.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48.jpeg"/><Relationship Id="rId7" Type="http://schemas.openxmlformats.org/officeDocument/2006/relationships/image" Target="../media/image52.jpeg"/><Relationship Id="rId2" Type="http://schemas.openxmlformats.org/officeDocument/2006/relationships/image" Target="../media/image47.jpeg"/><Relationship Id="rId1" Type="http://schemas.openxmlformats.org/officeDocument/2006/relationships/slideLayout" Target="../slideLayouts/slideLayout7.xml"/><Relationship Id="rId6" Type="http://schemas.openxmlformats.org/officeDocument/2006/relationships/image" Target="../media/image51.jpeg"/><Relationship Id="rId5" Type="http://schemas.openxmlformats.org/officeDocument/2006/relationships/image" Target="../media/image50.jpeg"/><Relationship Id="rId4" Type="http://schemas.openxmlformats.org/officeDocument/2006/relationships/image" Target="../media/image49.jpeg"/></Relationships>
</file>

<file path=ppt/slides/_rels/slide18.xml.rels><?xml version="1.0" encoding="UTF-8" standalone="yes"?>
<Relationships xmlns="http://schemas.openxmlformats.org/package/2006/relationships"><Relationship Id="rId8" Type="http://schemas.openxmlformats.org/officeDocument/2006/relationships/image" Target="../media/image59.jpeg"/><Relationship Id="rId3" Type="http://schemas.openxmlformats.org/officeDocument/2006/relationships/image" Target="../media/image54.jpeg"/><Relationship Id="rId7" Type="http://schemas.openxmlformats.org/officeDocument/2006/relationships/image" Target="../media/image58.jpeg"/><Relationship Id="rId2" Type="http://schemas.openxmlformats.org/officeDocument/2006/relationships/image" Target="../media/image53.jpeg"/><Relationship Id="rId1" Type="http://schemas.openxmlformats.org/officeDocument/2006/relationships/slideLayout" Target="../slideLayouts/slideLayout7.xml"/><Relationship Id="rId6" Type="http://schemas.openxmlformats.org/officeDocument/2006/relationships/image" Target="../media/image57.jpeg"/><Relationship Id="rId5" Type="http://schemas.openxmlformats.org/officeDocument/2006/relationships/image" Target="../media/image56.jpeg"/><Relationship Id="rId4" Type="http://schemas.openxmlformats.org/officeDocument/2006/relationships/image" Target="../media/image55.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7.jpeg"/><Relationship Id="rId18" Type="http://schemas.openxmlformats.org/officeDocument/2006/relationships/image" Target="../media/image22.jpeg"/><Relationship Id="rId3" Type="http://schemas.openxmlformats.org/officeDocument/2006/relationships/image" Target="../media/image7.jpeg"/><Relationship Id="rId7" Type="http://schemas.openxmlformats.org/officeDocument/2006/relationships/image" Target="../media/image11.jpeg"/><Relationship Id="rId12" Type="http://schemas.openxmlformats.org/officeDocument/2006/relationships/image" Target="../media/image16.jpeg"/><Relationship Id="rId17" Type="http://schemas.openxmlformats.org/officeDocument/2006/relationships/image" Target="../media/image21.jpeg"/><Relationship Id="rId2" Type="http://schemas.openxmlformats.org/officeDocument/2006/relationships/image" Target="../media/image6.jpeg"/><Relationship Id="rId16" Type="http://schemas.openxmlformats.org/officeDocument/2006/relationships/image" Target="../media/image20.jpeg"/><Relationship Id="rId1" Type="http://schemas.openxmlformats.org/officeDocument/2006/relationships/slideLayout" Target="../slideLayouts/slideLayout7.xml"/><Relationship Id="rId6" Type="http://schemas.openxmlformats.org/officeDocument/2006/relationships/image" Target="../media/image10.jpeg"/><Relationship Id="rId11" Type="http://schemas.openxmlformats.org/officeDocument/2006/relationships/image" Target="../media/image15.jpeg"/><Relationship Id="rId5" Type="http://schemas.openxmlformats.org/officeDocument/2006/relationships/image" Target="../media/image9.jpeg"/><Relationship Id="rId15" Type="http://schemas.openxmlformats.org/officeDocument/2006/relationships/image" Target="../media/image19.jpeg"/><Relationship Id="rId10" Type="http://schemas.openxmlformats.org/officeDocument/2006/relationships/image" Target="../media/image14.jpeg"/><Relationship Id="rId19" Type="http://schemas.openxmlformats.org/officeDocument/2006/relationships/image" Target="../media/image23.jpeg"/><Relationship Id="rId4" Type="http://schemas.openxmlformats.org/officeDocument/2006/relationships/image" Target="../media/image8.jpeg"/><Relationship Id="rId9" Type="http://schemas.openxmlformats.org/officeDocument/2006/relationships/image" Target="../media/image13.jpeg"/><Relationship Id="rId14" Type="http://schemas.openxmlformats.org/officeDocument/2006/relationships/image" Target="../media/image18.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9.png"/><Relationship Id="rId2" Type="http://schemas.openxmlformats.org/officeDocument/2006/relationships/image" Target="../media/image24.jpg"/><Relationship Id="rId1" Type="http://schemas.openxmlformats.org/officeDocument/2006/relationships/slideLayout" Target="../slideLayouts/slideLayout7.xml"/><Relationship Id="rId6" Type="http://schemas.openxmlformats.org/officeDocument/2006/relationships/image" Target="../media/image28.png"/><Relationship Id="rId5" Type="http://schemas.openxmlformats.org/officeDocument/2006/relationships/image" Target="../media/image27.png"/><Relationship Id="rId4"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467544" y="1844824"/>
            <a:ext cx="8134672" cy="1470025"/>
          </a:xfrm>
        </p:spPr>
        <p:txBody>
          <a:bodyPr/>
          <a:lstStyle/>
          <a:p>
            <a:r>
              <a:rPr lang="ru-RU" dirty="0" smtClean="0">
                <a:latin typeface="Times New Roman" pitchFamily="18" charset="0"/>
                <a:cs typeface="Times New Roman" pitchFamily="18" charset="0"/>
              </a:rPr>
              <a:t>Тема: </a:t>
            </a:r>
            <a:r>
              <a:rPr lang="ru-RU" dirty="0" smtClean="0">
                <a:latin typeface="Times New Roman" pitchFamily="18" charset="0"/>
                <a:cs typeface="Times New Roman" pitchFamily="18" charset="0"/>
              </a:rPr>
              <a:t>«Юный волонтер Победы»</a:t>
            </a:r>
            <a:endParaRPr lang="ru-RU" dirty="0">
              <a:latin typeface="Times New Roman" pitchFamily="18" charset="0"/>
              <a:cs typeface="Times New Roman" pitchFamily="18" charset="0"/>
            </a:endParaRPr>
          </a:p>
        </p:txBody>
      </p:sp>
      <p:sp>
        <p:nvSpPr>
          <p:cNvPr id="3" name="Подзаголовок 2"/>
          <p:cNvSpPr>
            <a:spLocks noGrp="1"/>
          </p:cNvSpPr>
          <p:nvPr>
            <p:ph type="subTitle" idx="1"/>
          </p:nvPr>
        </p:nvSpPr>
        <p:spPr>
          <a:xfrm>
            <a:off x="5508104" y="4509120"/>
            <a:ext cx="3528392" cy="2088232"/>
          </a:xfrm>
        </p:spPr>
        <p:txBody>
          <a:bodyPr>
            <a:noAutofit/>
          </a:bodyPr>
          <a:lstStyle/>
          <a:p>
            <a:pPr algn="l"/>
            <a:r>
              <a:rPr lang="ru-RU" sz="1600" dirty="0" smtClean="0">
                <a:solidFill>
                  <a:schemeClr val="tx1"/>
                </a:solidFill>
                <a:latin typeface="Times New Roman" pitchFamily="18" charset="0"/>
                <a:cs typeface="Times New Roman" pitchFamily="18" charset="0"/>
              </a:rPr>
              <a:t>Выполнила: </a:t>
            </a:r>
            <a:r>
              <a:rPr lang="ru-RU" sz="1600" dirty="0" err="1" smtClean="0">
                <a:solidFill>
                  <a:schemeClr val="tx1"/>
                </a:solidFill>
                <a:latin typeface="Times New Roman" pitchFamily="18" charset="0"/>
                <a:cs typeface="Times New Roman" pitchFamily="18" charset="0"/>
              </a:rPr>
              <a:t>Салаватова</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Фируза</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Рафилевна</a:t>
            </a:r>
            <a:r>
              <a:rPr lang="ru-RU" sz="1600" dirty="0" smtClean="0">
                <a:solidFill>
                  <a:schemeClr val="tx1"/>
                </a:solidFill>
                <a:latin typeface="Times New Roman" pitchFamily="18" charset="0"/>
                <a:cs typeface="Times New Roman" pitchFamily="18" charset="0"/>
              </a:rPr>
              <a:t> ученица 10 класса  МОБУ СОШ д. Байназарово</a:t>
            </a:r>
          </a:p>
          <a:p>
            <a:pPr algn="l"/>
            <a:r>
              <a:rPr lang="ru-RU" sz="1600" dirty="0" smtClean="0">
                <a:solidFill>
                  <a:schemeClr val="tx1"/>
                </a:solidFill>
                <a:latin typeface="Times New Roman" pitchFamily="18" charset="0"/>
                <a:cs typeface="Times New Roman" pitchFamily="18" charset="0"/>
              </a:rPr>
              <a:t>Руководитель: </a:t>
            </a:r>
            <a:r>
              <a:rPr lang="ru-RU" sz="1600" dirty="0" err="1" smtClean="0">
                <a:solidFill>
                  <a:schemeClr val="tx1"/>
                </a:solidFill>
                <a:latin typeface="Times New Roman" pitchFamily="18" charset="0"/>
                <a:cs typeface="Times New Roman" pitchFamily="18" charset="0"/>
              </a:rPr>
              <a:t>Салаватова</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Насима</a:t>
            </a:r>
            <a:r>
              <a:rPr lang="ru-RU" sz="1600" dirty="0" smtClean="0">
                <a:solidFill>
                  <a:schemeClr val="tx1"/>
                </a:solidFill>
                <a:latin typeface="Times New Roman" pitchFamily="18" charset="0"/>
                <a:cs typeface="Times New Roman" pitchFamily="18" charset="0"/>
              </a:rPr>
              <a:t> </a:t>
            </a:r>
            <a:r>
              <a:rPr lang="ru-RU" sz="1600" dirty="0" err="1" smtClean="0">
                <a:solidFill>
                  <a:schemeClr val="tx1"/>
                </a:solidFill>
                <a:latin typeface="Times New Roman" pitchFamily="18" charset="0"/>
                <a:cs typeface="Times New Roman" pitchFamily="18" charset="0"/>
              </a:rPr>
              <a:t>Сабировна</a:t>
            </a:r>
            <a:r>
              <a:rPr lang="ru-RU" sz="1600" dirty="0" smtClean="0">
                <a:solidFill>
                  <a:schemeClr val="tx1"/>
                </a:solidFill>
                <a:latin typeface="Times New Roman" pitchFamily="18" charset="0"/>
                <a:cs typeface="Times New Roman" pitchFamily="18" charset="0"/>
              </a:rPr>
              <a:t> учитель истории МОБУ СОШ  д. Байназарово</a:t>
            </a:r>
            <a:endParaRPr lang="ru-RU" sz="16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162200568"/>
      </p:ext>
    </p:extLst>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175807" y="663807"/>
            <a:ext cx="2160240" cy="523220"/>
          </a:xfrm>
          <a:prstGeom prst="rect">
            <a:avLst/>
          </a:prstGeom>
          <a:solidFill>
            <a:srgbClr val="92D050"/>
          </a:solidFill>
        </p:spPr>
        <p:txBody>
          <a:bodyPr wrap="square" rtlCol="0">
            <a:spAutoFit/>
          </a:bodyPr>
          <a:lstStyle/>
          <a:p>
            <a:r>
              <a:rPr lang="ba-RU" sz="2800" dirty="0" smtClean="0">
                <a:latin typeface="Times New Roman" pitchFamily="18" charset="0"/>
                <a:cs typeface="Times New Roman" pitchFamily="18" charset="0"/>
              </a:rPr>
              <a:t>Боевой путь</a:t>
            </a:r>
            <a:endParaRPr lang="ru-RU" sz="2800" dirty="0">
              <a:latin typeface="Times New Roman" pitchFamily="18" charset="0"/>
              <a:cs typeface="Times New Roman" pitchFamily="18" charset="0"/>
            </a:endParaRP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l="35417" t="10711" r="2641" b="47661"/>
          <a:stretch/>
        </p:blipFill>
        <p:spPr>
          <a:xfrm>
            <a:off x="107503" y="1340768"/>
            <a:ext cx="8935043" cy="4536504"/>
          </a:xfrm>
          <a:prstGeom prst="rect">
            <a:avLst/>
          </a:prstGeom>
          <a:ln w="76200">
            <a:solidFill>
              <a:srgbClr val="92D050"/>
            </a:solidFill>
          </a:ln>
        </p:spPr>
      </p:pic>
    </p:spTree>
    <p:extLst>
      <p:ext uri="{BB962C8B-B14F-4D97-AF65-F5344CB8AC3E}">
        <p14:creationId xmlns:p14="http://schemas.microsoft.com/office/powerpoint/2010/main" val="2760477884"/>
      </p:ext>
    </p:extLst>
  </p:cSld>
  <p:clrMapOvr>
    <a:masterClrMapping/>
  </p:clrMapOvr>
  <p:transition spd="slow">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Насима С\Desktop\индивидуальный проект\1UL1do9dBls.jpg"/>
          <p:cNvPicPr>
            <a:picLocks noChangeAspect="1" noChangeArrowheads="1"/>
          </p:cNvPicPr>
          <p:nvPr/>
        </p:nvPicPr>
        <p:blipFill rotWithShape="1">
          <a:blip r:embed="rId2">
            <a:extLst>
              <a:ext uri="{28A0092B-C50C-407E-A947-70E740481C1C}">
                <a14:useLocalDpi xmlns:a14="http://schemas.microsoft.com/office/drawing/2010/main" val="0"/>
              </a:ext>
            </a:extLst>
          </a:blip>
          <a:srcRect l="6030" t="4777" r="5467" b="16617"/>
          <a:stretch/>
        </p:blipFill>
        <p:spPr bwMode="auto">
          <a:xfrm>
            <a:off x="310129" y="344607"/>
            <a:ext cx="3711218" cy="466857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10129" y="5458979"/>
            <a:ext cx="3711218" cy="646331"/>
          </a:xfrm>
          <a:prstGeom prst="rect">
            <a:avLst/>
          </a:prstGeom>
          <a:solidFill>
            <a:schemeClr val="tx2">
              <a:lumMod val="40000"/>
              <a:lumOff val="60000"/>
            </a:schemeClr>
          </a:solidFill>
        </p:spPr>
        <p:txBody>
          <a:bodyPr wrap="square" rtlCol="0">
            <a:spAutoFit/>
          </a:bodyPr>
          <a:lstStyle/>
          <a:p>
            <a:r>
              <a:rPr lang="ba-RU" b="1" dirty="0" smtClean="0"/>
              <a:t>Байназаров Мухаметьян Сагитович</a:t>
            </a:r>
          </a:p>
          <a:p>
            <a:r>
              <a:rPr lang="ba-RU" b="1" dirty="0" smtClean="0"/>
              <a:t>                        (1906 г.р.)</a:t>
            </a:r>
            <a:endParaRPr lang="ru-RU" b="1" dirty="0"/>
          </a:p>
        </p:txBody>
      </p:sp>
      <p:pic>
        <p:nvPicPr>
          <p:cNvPr id="3" name="Рисунок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262638" y="856140"/>
            <a:ext cx="2270326" cy="3372427"/>
          </a:xfrm>
          <a:prstGeom prst="rect">
            <a:avLst/>
          </a:prstGeom>
          <a:ln w="6350">
            <a:solidFill>
              <a:schemeClr val="accent2">
                <a:lumMod val="60000"/>
                <a:lumOff val="40000"/>
              </a:schemeClr>
            </a:solidFill>
          </a:ln>
        </p:spPr>
      </p:pic>
      <p:pic>
        <p:nvPicPr>
          <p:cNvPr id="4" name="Рисунок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19192" y="856141"/>
            <a:ext cx="2371478" cy="3372426"/>
          </a:xfrm>
          <a:prstGeom prst="rect">
            <a:avLst/>
          </a:prstGeom>
          <a:ln w="12700">
            <a:solidFill>
              <a:schemeClr val="accent2">
                <a:lumMod val="60000"/>
                <a:lumOff val="40000"/>
              </a:schemeClr>
            </a:solidFill>
          </a:ln>
        </p:spPr>
      </p:pic>
      <p:pic>
        <p:nvPicPr>
          <p:cNvPr id="5" name="Рисунок 4"/>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48866" y="4904292"/>
            <a:ext cx="4672869" cy="1755703"/>
          </a:xfrm>
          <a:prstGeom prst="rect">
            <a:avLst/>
          </a:prstGeom>
          <a:ln w="38100">
            <a:solidFill>
              <a:schemeClr val="accent2">
                <a:lumMod val="60000"/>
                <a:lumOff val="40000"/>
              </a:schemeClr>
            </a:solidFill>
          </a:ln>
        </p:spPr>
      </p:pic>
      <p:sp>
        <p:nvSpPr>
          <p:cNvPr id="6" name="TextBox 5"/>
          <p:cNvSpPr txBox="1"/>
          <p:nvPr/>
        </p:nvSpPr>
        <p:spPr>
          <a:xfrm>
            <a:off x="4262440" y="332390"/>
            <a:ext cx="1284320" cy="461665"/>
          </a:xfrm>
          <a:prstGeom prst="rect">
            <a:avLst/>
          </a:prstGeom>
          <a:solidFill>
            <a:schemeClr val="accent2">
              <a:lumMod val="60000"/>
              <a:lumOff val="40000"/>
            </a:schemeClr>
          </a:solidFill>
        </p:spPr>
        <p:txBody>
          <a:bodyPr wrap="square" rtlCol="0">
            <a:spAutoFit/>
          </a:bodyPr>
          <a:lstStyle/>
          <a:p>
            <a:r>
              <a:rPr lang="ba-RU" sz="2400" dirty="0" smtClean="0">
                <a:latin typeface="Times New Roman" pitchFamily="18" charset="0"/>
                <a:cs typeface="Times New Roman" pitchFamily="18" charset="0"/>
              </a:rPr>
              <a:t>награды</a:t>
            </a:r>
            <a:endParaRPr lang="ru-RU" sz="2400" dirty="0">
              <a:latin typeface="Times New Roman" pitchFamily="18" charset="0"/>
              <a:cs typeface="Times New Roman" pitchFamily="18" charset="0"/>
            </a:endParaRPr>
          </a:p>
        </p:txBody>
      </p:sp>
      <p:sp>
        <p:nvSpPr>
          <p:cNvPr id="7" name="TextBox 6"/>
          <p:cNvSpPr txBox="1"/>
          <p:nvPr/>
        </p:nvSpPr>
        <p:spPr>
          <a:xfrm>
            <a:off x="4248866" y="4365104"/>
            <a:ext cx="1821530" cy="461665"/>
          </a:xfrm>
          <a:prstGeom prst="rect">
            <a:avLst/>
          </a:prstGeom>
          <a:solidFill>
            <a:schemeClr val="accent2">
              <a:lumMod val="60000"/>
              <a:lumOff val="40000"/>
            </a:schemeClr>
          </a:solidFill>
        </p:spPr>
        <p:txBody>
          <a:bodyPr wrap="square" rtlCol="0">
            <a:spAutoFit/>
          </a:bodyPr>
          <a:lstStyle/>
          <a:p>
            <a:r>
              <a:rPr lang="ba-RU" sz="2400" dirty="0" smtClean="0">
                <a:latin typeface="Times New Roman" pitchFamily="18" charset="0"/>
                <a:cs typeface="Times New Roman" pitchFamily="18" charset="0"/>
              </a:rPr>
              <a:t>Боевой путь</a:t>
            </a:r>
            <a:endParaRPr lang="ru-RU" sz="2400" dirty="0">
              <a:latin typeface="Times New Roman" pitchFamily="18" charset="0"/>
              <a:cs typeface="Times New Roman" pitchFamily="18" charset="0"/>
            </a:endParaRPr>
          </a:p>
        </p:txBody>
      </p:sp>
    </p:spTree>
    <p:extLst>
      <p:ext uri="{BB962C8B-B14F-4D97-AF65-F5344CB8AC3E}">
        <p14:creationId xmlns:p14="http://schemas.microsoft.com/office/powerpoint/2010/main" val="1304004657"/>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6876" t="4975" r="6031" b="17213"/>
          <a:stretch/>
        </p:blipFill>
        <p:spPr>
          <a:xfrm>
            <a:off x="251520" y="332656"/>
            <a:ext cx="3384376" cy="4282496"/>
          </a:xfrm>
          <a:prstGeom prst="rect">
            <a:avLst/>
          </a:prstGeom>
        </p:spPr>
      </p:pic>
      <p:sp>
        <p:nvSpPr>
          <p:cNvPr id="3" name="TextBox 2"/>
          <p:cNvSpPr txBox="1"/>
          <p:nvPr/>
        </p:nvSpPr>
        <p:spPr>
          <a:xfrm>
            <a:off x="3851920" y="332656"/>
            <a:ext cx="1368152" cy="461665"/>
          </a:xfrm>
          <a:prstGeom prst="rect">
            <a:avLst/>
          </a:prstGeom>
          <a:solidFill>
            <a:schemeClr val="accent2">
              <a:lumMod val="60000"/>
              <a:lumOff val="40000"/>
            </a:schemeClr>
          </a:solidFill>
        </p:spPr>
        <p:txBody>
          <a:bodyPr wrap="square" rtlCol="0">
            <a:spAutoFit/>
          </a:bodyPr>
          <a:lstStyle/>
          <a:p>
            <a:r>
              <a:rPr lang="ba-RU" sz="2400" dirty="0" smtClean="0">
                <a:latin typeface="Times New Roman" pitchFamily="18" charset="0"/>
                <a:cs typeface="Times New Roman" pitchFamily="18" charset="0"/>
              </a:rPr>
              <a:t>Награды</a:t>
            </a:r>
            <a:endParaRPr lang="ru-RU" sz="2400" dirty="0">
              <a:latin typeface="Times New Roman" pitchFamily="18" charset="0"/>
              <a:cs typeface="Times New Roman" pitchFamily="18" charset="0"/>
            </a:endParaRPr>
          </a:p>
        </p:txBody>
      </p:sp>
      <p:sp>
        <p:nvSpPr>
          <p:cNvPr id="4" name="TextBox 3"/>
          <p:cNvSpPr txBox="1"/>
          <p:nvPr/>
        </p:nvSpPr>
        <p:spPr>
          <a:xfrm>
            <a:off x="3851920" y="4047455"/>
            <a:ext cx="1944216" cy="461665"/>
          </a:xfrm>
          <a:prstGeom prst="rect">
            <a:avLst/>
          </a:prstGeom>
          <a:solidFill>
            <a:schemeClr val="accent2">
              <a:lumMod val="60000"/>
              <a:lumOff val="40000"/>
            </a:schemeClr>
          </a:solidFill>
        </p:spPr>
        <p:txBody>
          <a:bodyPr wrap="square" rtlCol="0">
            <a:spAutoFit/>
          </a:bodyPr>
          <a:lstStyle/>
          <a:p>
            <a:r>
              <a:rPr lang="ba-RU" sz="2400" dirty="0" smtClean="0">
                <a:latin typeface="Times New Roman" pitchFamily="18" charset="0"/>
                <a:cs typeface="Times New Roman" pitchFamily="18" charset="0"/>
              </a:rPr>
              <a:t>Боевой путь</a:t>
            </a:r>
            <a:endParaRPr lang="ru-RU" sz="2400" dirty="0">
              <a:latin typeface="Times New Roman" pitchFamily="18" charset="0"/>
              <a:cs typeface="Times New Roman" pitchFamily="18" charset="0"/>
            </a:endParaRP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51920" y="836713"/>
            <a:ext cx="2160240" cy="2985186"/>
          </a:xfrm>
          <a:prstGeom prst="rect">
            <a:avLst/>
          </a:prstGeom>
          <a:ln w="28575">
            <a:solidFill>
              <a:schemeClr val="accent2">
                <a:lumMod val="60000"/>
                <a:lumOff val="40000"/>
              </a:schemeClr>
            </a:solidFill>
          </a:ln>
        </p:spPr>
      </p:pic>
      <p:pic>
        <p:nvPicPr>
          <p:cNvPr id="6" name="Рисунок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20151" y="816081"/>
            <a:ext cx="2221692" cy="3005818"/>
          </a:xfrm>
          <a:prstGeom prst="rect">
            <a:avLst/>
          </a:prstGeom>
          <a:ln w="28575">
            <a:solidFill>
              <a:schemeClr val="accent2">
                <a:lumMod val="60000"/>
                <a:lumOff val="40000"/>
              </a:schemeClr>
            </a:solidFill>
          </a:ln>
        </p:spPr>
      </p:pic>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864264" y="4554959"/>
            <a:ext cx="4577580" cy="1754359"/>
          </a:xfrm>
          <a:prstGeom prst="rect">
            <a:avLst/>
          </a:prstGeom>
          <a:ln w="28575">
            <a:solidFill>
              <a:schemeClr val="accent2">
                <a:lumMod val="60000"/>
                <a:lumOff val="40000"/>
              </a:schemeClr>
            </a:solidFill>
          </a:ln>
        </p:spPr>
      </p:pic>
      <p:sp>
        <p:nvSpPr>
          <p:cNvPr id="8" name="TextBox 7"/>
          <p:cNvSpPr txBox="1"/>
          <p:nvPr/>
        </p:nvSpPr>
        <p:spPr>
          <a:xfrm>
            <a:off x="251520" y="4847363"/>
            <a:ext cx="3384376" cy="584775"/>
          </a:xfrm>
          <a:prstGeom prst="rect">
            <a:avLst/>
          </a:prstGeom>
          <a:solidFill>
            <a:schemeClr val="tx2">
              <a:lumMod val="40000"/>
              <a:lumOff val="60000"/>
            </a:schemeClr>
          </a:solidFill>
        </p:spPr>
        <p:txBody>
          <a:bodyPr wrap="square" rtlCol="0">
            <a:spAutoFit/>
          </a:bodyPr>
          <a:lstStyle/>
          <a:p>
            <a:r>
              <a:rPr lang="ba-RU" sz="1600" b="1" dirty="0" smtClean="0"/>
              <a:t>Исламгулов Абузар Галиахметович</a:t>
            </a:r>
          </a:p>
          <a:p>
            <a:r>
              <a:rPr lang="ba-RU" sz="1600" b="1" dirty="0" smtClean="0"/>
              <a:t>                         (1925 г.р.)</a:t>
            </a:r>
            <a:endParaRPr lang="ru-RU" sz="1600" b="1" dirty="0"/>
          </a:p>
        </p:txBody>
      </p:sp>
    </p:spTree>
    <p:extLst>
      <p:ext uri="{BB962C8B-B14F-4D97-AF65-F5344CB8AC3E}">
        <p14:creationId xmlns:p14="http://schemas.microsoft.com/office/powerpoint/2010/main" val="3860391786"/>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6753" t="5738" r="5026" b="17844"/>
          <a:stretch/>
        </p:blipFill>
        <p:spPr>
          <a:xfrm>
            <a:off x="256345" y="548680"/>
            <a:ext cx="3667583" cy="4499527"/>
          </a:xfrm>
          <a:prstGeom prst="rect">
            <a:avLst/>
          </a:prstGeom>
        </p:spPr>
      </p:pic>
      <p:sp>
        <p:nvSpPr>
          <p:cNvPr id="3" name="TextBox 2"/>
          <p:cNvSpPr txBox="1"/>
          <p:nvPr/>
        </p:nvSpPr>
        <p:spPr>
          <a:xfrm>
            <a:off x="148332" y="5157192"/>
            <a:ext cx="3883608" cy="646331"/>
          </a:xfrm>
          <a:prstGeom prst="rect">
            <a:avLst/>
          </a:prstGeom>
          <a:solidFill>
            <a:schemeClr val="tx2">
              <a:lumMod val="40000"/>
              <a:lumOff val="60000"/>
            </a:schemeClr>
          </a:solidFill>
        </p:spPr>
        <p:txBody>
          <a:bodyPr wrap="square" rtlCol="0">
            <a:spAutoFit/>
          </a:bodyPr>
          <a:lstStyle/>
          <a:p>
            <a:r>
              <a:rPr lang="ba-RU" b="1" dirty="0" smtClean="0">
                <a:latin typeface="Times New Roman" pitchFamily="18" charset="0"/>
                <a:cs typeface="Times New Roman" pitchFamily="18" charset="0"/>
              </a:rPr>
              <a:t>Туктамышев Мухаррям Ганиевич</a:t>
            </a:r>
          </a:p>
          <a:p>
            <a:r>
              <a:rPr lang="ba-RU" b="1" dirty="0" smtClean="0">
                <a:latin typeface="Times New Roman" pitchFamily="18" charset="0"/>
                <a:cs typeface="Times New Roman" pitchFamily="18" charset="0"/>
              </a:rPr>
              <a:t>                     (1912 г.р.)</a:t>
            </a:r>
            <a:endParaRPr lang="ru-RU" b="1" dirty="0">
              <a:latin typeface="Times New Roman" pitchFamily="18" charset="0"/>
              <a:cs typeface="Times New Roman" pitchFamily="18" charset="0"/>
            </a:endParaRPr>
          </a:p>
        </p:txBody>
      </p:sp>
      <p:sp>
        <p:nvSpPr>
          <p:cNvPr id="4" name="TextBox 3"/>
          <p:cNvSpPr txBox="1"/>
          <p:nvPr/>
        </p:nvSpPr>
        <p:spPr>
          <a:xfrm>
            <a:off x="4043833" y="568224"/>
            <a:ext cx="1043070" cy="369332"/>
          </a:xfrm>
          <a:prstGeom prst="rect">
            <a:avLst/>
          </a:prstGeom>
          <a:solidFill>
            <a:schemeClr val="accent2">
              <a:lumMod val="60000"/>
              <a:lumOff val="40000"/>
            </a:schemeClr>
          </a:solidFill>
        </p:spPr>
        <p:txBody>
          <a:bodyPr wrap="square" rtlCol="0">
            <a:spAutoFit/>
          </a:bodyPr>
          <a:lstStyle/>
          <a:p>
            <a:r>
              <a:rPr lang="ba-RU" dirty="0" smtClean="0">
                <a:latin typeface="Times New Roman" pitchFamily="18" charset="0"/>
                <a:cs typeface="Times New Roman" pitchFamily="18" charset="0"/>
              </a:rPr>
              <a:t>Награды</a:t>
            </a:r>
            <a:endParaRPr lang="ru-RU" dirty="0">
              <a:latin typeface="Times New Roman" pitchFamily="18" charset="0"/>
              <a:cs typeface="Times New Roman" pitchFamily="18" charset="0"/>
            </a:endParaRPr>
          </a:p>
        </p:txBody>
      </p:sp>
      <p:sp>
        <p:nvSpPr>
          <p:cNvPr id="5" name="TextBox 4"/>
          <p:cNvSpPr txBox="1"/>
          <p:nvPr/>
        </p:nvSpPr>
        <p:spPr>
          <a:xfrm>
            <a:off x="4067944" y="4696224"/>
            <a:ext cx="1512168" cy="400110"/>
          </a:xfrm>
          <a:prstGeom prst="rect">
            <a:avLst/>
          </a:prstGeom>
          <a:solidFill>
            <a:schemeClr val="accent2">
              <a:lumMod val="60000"/>
              <a:lumOff val="40000"/>
            </a:schemeClr>
          </a:solidFill>
        </p:spPr>
        <p:txBody>
          <a:bodyPr wrap="square" rtlCol="0">
            <a:spAutoFit/>
          </a:bodyPr>
          <a:lstStyle/>
          <a:p>
            <a:r>
              <a:rPr lang="ba-RU" sz="2000" dirty="0" smtClean="0">
                <a:latin typeface="Times New Roman" pitchFamily="18" charset="0"/>
                <a:cs typeface="Times New Roman" pitchFamily="18" charset="0"/>
              </a:rPr>
              <a:t>Боевой путь</a:t>
            </a:r>
            <a:endParaRPr lang="ru-RU" sz="2000" dirty="0">
              <a:latin typeface="Times New Roman" pitchFamily="18" charset="0"/>
              <a:cs typeface="Times New Roman" pitchFamily="18" charset="0"/>
            </a:endParaRPr>
          </a:p>
        </p:txBody>
      </p:sp>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48969" y="913046"/>
            <a:ext cx="1655364" cy="1906939"/>
          </a:xfrm>
          <a:prstGeom prst="rect">
            <a:avLst/>
          </a:prstGeom>
          <a:ln w="28575">
            <a:solidFill>
              <a:schemeClr val="accent2">
                <a:lumMod val="60000"/>
                <a:lumOff val="40000"/>
              </a:schemeClr>
            </a:solidFill>
          </a:ln>
        </p:spPr>
      </p:pic>
      <p:pic>
        <p:nvPicPr>
          <p:cNvPr id="7" name="Рисунок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19630" y="934786"/>
            <a:ext cx="1229339" cy="1890361"/>
          </a:xfrm>
          <a:prstGeom prst="rect">
            <a:avLst/>
          </a:prstGeom>
          <a:ln w="28575">
            <a:solidFill>
              <a:schemeClr val="accent2">
                <a:lumMod val="60000"/>
                <a:lumOff val="40000"/>
              </a:schemeClr>
            </a:solidFill>
          </a:ln>
        </p:spPr>
      </p:pic>
      <p:pic>
        <p:nvPicPr>
          <p:cNvPr id="8" name="Рисунок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67944" y="2861831"/>
            <a:ext cx="1332147" cy="1703333"/>
          </a:xfrm>
          <a:prstGeom prst="rect">
            <a:avLst/>
          </a:prstGeom>
          <a:ln w="28575">
            <a:solidFill>
              <a:schemeClr val="accent2">
                <a:lumMod val="60000"/>
                <a:lumOff val="40000"/>
              </a:schemeClr>
            </a:solidFill>
          </a:ln>
        </p:spPr>
      </p:pic>
      <p:pic>
        <p:nvPicPr>
          <p:cNvPr id="9" name="Рисунок 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404896" y="2861831"/>
            <a:ext cx="1071045" cy="1696114"/>
          </a:xfrm>
          <a:prstGeom prst="rect">
            <a:avLst/>
          </a:prstGeom>
          <a:ln w="28575">
            <a:solidFill>
              <a:schemeClr val="accent2">
                <a:lumMod val="60000"/>
                <a:lumOff val="40000"/>
              </a:schemeClr>
            </a:solidFill>
          </a:ln>
        </p:spPr>
      </p:pic>
      <p:pic>
        <p:nvPicPr>
          <p:cNvPr id="10" name="Рисунок 9"/>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067944" y="943041"/>
            <a:ext cx="1188132" cy="1890396"/>
          </a:xfrm>
          <a:prstGeom prst="rect">
            <a:avLst/>
          </a:prstGeom>
          <a:ln w="28575">
            <a:solidFill>
              <a:schemeClr val="accent2">
                <a:lumMod val="60000"/>
                <a:lumOff val="40000"/>
              </a:schemeClr>
            </a:solidFill>
          </a:ln>
        </p:spPr>
      </p:pic>
      <p:pic>
        <p:nvPicPr>
          <p:cNvPr id="11" name="Рисунок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067944" y="5096334"/>
            <a:ext cx="4461043" cy="1548309"/>
          </a:xfrm>
          <a:prstGeom prst="rect">
            <a:avLst/>
          </a:prstGeom>
          <a:ln w="28575">
            <a:solidFill>
              <a:schemeClr val="accent2">
                <a:lumMod val="60000"/>
                <a:lumOff val="40000"/>
              </a:schemeClr>
            </a:solidFill>
          </a:ln>
        </p:spPr>
      </p:pic>
    </p:spTree>
    <p:extLst>
      <p:ext uri="{BB962C8B-B14F-4D97-AF65-F5344CB8AC3E}">
        <p14:creationId xmlns:p14="http://schemas.microsoft.com/office/powerpoint/2010/main" val="93912170"/>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743947"/>
            <a:ext cx="8748464" cy="4339650"/>
          </a:xfrm>
          <a:prstGeom prst="rect">
            <a:avLst/>
          </a:prstGeom>
        </p:spPr>
        <p:txBody>
          <a:bodyPr wrap="square">
            <a:spAutoFit/>
          </a:bodyPr>
          <a:lstStyle/>
          <a:p>
            <a:r>
              <a:rPr lang="ba-RU" sz="2000" b="1" dirty="0" smtClean="0">
                <a:latin typeface="Times New Roman" pitchFamily="18" charset="0"/>
                <a:cs typeface="Times New Roman" pitchFamily="18" charset="0"/>
              </a:rPr>
              <a:t>Анкетирование </a:t>
            </a:r>
            <a:r>
              <a:rPr lang="ru-RU" sz="2000" b="1" dirty="0" smtClean="0">
                <a:latin typeface="Times New Roman" pitchFamily="18" charset="0"/>
                <a:cs typeface="Times New Roman" pitchFamily="18" charset="0"/>
              </a:rPr>
              <a:t>«Великая Отечественная война»</a:t>
            </a:r>
          </a:p>
          <a:p>
            <a:endParaRPr lang="ru-RU" sz="2000"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1)Продолжите</a:t>
            </a:r>
            <a:r>
              <a:rPr lang="ru-RU" b="1" dirty="0">
                <a:latin typeface="Times New Roman" pitchFamily="18" charset="0"/>
                <a:cs typeface="Times New Roman" pitchFamily="18" charset="0"/>
              </a:rPr>
              <a:t>, пожалуйста, предложение: </a:t>
            </a:r>
            <a:r>
              <a:rPr lang="ru-RU" dirty="0">
                <a:latin typeface="Times New Roman" pitchFamily="18" charset="0"/>
                <a:cs typeface="Times New Roman" pitchFamily="18" charset="0"/>
              </a:rPr>
              <a:t>«Для меня Великая Отечественная война – это…  </a:t>
            </a:r>
            <a:endParaRPr lang="ru-RU"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2)Есть </a:t>
            </a:r>
            <a:r>
              <a:rPr lang="ru-RU" b="1" dirty="0">
                <a:latin typeface="Times New Roman" pitchFamily="18" charset="0"/>
                <a:cs typeface="Times New Roman" pitchFamily="18" charset="0"/>
              </a:rPr>
              <a:t>ли в вашей семье участники Великой Отечественной войны? Что вы о них знаете? </a:t>
            </a:r>
            <a:endParaRPr lang="ru-RU" b="1" dirty="0" smtClean="0">
              <a:latin typeface="Times New Roman" pitchFamily="18" charset="0"/>
              <a:cs typeface="Times New Roman" pitchFamily="18" charset="0"/>
            </a:endParaRPr>
          </a:p>
          <a:p>
            <a:r>
              <a:rPr lang="ru-RU" b="1" dirty="0" smtClean="0">
                <a:latin typeface="Times New Roman" pitchFamily="18" charset="0"/>
                <a:cs typeface="Times New Roman" pitchFamily="18" charset="0"/>
              </a:rPr>
              <a:t>3)О </a:t>
            </a:r>
            <a:r>
              <a:rPr lang="ru-RU" b="1" dirty="0">
                <a:latin typeface="Times New Roman" pitchFamily="18" charset="0"/>
                <a:cs typeface="Times New Roman" pitchFamily="18" charset="0"/>
              </a:rPr>
              <a:t>событиях Великой Отечественной войны вы узнаёте из: </a:t>
            </a:r>
            <a:r>
              <a:rPr lang="ru-RU" dirty="0">
                <a:latin typeface="Times New Roman" pitchFamily="18" charset="0"/>
                <a:cs typeface="Times New Roman" pitchFamily="18" charset="0"/>
              </a:rPr>
              <a:t>(возможны несколько вариантов ответа, подчеркните их) рассказов родственников; радио- и телепрограмм; уроков истории; художественных фильмов; книг; газет и журналов; другое</a:t>
            </a:r>
            <a:r>
              <a:rPr lang="ru-RU" dirty="0" smtClean="0">
                <a:latin typeface="Times New Roman" pitchFamily="18" charset="0"/>
                <a:cs typeface="Times New Roman" pitchFamily="18" charset="0"/>
              </a:rPr>
              <a:t>_________________________________________________</a:t>
            </a:r>
          </a:p>
          <a:p>
            <a:r>
              <a:rPr lang="ru-RU" b="1" dirty="0" smtClean="0">
                <a:latin typeface="Times New Roman" pitchFamily="18" charset="0"/>
                <a:cs typeface="Times New Roman" pitchFamily="18" charset="0"/>
              </a:rPr>
              <a:t>4)Читаете </a:t>
            </a:r>
            <a:r>
              <a:rPr lang="ru-RU" b="1" dirty="0">
                <a:latin typeface="Times New Roman" pitchFamily="18" charset="0"/>
                <a:cs typeface="Times New Roman" pitchFamily="18" charset="0"/>
              </a:rPr>
              <a:t>ли вы произведения о Великой </a:t>
            </a:r>
            <a:r>
              <a:rPr lang="ru-RU" b="1" dirty="0" smtClean="0">
                <a:latin typeface="Times New Roman" pitchFamily="18" charset="0"/>
                <a:cs typeface="Times New Roman" pitchFamily="18" charset="0"/>
              </a:rPr>
              <a:t>Отечественной войне? </a:t>
            </a:r>
          </a:p>
          <a:p>
            <a:r>
              <a:rPr lang="ru-RU" dirty="0" smtClean="0">
                <a:latin typeface="Times New Roman" pitchFamily="18" charset="0"/>
                <a:cs typeface="Times New Roman" pitchFamily="18" charset="0"/>
              </a:rPr>
              <a:t>Да. Нет</a:t>
            </a:r>
            <a:r>
              <a:rPr lang="ru-RU" dirty="0">
                <a:latin typeface="Times New Roman" pitchFamily="18" charset="0"/>
                <a:cs typeface="Times New Roman" pitchFamily="18" charset="0"/>
              </a:rPr>
              <a:t>.(подчеркните)</a:t>
            </a:r>
            <a:br>
              <a:rPr lang="ru-RU" dirty="0">
                <a:latin typeface="Times New Roman" pitchFamily="18" charset="0"/>
                <a:cs typeface="Times New Roman" pitchFamily="18" charset="0"/>
              </a:rPr>
            </a:br>
            <a:r>
              <a:rPr lang="ru-RU" b="1" dirty="0" smtClean="0">
                <a:latin typeface="Times New Roman" pitchFamily="18" charset="0"/>
                <a:cs typeface="Times New Roman" pitchFamily="18" charset="0"/>
              </a:rPr>
              <a:t>5)Знаешь </a:t>
            </a:r>
            <a:r>
              <a:rPr lang="ru-RU" b="1" dirty="0">
                <a:latin typeface="Times New Roman" pitchFamily="18" charset="0"/>
                <a:cs typeface="Times New Roman" pitchFamily="18" charset="0"/>
              </a:rPr>
              <a:t>ли ты наших односельчан, участников Великой Отечественной войны</a:t>
            </a:r>
            <a:r>
              <a:rPr lang="ru-RU" b="1" dirty="0" smtClean="0">
                <a:latin typeface="Times New Roman" pitchFamily="18" charset="0"/>
                <a:cs typeface="Times New Roman" pitchFamily="18" charset="0"/>
              </a:rPr>
              <a:t>? Что можешь о них рассказать?</a:t>
            </a:r>
            <a:endParaRPr lang="ru-RU" sz="2000" b="1" dirty="0" smtClean="0">
              <a:latin typeface="Times New Roman" pitchFamily="18" charset="0"/>
              <a:cs typeface="Times New Roman" pitchFamily="18" charset="0"/>
            </a:endParaRPr>
          </a:p>
          <a:p>
            <a:endParaRPr lang="ru-RU" sz="2000" b="1" dirty="0">
              <a:latin typeface="Times New Roman" pitchFamily="18" charset="0"/>
              <a:cs typeface="Times New Roman" pitchFamily="18" charset="0"/>
            </a:endParaRPr>
          </a:p>
        </p:txBody>
      </p:sp>
    </p:spTree>
    <p:extLst>
      <p:ext uri="{BB962C8B-B14F-4D97-AF65-F5344CB8AC3E}">
        <p14:creationId xmlns:p14="http://schemas.microsoft.com/office/powerpoint/2010/main" val="3134856534"/>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39552" y="548680"/>
            <a:ext cx="7992888" cy="1631216"/>
          </a:xfrm>
          <a:prstGeom prst="rect">
            <a:avLst/>
          </a:prstGeom>
          <a:noFill/>
        </p:spPr>
        <p:txBody>
          <a:bodyPr wrap="square" rtlCol="0">
            <a:spAutoFit/>
          </a:bodyPr>
          <a:lstStyle/>
          <a:p>
            <a:r>
              <a:rPr lang="ru-RU" sz="2000" dirty="0" smtClean="0">
                <a:latin typeface="Times New Roman" pitchFamily="18" charset="0"/>
                <a:cs typeface="Times New Roman" pitchFamily="18" charset="0"/>
              </a:rPr>
              <a:t>Анкетирование проводилось в 9-11 классах (общее количество учащихся 63)</a:t>
            </a:r>
          </a:p>
          <a:p>
            <a:r>
              <a:rPr lang="ru-RU" sz="2000" dirty="0" smtClean="0">
                <a:latin typeface="Times New Roman" pitchFamily="18" charset="0"/>
                <a:cs typeface="Times New Roman" pitchFamily="18" charset="0"/>
              </a:rPr>
              <a:t>Приняли участие: 60 </a:t>
            </a:r>
          </a:p>
          <a:p>
            <a:r>
              <a:rPr lang="ru-RU" sz="2000" dirty="0" smtClean="0">
                <a:latin typeface="Times New Roman" pitchFamily="18" charset="0"/>
                <a:cs typeface="Times New Roman" pitchFamily="18" charset="0"/>
              </a:rPr>
              <a:t>В диаграмме по горизонтальной линии номера вопросов, по вертикальной линии % полноценных ответов</a:t>
            </a:r>
            <a:endParaRPr lang="ru-RU" sz="2000" dirty="0">
              <a:latin typeface="Times New Roman" pitchFamily="18" charset="0"/>
              <a:cs typeface="Times New Roman" pitchFamily="18" charset="0"/>
            </a:endParaRPr>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3568" y="2348880"/>
            <a:ext cx="7848872" cy="4176464"/>
          </a:xfrm>
          <a:prstGeom prst="rect">
            <a:avLst/>
          </a:prstGeom>
        </p:spPr>
      </p:pic>
    </p:spTree>
    <p:extLst>
      <p:ext uri="{BB962C8B-B14F-4D97-AF65-F5344CB8AC3E}">
        <p14:creationId xmlns:p14="http://schemas.microsoft.com/office/powerpoint/2010/main" val="489278168"/>
      </p:ext>
    </p:extLst>
  </p:cSld>
  <p:clrMapOvr>
    <a:masterClrMapping/>
  </p:clrMapOvr>
  <p:transition spd="slow">
    <p:push dir="u"/>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3528" y="404664"/>
            <a:ext cx="8237512" cy="5509200"/>
          </a:xfrm>
          <a:prstGeom prst="rect">
            <a:avLst/>
          </a:prstGeom>
          <a:noFill/>
        </p:spPr>
        <p:txBody>
          <a:bodyPr wrap="square" rtlCol="0">
            <a:spAutoFit/>
          </a:bodyPr>
          <a:lstStyle/>
          <a:p>
            <a:pPr algn="just"/>
            <a:r>
              <a:rPr lang="ru-RU" sz="2200" dirty="0" smtClean="0">
                <a:latin typeface="Times New Roman" pitchFamily="18" charset="0"/>
                <a:cs typeface="Times New Roman" pitchFamily="18" charset="0"/>
              </a:rPr>
              <a:t>В нашей школе каждый год проводиться военно-патриотический месячник «Зарница», где участвуют 2 батальона.</a:t>
            </a:r>
          </a:p>
          <a:p>
            <a:pPr algn="just"/>
            <a:endParaRPr lang="ru-RU" sz="2200" dirty="0">
              <a:latin typeface="Times New Roman" pitchFamily="18" charset="0"/>
              <a:cs typeface="Times New Roman" pitchFamily="18" charset="0"/>
            </a:endParaRPr>
          </a:p>
          <a:p>
            <a:pPr algn="just"/>
            <a:r>
              <a:rPr lang="ru-RU" sz="2200" dirty="0" smtClean="0">
                <a:latin typeface="Times New Roman" pitchFamily="18" charset="0"/>
                <a:cs typeface="Times New Roman" pitchFamily="18" charset="0"/>
              </a:rPr>
              <a:t>В этом году участвовали батальоны «Спецназ» и «Диверсанты»</a:t>
            </a:r>
          </a:p>
          <a:p>
            <a:pPr algn="just"/>
            <a:endParaRPr lang="ru-RU" sz="2200" dirty="0">
              <a:latin typeface="Times New Roman" pitchFamily="18" charset="0"/>
              <a:cs typeface="Times New Roman" pitchFamily="18" charset="0"/>
            </a:endParaRPr>
          </a:p>
          <a:p>
            <a:pPr algn="just"/>
            <a:r>
              <a:rPr lang="ru-RU" sz="2200" dirty="0" smtClean="0">
                <a:latin typeface="Times New Roman" pitchFamily="18" charset="0"/>
                <a:cs typeface="Times New Roman" pitchFamily="18" charset="0"/>
              </a:rPr>
              <a:t>В рамках месячника мы участвовали в разных конкурсах, охватывающие разные сферы нашей жизни. Учились маршировать, петь, собирать автоматы, стрелять из пневматической винтовки, выпускали стенгазеты, плакаты, боевые листы, ставили концерты на эту тематику, также для парней организаторы устроили праздник «Один день в армии», который запомнился им надолго, где они провели целые сутки, как в армии и т.д.</a:t>
            </a:r>
          </a:p>
          <a:p>
            <a:pPr algn="just"/>
            <a:endParaRPr lang="ru-RU" sz="2200" dirty="0">
              <a:latin typeface="Times New Roman" pitchFamily="18" charset="0"/>
              <a:cs typeface="Times New Roman" pitchFamily="18" charset="0"/>
            </a:endParaRPr>
          </a:p>
          <a:p>
            <a:pPr algn="just"/>
            <a:r>
              <a:rPr lang="ru-RU" sz="2200" dirty="0" smtClean="0">
                <a:latin typeface="Times New Roman" pitchFamily="18" charset="0"/>
                <a:cs typeface="Times New Roman" pitchFamily="18" charset="0"/>
              </a:rPr>
              <a:t>Во время этих мероприятий мы узнали много нового об истории нашей Родины, о Великой Отечественной войне, изучили и писали рефераты, смотрели фильмы.</a:t>
            </a:r>
            <a:endParaRPr lang="ru-RU" sz="2200" dirty="0">
              <a:latin typeface="Times New Roman" pitchFamily="18" charset="0"/>
              <a:cs typeface="Times New Roman" pitchFamily="18" charset="0"/>
            </a:endParaRPr>
          </a:p>
        </p:txBody>
      </p:sp>
    </p:spTree>
    <p:extLst>
      <p:ext uri="{BB962C8B-B14F-4D97-AF65-F5344CB8AC3E}">
        <p14:creationId xmlns:p14="http://schemas.microsoft.com/office/powerpoint/2010/main" val="130670990"/>
      </p:ext>
    </p:extLst>
  </p:cSld>
  <p:clrMapOvr>
    <a:masterClrMapping/>
  </p:clrMapOvr>
  <p:transition spd="slow">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cstate="print">
            <a:extLst>
              <a:ext uri="{28A0092B-C50C-407E-A947-70E740481C1C}">
                <a14:useLocalDpi xmlns:a14="http://schemas.microsoft.com/office/drawing/2010/main" val="0"/>
              </a:ext>
            </a:extLst>
          </a:blip>
          <a:srcRect b="19140"/>
          <a:stretch/>
        </p:blipFill>
        <p:spPr>
          <a:xfrm>
            <a:off x="225922" y="228320"/>
            <a:ext cx="2167251" cy="2336584"/>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25922" y="3717032"/>
            <a:ext cx="2765443" cy="2074082"/>
          </a:xfrm>
          <a:prstGeom prst="rect">
            <a:avLst/>
          </a:prstGeom>
        </p:spPr>
      </p:pic>
      <p:pic>
        <p:nvPicPr>
          <p:cNvPr id="4" name="Рисунок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228183" y="3740050"/>
            <a:ext cx="2734750" cy="2051063"/>
          </a:xfrm>
          <a:prstGeom prst="rect">
            <a:avLst/>
          </a:prstGeom>
        </p:spPr>
      </p:pic>
      <p:pic>
        <p:nvPicPr>
          <p:cNvPr id="5" name="Рисунок 4"/>
          <p:cNvPicPr>
            <a:picLocks noChangeAspect="1"/>
          </p:cNvPicPr>
          <p:nvPr/>
        </p:nvPicPr>
        <p:blipFill rotWithShape="1">
          <a:blip r:embed="rId5" cstate="print">
            <a:extLst>
              <a:ext uri="{28A0092B-C50C-407E-A947-70E740481C1C}">
                <a14:useLocalDpi xmlns:a14="http://schemas.microsoft.com/office/drawing/2010/main" val="0"/>
              </a:ext>
            </a:extLst>
          </a:blip>
          <a:srcRect t="6685" b="20534"/>
          <a:stretch/>
        </p:blipFill>
        <p:spPr>
          <a:xfrm>
            <a:off x="6024425" y="228320"/>
            <a:ext cx="2407196" cy="2335982"/>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52136" y="228320"/>
            <a:ext cx="3115445" cy="2336584"/>
          </a:xfrm>
          <a:prstGeom prst="rect">
            <a:avLst/>
          </a:prstGeom>
        </p:spPr>
      </p:pic>
      <p:pic>
        <p:nvPicPr>
          <p:cNvPr id="7" name="Рисунок 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203848" y="3740051"/>
            <a:ext cx="2734751" cy="2051063"/>
          </a:xfrm>
          <a:prstGeom prst="rect">
            <a:avLst/>
          </a:prstGeom>
        </p:spPr>
      </p:pic>
    </p:spTree>
    <p:extLst>
      <p:ext uri="{BB962C8B-B14F-4D97-AF65-F5344CB8AC3E}">
        <p14:creationId xmlns:p14="http://schemas.microsoft.com/office/powerpoint/2010/main" val="13279121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fade">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gtEl>
                                        <p:attrNameLst>
                                          <p:attrName>style.visibility</p:attrName>
                                        </p:attrNameLst>
                                      </p:cBhvr>
                                      <p:to>
                                        <p:strVal val="visible"/>
                                      </p:to>
                                    </p:set>
                                    <p:animEffect transition="in" filter="fade">
                                      <p:cBhvr>
                                        <p:cTn id="22" dur="500"/>
                                        <p:tgtEl>
                                          <p:spTgt spid="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
                                        </p:tgtEl>
                                        <p:attrNameLst>
                                          <p:attrName>style.visibility</p:attrName>
                                        </p:attrNameLst>
                                      </p:cBhvr>
                                      <p:to>
                                        <p:strVal val="visible"/>
                                      </p:to>
                                    </p:set>
                                    <p:animEffect transition="in" filter="fade">
                                      <p:cBhvr>
                                        <p:cTn id="2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004049" y="2708920"/>
            <a:ext cx="2592288" cy="1944216"/>
          </a:xfrm>
          <a:prstGeom prst="rect">
            <a:avLst/>
          </a:prstGeom>
        </p:spPr>
      </p:pic>
      <p:pic>
        <p:nvPicPr>
          <p:cNvPr id="3" name="Рисунок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35661" y="2708920"/>
            <a:ext cx="2592288" cy="1944216"/>
          </a:xfrm>
          <a:prstGeom prst="rect">
            <a:avLst/>
          </a:prstGeom>
        </p:spPr>
      </p:pic>
      <p:pic>
        <p:nvPicPr>
          <p:cNvPr id="4" name="Рисунок 3"/>
          <p:cNvPicPr>
            <a:picLocks noChangeAspect="1"/>
          </p:cNvPicPr>
          <p:nvPr/>
        </p:nvPicPr>
        <p:blipFill rotWithShape="1">
          <a:blip r:embed="rId4" cstate="print">
            <a:extLst>
              <a:ext uri="{28A0092B-C50C-407E-A947-70E740481C1C}">
                <a14:useLocalDpi xmlns:a14="http://schemas.microsoft.com/office/drawing/2010/main" val="0"/>
              </a:ext>
            </a:extLst>
          </a:blip>
          <a:srcRect b="25214"/>
          <a:stretch/>
        </p:blipFill>
        <p:spPr>
          <a:xfrm>
            <a:off x="636069" y="4862414"/>
            <a:ext cx="3491880" cy="1958598"/>
          </a:xfrm>
          <a:prstGeom prst="rect">
            <a:avLst/>
          </a:prstGeom>
        </p:spPr>
      </p:pic>
      <p:pic>
        <p:nvPicPr>
          <p:cNvPr id="5" name="Рисунок 4"/>
          <p:cNvPicPr>
            <a:picLocks noChangeAspect="1"/>
          </p:cNvPicPr>
          <p:nvPr/>
        </p:nvPicPr>
        <p:blipFill rotWithShape="1">
          <a:blip r:embed="rId5" cstate="print">
            <a:extLst>
              <a:ext uri="{28A0092B-C50C-407E-A947-70E740481C1C}">
                <a14:useLocalDpi xmlns:a14="http://schemas.microsoft.com/office/drawing/2010/main" val="0"/>
              </a:ext>
            </a:extLst>
          </a:blip>
          <a:srcRect b="16014"/>
          <a:stretch/>
        </p:blipFill>
        <p:spPr>
          <a:xfrm>
            <a:off x="5004049" y="4862414"/>
            <a:ext cx="3491880" cy="1968058"/>
          </a:xfrm>
          <a:prstGeom prst="rect">
            <a:avLst/>
          </a:prstGeom>
        </p:spPr>
      </p:pic>
      <p:pic>
        <p:nvPicPr>
          <p:cNvPr id="6" name="Рисунок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906238" y="188640"/>
            <a:ext cx="3045263" cy="2283947"/>
          </a:xfrm>
          <a:prstGeom prst="rect">
            <a:avLst/>
          </a:prstGeom>
        </p:spPr>
      </p:pic>
      <p:pic>
        <p:nvPicPr>
          <p:cNvPr id="7" name="Рисунок 6"/>
          <p:cNvPicPr>
            <a:picLocks noChangeAspect="1"/>
          </p:cNvPicPr>
          <p:nvPr/>
        </p:nvPicPr>
        <p:blipFill rotWithShape="1">
          <a:blip r:embed="rId7" cstate="print">
            <a:extLst>
              <a:ext uri="{28A0092B-C50C-407E-A947-70E740481C1C}">
                <a14:useLocalDpi xmlns:a14="http://schemas.microsoft.com/office/drawing/2010/main" val="0"/>
              </a:ext>
            </a:extLst>
          </a:blip>
          <a:srcRect l="11947"/>
          <a:stretch/>
        </p:blipFill>
        <p:spPr>
          <a:xfrm>
            <a:off x="179512" y="188640"/>
            <a:ext cx="2681464" cy="2283947"/>
          </a:xfrm>
          <a:prstGeom prst="rect">
            <a:avLst/>
          </a:prstGeom>
        </p:spPr>
      </p:pic>
      <p:pic>
        <p:nvPicPr>
          <p:cNvPr id="8" name="Рисунок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2860976" y="188640"/>
            <a:ext cx="3045262" cy="2283947"/>
          </a:xfrm>
          <a:prstGeom prst="rect">
            <a:avLst/>
          </a:prstGeom>
        </p:spPr>
      </p:pic>
    </p:spTree>
    <p:extLst>
      <p:ext uri="{BB962C8B-B14F-4D97-AF65-F5344CB8AC3E}">
        <p14:creationId xmlns:p14="http://schemas.microsoft.com/office/powerpoint/2010/main" val="2306715917"/>
      </p:ext>
    </p:extLst>
  </p:cSld>
  <p:clrMapOvr>
    <a:masterClrMapping/>
  </p:clrMapOvr>
  <p:transition spd="slow">
    <p:pu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gtEl>
                                        <p:attrNameLst>
                                          <p:attrName>style.visibility</p:attrName>
                                        </p:attrNameLst>
                                      </p:cBhvr>
                                      <p:to>
                                        <p:strVal val="visible"/>
                                      </p:to>
                                    </p:set>
                                    <p:animEffect transition="in" filter="fade">
                                      <p:cBhvr>
                                        <p:cTn id="22" dur="500"/>
                                        <p:tgtEl>
                                          <p:spTgt spid="3"/>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fad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
                                        </p:tgtEl>
                                        <p:attrNameLst>
                                          <p:attrName>style.visibility</p:attrName>
                                        </p:attrNameLst>
                                      </p:cBhvr>
                                      <p:to>
                                        <p:strVal val="visible"/>
                                      </p:to>
                                    </p:set>
                                    <p:animEffect transition="in" filter="fade">
                                      <p:cBhvr>
                                        <p:cTn id="32" dur="500"/>
                                        <p:tgtEl>
                                          <p:spTgt spid="4"/>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fade">
                                      <p:cBhvr>
                                        <p:cTn id="3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11560" y="260648"/>
            <a:ext cx="7956376" cy="6863417"/>
          </a:xfrm>
          <a:prstGeom prst="rect">
            <a:avLst/>
          </a:prstGeom>
          <a:noFill/>
        </p:spPr>
        <p:txBody>
          <a:bodyPr wrap="square" rtlCol="0">
            <a:spAutoFit/>
          </a:bodyPr>
          <a:lstStyle/>
          <a:p>
            <a:r>
              <a:rPr lang="ru-RU" dirty="0"/>
              <a:t> </a:t>
            </a:r>
            <a:r>
              <a:rPr lang="ru-RU" sz="2400" b="1" dirty="0" smtClean="0">
                <a:latin typeface="Times New Roman" pitchFamily="18" charset="0"/>
                <a:cs typeface="Times New Roman" pitchFamily="18" charset="0"/>
              </a:rPr>
              <a:t>Итоги работы: </a:t>
            </a:r>
          </a:p>
          <a:p>
            <a:r>
              <a:rPr lang="ru-RU" sz="2400" b="1" dirty="0" smtClean="0">
                <a:latin typeface="Times New Roman" pitchFamily="18" charset="0"/>
                <a:cs typeface="Times New Roman" pitchFamily="18" charset="0"/>
              </a:rPr>
              <a:t>1)</a:t>
            </a:r>
            <a:r>
              <a:rPr lang="ru-RU" sz="2400" dirty="0" smtClean="0">
                <a:latin typeface="Times New Roman" pitchFamily="18" charset="0"/>
                <a:cs typeface="Times New Roman" pitchFamily="18" charset="0"/>
              </a:rPr>
              <a:t>С помощью анкетирования мы узнали разные мнения, мысли, но многих заставили задуматься об изучении истории своей семьи, деревни, города, района и всей страны. Многие учащиеся подходили к стендам в школе и радостно находили знакомые им фамилии и имена, портреты.</a:t>
            </a:r>
          </a:p>
          <a:p>
            <a:r>
              <a:rPr lang="ru-RU" sz="2400" b="1" dirty="0" smtClean="0">
                <a:latin typeface="Times New Roman" pitchFamily="18" charset="0"/>
                <a:cs typeface="Times New Roman" pitchFamily="18" charset="0"/>
              </a:rPr>
              <a:t>2)</a:t>
            </a:r>
            <a:r>
              <a:rPr lang="ru-RU" sz="2400" dirty="0" smtClean="0">
                <a:latin typeface="Times New Roman" pitchFamily="18" charset="0"/>
                <a:cs typeface="Times New Roman" pitchFamily="18" charset="0"/>
              </a:rPr>
              <a:t>Во время военно-патриотического месячника воспитали патриотический  дух у школьников, набирали опыт, каждый смог проявить себя как герой за это время, к чему мы очень рады.</a:t>
            </a:r>
          </a:p>
          <a:p>
            <a:r>
              <a:rPr lang="ru-RU" sz="2400" b="1" dirty="0" smtClean="0">
                <a:latin typeface="Times New Roman" pitchFamily="18" charset="0"/>
                <a:cs typeface="Times New Roman" pitchFamily="18" charset="0"/>
              </a:rPr>
              <a:t>3)</a:t>
            </a:r>
            <a:r>
              <a:rPr lang="ru-RU" sz="2400" dirty="0" smtClean="0">
                <a:latin typeface="Times New Roman" pitchFamily="18" charset="0"/>
                <a:cs typeface="Times New Roman" pitchFamily="18" charset="0"/>
              </a:rPr>
              <a:t>Во время классных часов сначала многие не хотели слушать наши работы, но спустя немного времени они уже во всю были заинтересованы новой информацией. Часто задавали вопросы, даже некоторые предложили выступить со своей работой на ближайших таких мероприятиях.</a:t>
            </a:r>
          </a:p>
          <a:p>
            <a:endParaRPr lang="ru-RU" sz="2000" dirty="0" smtClean="0"/>
          </a:p>
          <a:p>
            <a:r>
              <a:rPr lang="ru-RU" dirty="0"/>
              <a:t/>
            </a:r>
            <a:br>
              <a:rPr lang="ru-RU" dirty="0"/>
            </a:br>
            <a:endParaRPr lang="ru-RU" dirty="0"/>
          </a:p>
        </p:txBody>
      </p:sp>
    </p:spTree>
    <p:extLst>
      <p:ext uri="{BB962C8B-B14F-4D97-AF65-F5344CB8AC3E}">
        <p14:creationId xmlns:p14="http://schemas.microsoft.com/office/powerpoint/2010/main" val="4085985018"/>
      </p:ext>
    </p:extLst>
  </p:cSld>
  <p:clrMapOvr>
    <a:masterClrMapping/>
  </p:clrMapOvr>
  <p:transition spd="slow">
    <p:cove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flipH="1">
            <a:off x="539552" y="620688"/>
            <a:ext cx="7992888" cy="5632311"/>
          </a:xfrm>
          <a:prstGeom prst="rect">
            <a:avLst/>
          </a:prstGeom>
          <a:noFill/>
        </p:spPr>
        <p:txBody>
          <a:bodyPr wrap="square" rtlCol="0">
            <a:spAutoFit/>
          </a:bodyPr>
          <a:lstStyle/>
          <a:p>
            <a:pPr algn="just"/>
            <a:r>
              <a:rPr lang="ru-RU" sz="2400" dirty="0" smtClean="0">
                <a:solidFill>
                  <a:schemeClr val="tx1">
                    <a:lumMod val="95000"/>
                    <a:lumOff val="5000"/>
                  </a:schemeClr>
                </a:solidFill>
                <a:latin typeface="Times New Roman" pitchFamily="18" charset="0"/>
                <a:cs typeface="Times New Roman" pitchFamily="18" charset="0"/>
              </a:rPr>
              <a:t>Все дальше вглубь истории уходят события Великой Отечественной войны. Но никогда не изгладятся они из памяти тех, кто в полной мере познал и горечь отступлений, и радость наших побед. Каждый её день, каждый час стал моментом истины, испытанием духа и воли для бойцов на фронте, для тех, кто самоотверженно трудился в тылу и с надеждой ждал своих близких.</a:t>
            </a:r>
          </a:p>
          <a:p>
            <a:pPr algn="just"/>
            <a:endParaRPr lang="ru-RU" sz="2400" dirty="0" smtClean="0">
              <a:solidFill>
                <a:schemeClr val="tx1">
                  <a:lumMod val="95000"/>
                  <a:lumOff val="5000"/>
                </a:schemeClr>
              </a:solidFill>
              <a:latin typeface="Times New Roman" pitchFamily="18" charset="0"/>
              <a:cs typeface="Times New Roman" pitchFamily="18" charset="0"/>
            </a:endParaRPr>
          </a:p>
          <a:p>
            <a:pPr algn="just"/>
            <a:r>
              <a:rPr lang="ru-RU" sz="2400" dirty="0" smtClean="0">
                <a:solidFill>
                  <a:schemeClr val="tx1">
                    <a:lumMod val="95000"/>
                    <a:lumOff val="5000"/>
                  </a:schemeClr>
                </a:solidFill>
                <a:latin typeface="Times New Roman" pitchFamily="18" charset="0"/>
                <a:cs typeface="Times New Roman" pitchFamily="18" charset="0"/>
              </a:rPr>
              <a:t>9 Мая – священная дата в истории нашей страны, самый дорогой для нашего народа праздник, объединяющий всех россиян. Победа в мае 45-го принесла мир, свободу, независимость нашей Родине. Она дала возможность жить, спокойно трудиться растить детей миллионам людей на Земле. День 9 Мая навсегда вписан в главную летопись нашего Отечества.</a:t>
            </a:r>
          </a:p>
        </p:txBody>
      </p:sp>
    </p:spTree>
    <p:extLst>
      <p:ext uri="{BB962C8B-B14F-4D97-AF65-F5344CB8AC3E}">
        <p14:creationId xmlns:p14="http://schemas.microsoft.com/office/powerpoint/2010/main" val="1183913045"/>
      </p:ext>
    </p:extLst>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87624" y="1371351"/>
            <a:ext cx="6840760" cy="3970318"/>
          </a:xfrm>
          <a:prstGeom prst="rect">
            <a:avLst/>
          </a:prstGeom>
          <a:noFill/>
          <a:ln w="28575">
            <a:solidFill>
              <a:schemeClr val="tx1">
                <a:lumMod val="75000"/>
                <a:lumOff val="25000"/>
              </a:schemeClr>
            </a:solidFill>
          </a:ln>
        </p:spPr>
        <p:txBody>
          <a:bodyPr wrap="square" rtlCol="0">
            <a:spAutoFit/>
          </a:bodyPr>
          <a:lstStyle/>
          <a:p>
            <a:r>
              <a:rPr lang="ru-RU" sz="2800" dirty="0" smtClean="0">
                <a:latin typeface="Times New Roman" pitchFamily="18" charset="0"/>
                <a:cs typeface="Times New Roman" pitchFamily="18" charset="0"/>
              </a:rPr>
              <a:t>Я думаю, что при правильном подходе, использовании новых технологий ( </a:t>
            </a:r>
            <a:r>
              <a:rPr lang="ru-RU" sz="2800" dirty="0" err="1" smtClean="0">
                <a:latin typeface="Times New Roman" pitchFamily="18" charset="0"/>
                <a:cs typeface="Times New Roman" pitchFamily="18" charset="0"/>
              </a:rPr>
              <a:t>пабликов</a:t>
            </a:r>
            <a:r>
              <a:rPr lang="ru-RU" sz="2800" dirty="0" smtClean="0">
                <a:latin typeface="Times New Roman" pitchFamily="18" charset="0"/>
                <a:cs typeface="Times New Roman" pitchFamily="18" charset="0"/>
              </a:rPr>
              <a:t> в </a:t>
            </a:r>
            <a:r>
              <a:rPr lang="ru-RU" sz="2800" dirty="0" err="1" smtClean="0">
                <a:latin typeface="Times New Roman" pitchFamily="18" charset="0"/>
                <a:cs typeface="Times New Roman" pitchFamily="18" charset="0"/>
              </a:rPr>
              <a:t>Инстаграм</a:t>
            </a:r>
            <a:r>
              <a:rPr lang="ru-RU" sz="2800" dirty="0" smtClean="0">
                <a:latin typeface="Times New Roman" pitchFamily="18" charset="0"/>
                <a:cs typeface="Times New Roman" pitchFamily="18" charset="0"/>
              </a:rPr>
              <a:t>, игр и многое другое) можно привлечь внимание молодого поколения. Для этого мы должны сделать все что в наших силах. Ведь мы не должны допустить в будущем подобные ошибки, также искажение исторических событий</a:t>
            </a:r>
            <a:endParaRPr lang="ru-RU" sz="2800" dirty="0">
              <a:latin typeface="Times New Roman" pitchFamily="18" charset="0"/>
              <a:cs typeface="Times New Roman" pitchFamily="18" charset="0"/>
            </a:endParaRPr>
          </a:p>
        </p:txBody>
      </p:sp>
    </p:spTree>
    <p:extLst>
      <p:ext uri="{BB962C8B-B14F-4D97-AF65-F5344CB8AC3E}">
        <p14:creationId xmlns:p14="http://schemas.microsoft.com/office/powerpoint/2010/main" val="2978497273"/>
      </p:ext>
    </p:extLst>
  </p:cSld>
  <p:clrMapOvr>
    <a:masterClrMapping/>
  </p:clrMapOvr>
  <p:transition spd="slow">
    <p:push dir="u"/>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691680" y="2636912"/>
            <a:ext cx="5688632" cy="769441"/>
          </a:xfrm>
          <a:prstGeom prst="rect">
            <a:avLst/>
          </a:prstGeom>
          <a:noFill/>
        </p:spPr>
        <p:txBody>
          <a:bodyPr wrap="square" rtlCol="0">
            <a:spAutoFit/>
          </a:bodyPr>
          <a:lstStyle/>
          <a:p>
            <a:r>
              <a:rPr lang="ru-RU" sz="4400" dirty="0" smtClean="0"/>
              <a:t>Спасибо за внимание!</a:t>
            </a:r>
            <a:endParaRPr lang="ru-RU" sz="4400" dirty="0"/>
          </a:p>
        </p:txBody>
      </p:sp>
    </p:spTree>
    <p:extLst>
      <p:ext uri="{BB962C8B-B14F-4D97-AF65-F5344CB8AC3E}">
        <p14:creationId xmlns:p14="http://schemas.microsoft.com/office/powerpoint/2010/main" val="3512610982"/>
      </p:ext>
    </p:extLst>
  </p:cSld>
  <p:clrMapOvr>
    <a:masterClrMapping/>
  </p:clrMapOvr>
  <mc:AlternateContent xmlns:mc="http://schemas.openxmlformats.org/markup-compatibility/2006">
    <mc:Choice xmlns:p14="http://schemas.microsoft.com/office/powerpoint/2010/main" Requires="p14">
      <p:transition spd="slow" p14:dur="2000">
        <p:cut/>
      </p:transition>
    </mc:Choice>
    <mc:Fallback>
      <p:transition spd="slow">
        <p:cut/>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flipH="1">
            <a:off x="550493" y="1124744"/>
            <a:ext cx="7992888" cy="3416320"/>
          </a:xfrm>
          <a:prstGeom prst="rect">
            <a:avLst/>
          </a:prstGeom>
          <a:noFill/>
        </p:spPr>
        <p:txBody>
          <a:bodyPr wrap="square" rtlCol="0">
            <a:spAutoFit/>
          </a:bodyPr>
          <a:lstStyle/>
          <a:p>
            <a:pPr algn="just"/>
            <a:r>
              <a:rPr lang="ru-RU" sz="2400" dirty="0" smtClean="0">
                <a:solidFill>
                  <a:schemeClr val="tx1">
                    <a:lumMod val="95000"/>
                    <a:lumOff val="5000"/>
                  </a:schemeClr>
                </a:solidFill>
                <a:latin typeface="Times New Roman" pitchFamily="18" charset="0"/>
                <a:cs typeface="Times New Roman" pitchFamily="18" charset="0"/>
              </a:rPr>
              <a:t>Но мы, молодое поколение, что знаем об этой войне? Что мы знаем о своих прадедушках, прабабушках? Что мы представляем, когда говорим о них и о Великой Отечественной войне?</a:t>
            </a:r>
          </a:p>
          <a:p>
            <a:pPr algn="just"/>
            <a:endParaRPr lang="ru-RU" sz="2400" dirty="0">
              <a:solidFill>
                <a:schemeClr val="tx1">
                  <a:lumMod val="95000"/>
                  <a:lumOff val="5000"/>
                </a:schemeClr>
              </a:solidFill>
              <a:latin typeface="Times New Roman" pitchFamily="18" charset="0"/>
              <a:cs typeface="Times New Roman" pitchFamily="18" charset="0"/>
            </a:endParaRPr>
          </a:p>
          <a:p>
            <a:pPr algn="just"/>
            <a:r>
              <a:rPr lang="ru-RU" sz="2400" dirty="0" smtClean="0">
                <a:solidFill>
                  <a:schemeClr val="tx1">
                    <a:lumMod val="95000"/>
                    <a:lumOff val="5000"/>
                  </a:schemeClr>
                </a:solidFill>
                <a:latin typeface="Times New Roman" pitchFamily="18" charset="0"/>
                <a:cs typeface="Times New Roman" pitchFamily="18" charset="0"/>
              </a:rPr>
              <a:t>Из вопросов формулируется главная </a:t>
            </a:r>
            <a:r>
              <a:rPr lang="ru-RU" sz="2400" b="1" dirty="0" smtClean="0">
                <a:solidFill>
                  <a:schemeClr val="tx1">
                    <a:lumMod val="95000"/>
                    <a:lumOff val="5000"/>
                  </a:schemeClr>
                </a:solidFill>
                <a:latin typeface="Times New Roman" pitchFamily="18" charset="0"/>
                <a:cs typeface="Times New Roman" pitchFamily="18" charset="0"/>
              </a:rPr>
              <a:t>проблема</a:t>
            </a:r>
            <a:r>
              <a:rPr lang="ru-RU" sz="2400" dirty="0" smtClean="0">
                <a:solidFill>
                  <a:schemeClr val="tx1">
                    <a:lumMod val="95000"/>
                    <a:lumOff val="5000"/>
                  </a:schemeClr>
                </a:solidFill>
                <a:latin typeface="Times New Roman" pitchFamily="18" charset="0"/>
                <a:cs typeface="Times New Roman" pitchFamily="18" charset="0"/>
              </a:rPr>
              <a:t> общества в наше время: Что нужно сделать, чтобы привлечь внимание школьников и молодежи к изучению истории своей семьи, биографии ветеранов Великой Отечественной войны? </a:t>
            </a:r>
          </a:p>
        </p:txBody>
      </p:sp>
    </p:spTree>
    <p:extLst>
      <p:ext uri="{BB962C8B-B14F-4D97-AF65-F5344CB8AC3E}">
        <p14:creationId xmlns:p14="http://schemas.microsoft.com/office/powerpoint/2010/main" val="746071183"/>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980728"/>
            <a:ext cx="8424936" cy="4708981"/>
          </a:xfrm>
          <a:prstGeom prst="rect">
            <a:avLst/>
          </a:prstGeom>
          <a:noFill/>
        </p:spPr>
        <p:txBody>
          <a:bodyPr wrap="square" rtlCol="0">
            <a:spAutoFit/>
          </a:bodyPr>
          <a:lstStyle/>
          <a:p>
            <a:r>
              <a:rPr lang="ru-RU" sz="2000" b="1" dirty="0" smtClean="0">
                <a:latin typeface="Times New Roman" pitchFamily="18" charset="0"/>
                <a:cs typeface="Times New Roman" pitchFamily="18" charset="0"/>
              </a:rPr>
              <a:t>Цель:</a:t>
            </a:r>
            <a:r>
              <a:rPr lang="ru-RU" sz="2000" dirty="0" smtClean="0">
                <a:latin typeface="Times New Roman" pitchFamily="18" charset="0"/>
                <a:cs typeface="Times New Roman" pitchFamily="18" charset="0"/>
              </a:rPr>
              <a:t> Привлечь внимание молодежи и школьников на изучении истории и биографии участников Великой Отечественной войны. Формирование уважения </a:t>
            </a:r>
            <a:r>
              <a:rPr lang="ru-RU" sz="2000" dirty="0">
                <a:latin typeface="Times New Roman" pitchFamily="18" charset="0"/>
                <a:cs typeface="Times New Roman" pitchFamily="18" charset="0"/>
              </a:rPr>
              <a:t>к военной истории России, </a:t>
            </a:r>
            <a:r>
              <a:rPr lang="ru-RU" sz="2000" dirty="0" smtClean="0">
                <a:latin typeface="Times New Roman" pitchFamily="18" charset="0"/>
                <a:cs typeface="Times New Roman" pitchFamily="18" charset="0"/>
              </a:rPr>
              <a:t>воспитание </a:t>
            </a:r>
            <a:r>
              <a:rPr lang="ru-RU" sz="2000" dirty="0">
                <a:latin typeface="Times New Roman" pitchFamily="18" charset="0"/>
                <a:cs typeface="Times New Roman" pitchFamily="18" charset="0"/>
              </a:rPr>
              <a:t>патриотизма и чувства гордости за своих предков, свою Родину.</a:t>
            </a:r>
            <a:endParaRPr lang="ru-RU" sz="2000" dirty="0" smtClean="0">
              <a:latin typeface="Times New Roman" pitchFamily="18" charset="0"/>
              <a:cs typeface="Times New Roman" pitchFamily="18" charset="0"/>
            </a:endParaRPr>
          </a:p>
          <a:p>
            <a:endParaRPr lang="ru-RU" sz="2000" dirty="0" smtClean="0">
              <a:latin typeface="Times New Roman" pitchFamily="18" charset="0"/>
              <a:cs typeface="Times New Roman" pitchFamily="18" charset="0"/>
            </a:endParaRPr>
          </a:p>
          <a:p>
            <a:pPr fontAlgn="base"/>
            <a:r>
              <a:rPr lang="ru-RU" sz="2000" b="1" dirty="0" smtClean="0">
                <a:latin typeface="Times New Roman" pitchFamily="18" charset="0"/>
                <a:cs typeface="Times New Roman" pitchFamily="18" charset="0"/>
              </a:rPr>
              <a:t>Задачи:</a:t>
            </a:r>
            <a:r>
              <a:rPr lang="ru-RU" sz="2000" dirty="0" smtClean="0">
                <a:latin typeface="Times New Roman" pitchFamily="18" charset="0"/>
                <a:cs typeface="Times New Roman" pitchFamily="18" charset="0"/>
              </a:rPr>
              <a:t> 1) Изучить </a:t>
            </a:r>
            <a:r>
              <a:rPr lang="ru-RU" sz="2000" dirty="0">
                <a:latin typeface="Times New Roman" pitchFamily="18" charset="0"/>
                <a:cs typeface="Times New Roman" pitchFamily="18" charset="0"/>
              </a:rPr>
              <a:t>материалы </a:t>
            </a:r>
            <a:r>
              <a:rPr lang="ru-RU" sz="2000" dirty="0" smtClean="0">
                <a:latin typeface="Times New Roman" pitchFamily="18" charset="0"/>
                <a:cs typeface="Times New Roman" pitchFamily="18" charset="0"/>
              </a:rPr>
              <a:t>об участниках Великой </a:t>
            </a:r>
            <a:r>
              <a:rPr lang="ru-RU" sz="2000" dirty="0">
                <a:latin typeface="Times New Roman" pitchFamily="18" charset="0"/>
                <a:cs typeface="Times New Roman" pitchFamily="18" charset="0"/>
              </a:rPr>
              <a:t>Отечественной </a:t>
            </a:r>
            <a:r>
              <a:rPr lang="ru-RU" sz="2000" dirty="0" smtClean="0">
                <a:latin typeface="Times New Roman" pitchFamily="18" charset="0"/>
                <a:cs typeface="Times New Roman" pitchFamily="18" charset="0"/>
              </a:rPr>
              <a:t>войны </a:t>
            </a:r>
          </a:p>
          <a:p>
            <a:pPr fontAlgn="base"/>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2) Провести анкетирование в школе </a:t>
            </a:r>
            <a:r>
              <a:rPr lang="ru-RU" sz="2000" dirty="0" smtClean="0">
                <a:latin typeface="Times New Roman" pitchFamily="18" charset="0"/>
                <a:cs typeface="Times New Roman" pitchFamily="18" charset="0"/>
              </a:rPr>
              <a:t>«</a:t>
            </a:r>
            <a:r>
              <a:rPr lang="ru-RU" sz="2000" dirty="0" smtClean="0">
                <a:latin typeface="Times New Roman" pitchFamily="18" charset="0"/>
                <a:cs typeface="Times New Roman" pitchFamily="18" charset="0"/>
              </a:rPr>
              <a:t>Участники Великой Отечественной войны из моей деревни</a:t>
            </a:r>
            <a:r>
              <a:rPr lang="ru-RU" sz="2000" dirty="0" smtClean="0">
                <a:latin typeface="Times New Roman" pitchFamily="18" charset="0"/>
                <a:cs typeface="Times New Roman" pitchFamily="18" charset="0"/>
              </a:rPr>
              <a:t>»</a:t>
            </a:r>
            <a:endParaRPr lang="ru-RU" sz="2000" dirty="0" smtClean="0">
              <a:latin typeface="Times New Roman" pitchFamily="18" charset="0"/>
              <a:cs typeface="Times New Roman" pitchFamily="18" charset="0"/>
            </a:endParaRPr>
          </a:p>
          <a:p>
            <a:pPr fontAlgn="base"/>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3)Анализировать материал и выявить ключевые моменты, на которые нужно направить внимание при изучении данной </a:t>
            </a:r>
            <a:r>
              <a:rPr lang="ru-RU" sz="2000" dirty="0" smtClean="0">
                <a:latin typeface="Times New Roman" pitchFamily="18" charset="0"/>
                <a:cs typeface="Times New Roman" pitchFamily="18" charset="0"/>
              </a:rPr>
              <a:t>темы</a:t>
            </a:r>
          </a:p>
          <a:p>
            <a:pPr fontAlgn="base"/>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4)Организовать и участвовать в мероприятиях посвященных этой теме</a:t>
            </a:r>
            <a:endParaRPr lang="ru-RU" sz="2000" dirty="0" smtClean="0">
              <a:latin typeface="Times New Roman" pitchFamily="18" charset="0"/>
              <a:cs typeface="Times New Roman" pitchFamily="18" charset="0"/>
            </a:endParaRPr>
          </a:p>
          <a:p>
            <a:pPr fontAlgn="base"/>
            <a:r>
              <a:rPr lang="ru-RU" sz="2000" dirty="0">
                <a:latin typeface="Times New Roman" pitchFamily="18" charset="0"/>
                <a:cs typeface="Times New Roman" pitchFamily="18" charset="0"/>
              </a:rPr>
              <a:t> </a:t>
            </a:r>
            <a:r>
              <a:rPr lang="ru-RU" sz="2000" dirty="0" smtClean="0">
                <a:latin typeface="Times New Roman" pitchFamily="18" charset="0"/>
                <a:cs typeface="Times New Roman" pitchFamily="18" charset="0"/>
              </a:rPr>
              <a:t>              </a:t>
            </a:r>
            <a:r>
              <a:rPr lang="ru-RU" sz="2000" dirty="0" smtClean="0">
                <a:latin typeface="Times New Roman" pitchFamily="18" charset="0"/>
                <a:cs typeface="Times New Roman" pitchFamily="18" charset="0"/>
              </a:rPr>
              <a:t>5)Выступить </a:t>
            </a:r>
            <a:r>
              <a:rPr lang="ru-RU" sz="2000" dirty="0" smtClean="0">
                <a:latin typeface="Times New Roman" pitchFamily="18" charset="0"/>
                <a:cs typeface="Times New Roman" pitchFamily="18" charset="0"/>
              </a:rPr>
              <a:t>в классных часах в 5,6,10 </a:t>
            </a:r>
            <a:r>
              <a:rPr lang="ru-RU" sz="2000" dirty="0" smtClean="0">
                <a:latin typeface="Times New Roman" pitchFamily="18" charset="0"/>
                <a:cs typeface="Times New Roman" pitchFamily="18" charset="0"/>
              </a:rPr>
              <a:t>классах</a:t>
            </a:r>
            <a:endParaRPr lang="ru-RU" sz="2000" dirty="0" smtClean="0">
              <a:latin typeface="Times New Roman" pitchFamily="18" charset="0"/>
              <a:cs typeface="Times New Roman" pitchFamily="18" charset="0"/>
            </a:endParaRPr>
          </a:p>
          <a:p>
            <a:r>
              <a:rPr lang="ru-RU" sz="2000" b="1" dirty="0" smtClean="0">
                <a:latin typeface="Times New Roman" pitchFamily="18" charset="0"/>
                <a:cs typeface="Times New Roman" pitchFamily="18" charset="0"/>
              </a:rPr>
              <a:t>Целевая группа: </a:t>
            </a:r>
            <a:r>
              <a:rPr lang="ru-RU" sz="2000" dirty="0" smtClean="0">
                <a:latin typeface="Times New Roman" pitchFamily="18" charset="0"/>
                <a:cs typeface="Times New Roman" pitchFamily="18" charset="0"/>
              </a:rPr>
              <a:t>Школьники, молодежь</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1181610885"/>
      </p:ext>
    </p:extLst>
  </p:cSld>
  <p:clrMapOvr>
    <a:masterClrMapping/>
  </p:clrMapOvr>
  <p:transition spd="slow">
    <p:pu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26615" y="799836"/>
            <a:ext cx="8208912" cy="707886"/>
          </a:xfrm>
          <a:prstGeom prst="rect">
            <a:avLst/>
          </a:prstGeom>
          <a:noFill/>
        </p:spPr>
        <p:txBody>
          <a:bodyPr wrap="square" rtlCol="0">
            <a:spAutoFit/>
          </a:bodyPr>
          <a:lstStyle/>
          <a:p>
            <a:r>
              <a:rPr lang="ru-RU" sz="2000" dirty="0" err="1" smtClean="0">
                <a:latin typeface="Times New Roman" pitchFamily="18" charset="0"/>
                <a:cs typeface="Times New Roman" pitchFamily="18" charset="0"/>
              </a:rPr>
              <a:t>Бурзянский</a:t>
            </a:r>
            <a:r>
              <a:rPr lang="ru-RU" sz="2000" dirty="0" smtClean="0">
                <a:latin typeface="Times New Roman" pitchFamily="18" charset="0"/>
                <a:cs typeface="Times New Roman" pitchFamily="18" charset="0"/>
              </a:rPr>
              <a:t> район деревня Байназарово. Из нашей деревни на фронт ушли 241 человек, 139 из них погибли на войне, 102 вернулись на Родину</a:t>
            </a:r>
          </a:p>
        </p:txBody>
      </p:sp>
      <p:pic>
        <p:nvPicPr>
          <p:cNvPr id="3" name="Рисунок 2"/>
          <p:cNvPicPr>
            <a:picLocks noChangeAspect="1"/>
          </p:cNvPicPr>
          <p:nvPr/>
        </p:nvPicPr>
        <p:blipFill rotWithShape="1">
          <a:blip r:embed="rId2">
            <a:extLst>
              <a:ext uri="{28A0092B-C50C-407E-A947-70E740481C1C}">
                <a14:useLocalDpi xmlns:a14="http://schemas.microsoft.com/office/drawing/2010/main" val="0"/>
              </a:ext>
            </a:extLst>
          </a:blip>
          <a:srcRect r="4431"/>
          <a:stretch/>
        </p:blipFill>
        <p:spPr>
          <a:xfrm>
            <a:off x="105494" y="1988841"/>
            <a:ext cx="1916511" cy="3384375"/>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19537" y="1988842"/>
            <a:ext cx="1715654" cy="3384374"/>
          </a:xfrm>
          <a:prstGeom prst="rect">
            <a:avLst/>
          </a:prstGeom>
        </p:spPr>
      </p:pic>
      <p:pic>
        <p:nvPicPr>
          <p:cNvPr id="5" name="Рисунок 4"/>
          <p:cNvPicPr>
            <a:picLocks noChangeAspect="1"/>
          </p:cNvPicPr>
          <p:nvPr/>
        </p:nvPicPr>
        <p:blipFill rotWithShape="1">
          <a:blip r:embed="rId4">
            <a:extLst>
              <a:ext uri="{28A0092B-C50C-407E-A947-70E740481C1C}">
                <a14:useLocalDpi xmlns:a14="http://schemas.microsoft.com/office/drawing/2010/main" val="0"/>
              </a:ext>
            </a:extLst>
          </a:blip>
          <a:srcRect r="3776"/>
          <a:stretch/>
        </p:blipFill>
        <p:spPr>
          <a:xfrm>
            <a:off x="3591620" y="1988842"/>
            <a:ext cx="2050431" cy="3384374"/>
          </a:xfrm>
          <a:prstGeom prst="rect">
            <a:avLst/>
          </a:prstGeom>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78663" y="1987399"/>
            <a:ext cx="1708632" cy="3385817"/>
          </a:xfrm>
          <a:prstGeom prst="rect">
            <a:avLst/>
          </a:prstGeom>
        </p:spPr>
      </p:pic>
      <p:pic>
        <p:nvPicPr>
          <p:cNvPr id="7" name="Рисунок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284503" y="1987399"/>
            <a:ext cx="1772855" cy="2181795"/>
          </a:xfrm>
          <a:prstGeom prst="rect">
            <a:avLst/>
          </a:prstGeom>
        </p:spPr>
      </p:pic>
    </p:spTree>
    <p:extLst>
      <p:ext uri="{BB962C8B-B14F-4D97-AF65-F5344CB8AC3E}">
        <p14:creationId xmlns:p14="http://schemas.microsoft.com/office/powerpoint/2010/main" val="131371056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500"/>
                                        <p:tgtEl>
                                          <p:spTgt spid="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539552" y="2852936"/>
            <a:ext cx="8280920" cy="400110"/>
          </a:xfrm>
          <a:prstGeom prst="rect">
            <a:avLst/>
          </a:prstGeom>
          <a:noFill/>
        </p:spPr>
        <p:txBody>
          <a:bodyPr wrap="square" rtlCol="0">
            <a:spAutoFit/>
          </a:bodyPr>
          <a:lstStyle/>
          <a:p>
            <a:r>
              <a:rPr lang="ru-RU" sz="2000" dirty="0" smtClean="0">
                <a:latin typeface="Times New Roman" pitchFamily="18" charset="0"/>
                <a:cs typeface="Times New Roman" pitchFamily="18" charset="0"/>
              </a:rPr>
              <a:t>Некоторые участники Великой Отечественной войны из нашей деревни</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2533482591"/>
      </p:ext>
    </p:extLst>
  </p:cSld>
  <p:clrMapOvr>
    <a:masterClrMapping/>
  </p:clrMapOvr>
  <p:transition spd="slow">
    <p:pull/>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Users\Насима С\Desktop\индивидуальный проект\TagqvWyXD98.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5466" t="5659" r="10184" b="18879"/>
          <a:stretch/>
        </p:blipFill>
        <p:spPr bwMode="auto">
          <a:xfrm>
            <a:off x="3005944" y="4765840"/>
            <a:ext cx="1562245" cy="1979482"/>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Насима С\Desktop\индивидуальный проект\W6IcBiPlitc.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10250" t="4507" r="8129" b="16921"/>
          <a:stretch/>
        </p:blipFill>
        <p:spPr bwMode="auto">
          <a:xfrm>
            <a:off x="1615138" y="4765840"/>
            <a:ext cx="1451857" cy="197948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Насима С\Desktop\индивидуальный проект\_wrv_nr9pbw.jpg"/>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9376" t="6583" r="9376" b="19317"/>
          <a:stretch/>
        </p:blipFill>
        <p:spPr bwMode="auto">
          <a:xfrm>
            <a:off x="6002445" y="175488"/>
            <a:ext cx="1426517" cy="1884615"/>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Насима С\Desktop\индивидуальный проект\1UL1do9dBls.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6968" t="4207" r="5142" b="16813"/>
          <a:stretch/>
        </p:blipFill>
        <p:spPr bwMode="auto">
          <a:xfrm>
            <a:off x="107504" y="2426137"/>
            <a:ext cx="1494218" cy="190173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Насима С\Desktop\индивидуальный проект\5LG9v1JpcAA.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5402" t="4945" r="7643" b="18414"/>
          <a:stretch/>
        </p:blipFill>
        <p:spPr bwMode="auto">
          <a:xfrm flipH="1">
            <a:off x="4602615" y="2416685"/>
            <a:ext cx="1523431" cy="1901733"/>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Насима С\Desktop\индивидуальный проект\9G-uZExYqbA.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l="5411" t="3949" r="4753" b="16341"/>
          <a:stretch/>
        </p:blipFill>
        <p:spPr bwMode="auto">
          <a:xfrm>
            <a:off x="1515049" y="2416685"/>
            <a:ext cx="1513309" cy="190173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C:\Users\Насима С\Desktop\индивидуальный проект\ejY2tX8jxXY.jpg"/>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8691" t="4781" r="5797" b="17649"/>
          <a:stretch/>
        </p:blipFill>
        <p:spPr bwMode="auto">
          <a:xfrm>
            <a:off x="6126046" y="2416685"/>
            <a:ext cx="1480215" cy="1901733"/>
          </a:xfrm>
          <a:prstGeom prst="rect">
            <a:avLst/>
          </a:prstGeom>
          <a:noFill/>
          <a:extLst>
            <a:ext uri="{909E8E84-426E-40DD-AFC4-6F175D3DCCD1}">
              <a14:hiddenFill xmlns:a14="http://schemas.microsoft.com/office/drawing/2010/main">
                <a:solidFill>
                  <a:srgbClr val="FFFFFF"/>
                </a:solidFill>
              </a14:hiddenFill>
            </a:ext>
          </a:extLst>
        </p:spPr>
      </p:pic>
      <p:pic>
        <p:nvPicPr>
          <p:cNvPr id="1033" name="Picture 9" descr="C:\Users\Насима С\Desktop\индивидуальный проект\gKxLyf1NBb0.jpg"/>
          <p:cNvPicPr>
            <a:picLocks noChangeAspect="1" noChangeArrowheads="1"/>
          </p:cNvPicPr>
          <p:nvPr/>
        </p:nvPicPr>
        <p:blipFill rotWithShape="1">
          <a:blip r:embed="rId9" cstate="print">
            <a:extLst>
              <a:ext uri="{28A0092B-C50C-407E-A947-70E740481C1C}">
                <a14:useLocalDpi xmlns:a14="http://schemas.microsoft.com/office/drawing/2010/main" val="0"/>
              </a:ext>
            </a:extLst>
          </a:blip>
          <a:srcRect l="8857" t="5249" r="8351" b="14797"/>
          <a:stretch/>
        </p:blipFill>
        <p:spPr bwMode="auto">
          <a:xfrm>
            <a:off x="6113030" y="4765840"/>
            <a:ext cx="1524026" cy="1979482"/>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C:\Users\Насима С\Desktop\индивидуальный проект\GyyOb6Hd1Z8.jpg"/>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416" t="4423" r="4917" b="17353"/>
          <a:stretch/>
        </p:blipFill>
        <p:spPr bwMode="auto">
          <a:xfrm>
            <a:off x="4509385" y="182053"/>
            <a:ext cx="1519981" cy="1878050"/>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Насима С\Desktop\индивидуальный проект\HZeLxnxtYLk.jpg"/>
          <p:cNvPicPr>
            <a:picLocks noChangeAspect="1" noChangeArrowheads="1"/>
          </p:cNvPicPr>
          <p:nvPr/>
        </p:nvPicPr>
        <p:blipFill rotWithShape="1">
          <a:blip r:embed="rId11" cstate="print">
            <a:extLst>
              <a:ext uri="{28A0092B-C50C-407E-A947-70E740481C1C}">
                <a14:useLocalDpi xmlns:a14="http://schemas.microsoft.com/office/drawing/2010/main" val="0"/>
              </a:ext>
            </a:extLst>
          </a:blip>
          <a:srcRect l="8066" t="6162" r="10228" b="17540"/>
          <a:stretch/>
        </p:blipFill>
        <p:spPr bwMode="auto">
          <a:xfrm>
            <a:off x="107504" y="4765840"/>
            <a:ext cx="1507634" cy="1993966"/>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C:\Users\Насима С\Desktop\индивидуальный проект\I0yYRmBrhZk.jpg"/>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7542" t="5539" r="7652" b="19478"/>
          <a:stretch/>
        </p:blipFill>
        <p:spPr bwMode="auto">
          <a:xfrm>
            <a:off x="3004405" y="175487"/>
            <a:ext cx="1504980" cy="1884616"/>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C:\Users\Насима С\Desktop\индивидуальный проект\Ki9ARVXK85c.jpg"/>
          <p:cNvPicPr>
            <a:picLocks noChangeAspect="1" noChangeArrowheads="1"/>
          </p:cNvPicPr>
          <p:nvPr/>
        </p:nvPicPr>
        <p:blipFill rotWithShape="1">
          <a:blip r:embed="rId13" cstate="print">
            <a:extLst>
              <a:ext uri="{28A0092B-C50C-407E-A947-70E740481C1C}">
                <a14:useLocalDpi xmlns:a14="http://schemas.microsoft.com/office/drawing/2010/main" val="0"/>
              </a:ext>
            </a:extLst>
          </a:blip>
          <a:srcRect l="6384" t="3421" r="5292" b="17299"/>
          <a:stretch/>
        </p:blipFill>
        <p:spPr bwMode="auto">
          <a:xfrm>
            <a:off x="4558871" y="4765840"/>
            <a:ext cx="1557031" cy="1979482"/>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C:\Users\Насима С\Desktop\индивидуальный проект\lEui3iSMemQ.jpg"/>
          <p:cNvPicPr>
            <a:picLocks noChangeAspect="1" noChangeArrowheads="1"/>
          </p:cNvPicPr>
          <p:nvPr/>
        </p:nvPicPr>
        <p:blipFill rotWithShape="1">
          <a:blip r:embed="rId14" cstate="print">
            <a:extLst>
              <a:ext uri="{28A0092B-C50C-407E-A947-70E740481C1C}">
                <a14:useLocalDpi xmlns:a14="http://schemas.microsoft.com/office/drawing/2010/main" val="0"/>
              </a:ext>
            </a:extLst>
          </a:blip>
          <a:srcRect l="6255" t="6779" r="9571" b="17030"/>
          <a:stretch/>
        </p:blipFill>
        <p:spPr bwMode="auto">
          <a:xfrm>
            <a:off x="7590445" y="2416685"/>
            <a:ext cx="1483443" cy="1901733"/>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C:\Users\Насима С\Desktop\индивидуальный проект\m0sj-nO6qqc.jpg"/>
          <p:cNvPicPr>
            <a:picLocks noChangeAspect="1" noChangeArrowheads="1"/>
          </p:cNvPicPr>
          <p:nvPr/>
        </p:nvPicPr>
        <p:blipFill rotWithShape="1">
          <a:blip r:embed="rId15" cstate="print">
            <a:extLst>
              <a:ext uri="{28A0092B-C50C-407E-A947-70E740481C1C}">
                <a14:useLocalDpi xmlns:a14="http://schemas.microsoft.com/office/drawing/2010/main" val="0"/>
              </a:ext>
            </a:extLst>
          </a:blip>
          <a:srcRect l="15082" t="9079" r="9584" b="18050"/>
          <a:stretch/>
        </p:blipFill>
        <p:spPr bwMode="auto">
          <a:xfrm>
            <a:off x="7647405" y="4765840"/>
            <a:ext cx="1444842" cy="1979482"/>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C:\Users\Насима С\Desktop\индивидуальный проект\mVhGBCguiK4.jpg"/>
          <p:cNvPicPr>
            <a:picLocks noChangeAspect="1" noChangeArrowheads="1"/>
          </p:cNvPicPr>
          <p:nvPr/>
        </p:nvPicPr>
        <p:blipFill rotWithShape="1">
          <a:blip r:embed="rId16" cstate="print">
            <a:extLst>
              <a:ext uri="{28A0092B-C50C-407E-A947-70E740481C1C}">
                <a14:useLocalDpi xmlns:a14="http://schemas.microsoft.com/office/drawing/2010/main" val="0"/>
              </a:ext>
            </a:extLst>
          </a:blip>
          <a:srcRect l="4802" t="4933" r="4179" b="16796"/>
          <a:stretch/>
        </p:blipFill>
        <p:spPr bwMode="auto">
          <a:xfrm>
            <a:off x="3004405" y="2416685"/>
            <a:ext cx="1569172" cy="1911186"/>
          </a:xfrm>
          <a:prstGeom prst="rect">
            <a:avLst/>
          </a:prstGeom>
          <a:noFill/>
          <a:extLst>
            <a:ext uri="{909E8E84-426E-40DD-AFC4-6F175D3DCCD1}">
              <a14:hiddenFill xmlns:a14="http://schemas.microsoft.com/office/drawing/2010/main">
                <a:solidFill>
                  <a:srgbClr val="FFFFFF"/>
                </a:solidFill>
              </a14:hiddenFill>
            </a:ext>
          </a:extLst>
        </p:spPr>
      </p:pic>
      <p:pic>
        <p:nvPicPr>
          <p:cNvPr id="1041" name="Picture 17" descr="C:\Users\Насима С\Desktop\индивидуальный проект\nUS142Mbwa4.jpg"/>
          <p:cNvPicPr>
            <a:picLocks noChangeAspect="1" noChangeArrowheads="1"/>
          </p:cNvPicPr>
          <p:nvPr/>
        </p:nvPicPr>
        <p:blipFill rotWithShape="1">
          <a:blip r:embed="rId17" cstate="print">
            <a:extLst>
              <a:ext uri="{28A0092B-C50C-407E-A947-70E740481C1C}">
                <a14:useLocalDpi xmlns:a14="http://schemas.microsoft.com/office/drawing/2010/main" val="0"/>
              </a:ext>
            </a:extLst>
          </a:blip>
          <a:srcRect l="6342" t="3397" r="5921" b="18742"/>
          <a:stretch/>
        </p:blipFill>
        <p:spPr bwMode="auto">
          <a:xfrm>
            <a:off x="1504999" y="182053"/>
            <a:ext cx="1499406" cy="1884615"/>
          </a:xfrm>
          <a:prstGeom prst="rect">
            <a:avLst/>
          </a:prstGeom>
          <a:noFill/>
          <a:extLst>
            <a:ext uri="{909E8E84-426E-40DD-AFC4-6F175D3DCCD1}">
              <a14:hiddenFill xmlns:a14="http://schemas.microsoft.com/office/drawing/2010/main">
                <a:solidFill>
                  <a:srgbClr val="FFFFFF"/>
                </a:solidFill>
              </a14:hiddenFill>
            </a:ext>
          </a:extLst>
        </p:spPr>
      </p:pic>
      <p:pic>
        <p:nvPicPr>
          <p:cNvPr id="1042" name="Picture 18" descr="C:\Users\Насима С\Desktop\индивидуальный проект\QF8fgYgw8BE.jpg"/>
          <p:cNvPicPr>
            <a:picLocks noChangeAspect="1" noChangeArrowheads="1"/>
          </p:cNvPicPr>
          <p:nvPr/>
        </p:nvPicPr>
        <p:blipFill rotWithShape="1">
          <a:blip r:embed="rId18" cstate="print">
            <a:extLst>
              <a:ext uri="{28A0092B-C50C-407E-A947-70E740481C1C}">
                <a14:useLocalDpi xmlns:a14="http://schemas.microsoft.com/office/drawing/2010/main" val="0"/>
              </a:ext>
            </a:extLst>
          </a:blip>
          <a:srcRect l="6121" t="4548" r="8161" b="16871"/>
          <a:stretch/>
        </p:blipFill>
        <p:spPr bwMode="auto">
          <a:xfrm>
            <a:off x="7446481" y="186964"/>
            <a:ext cx="1456563" cy="1891181"/>
          </a:xfrm>
          <a:prstGeom prst="rect">
            <a:avLst/>
          </a:prstGeom>
          <a:noFill/>
          <a:extLst>
            <a:ext uri="{909E8E84-426E-40DD-AFC4-6F175D3DCCD1}">
              <a14:hiddenFill xmlns:a14="http://schemas.microsoft.com/office/drawing/2010/main">
                <a:solidFill>
                  <a:srgbClr val="FFFFFF"/>
                </a:solidFill>
              </a14:hiddenFill>
            </a:ext>
          </a:extLst>
        </p:spPr>
      </p:pic>
      <p:pic>
        <p:nvPicPr>
          <p:cNvPr id="1044" name="Picture 20" descr="C:\Users\Насима С\Desktop\индивидуальный проект\rZjfxwNIm8c.jpg"/>
          <p:cNvPicPr>
            <a:picLocks noChangeAspect="1" noChangeArrowheads="1"/>
          </p:cNvPicPr>
          <p:nvPr/>
        </p:nvPicPr>
        <p:blipFill rotWithShape="1">
          <a:blip r:embed="rId19" cstate="print">
            <a:extLst>
              <a:ext uri="{28A0092B-C50C-407E-A947-70E740481C1C}">
                <a14:useLocalDpi xmlns:a14="http://schemas.microsoft.com/office/drawing/2010/main" val="0"/>
              </a:ext>
            </a:extLst>
          </a:blip>
          <a:srcRect l="10521" t="6460" r="8438" b="16697"/>
          <a:stretch/>
        </p:blipFill>
        <p:spPr bwMode="auto">
          <a:xfrm>
            <a:off x="107504" y="176411"/>
            <a:ext cx="1407545" cy="18902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14826309"/>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83568" y="836712"/>
            <a:ext cx="7416824" cy="5016758"/>
          </a:xfrm>
          <a:prstGeom prst="rect">
            <a:avLst/>
          </a:prstGeom>
          <a:noFill/>
        </p:spPr>
        <p:txBody>
          <a:bodyPr wrap="square" rtlCol="0">
            <a:spAutoFit/>
          </a:bodyPr>
          <a:lstStyle/>
          <a:p>
            <a:pPr algn="just"/>
            <a:r>
              <a:rPr lang="ru-RU" sz="2000" dirty="0" smtClean="0">
                <a:latin typeface="Times New Roman" pitchFamily="18" charset="0"/>
                <a:cs typeface="Times New Roman" pitchFamily="18" charset="0"/>
              </a:rPr>
              <a:t>Мой </a:t>
            </a:r>
            <a:r>
              <a:rPr lang="ru-RU" sz="2000" dirty="0" smtClean="0">
                <a:latin typeface="Times New Roman" pitchFamily="18" charset="0"/>
                <a:cs typeface="Times New Roman" pitchFamily="18" charset="0"/>
              </a:rPr>
              <a:t>прадедушка </a:t>
            </a:r>
            <a:r>
              <a:rPr lang="ru-RU" sz="2000" dirty="0" err="1" smtClean="0">
                <a:latin typeface="Times New Roman" pitchFamily="18" charset="0"/>
                <a:cs typeface="Times New Roman" pitchFamily="18" charset="0"/>
              </a:rPr>
              <a:t>Карагулов</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Халик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Даянович</a:t>
            </a:r>
            <a:r>
              <a:rPr lang="ru-RU" sz="2000" dirty="0" smtClean="0">
                <a:latin typeface="Times New Roman" pitchFamily="18" charset="0"/>
                <a:cs typeface="Times New Roman" pitchFamily="18" charset="0"/>
              </a:rPr>
              <a:t> участник Великой Отечественной войны. 1941 году, когда немецкие фашисты захватили нашу Родину, он первым отправился на фронт. После того, когда он прошел начальную военную подготовку в Кировской области, его отправили на краткосрочное военно-пехотное училище г. Сарапул Удмуртской АССР. 1942 году в звании лейтенанта его отправляют на фронт. Фронтовой путь его начинается с командира взвода пулеметного батальона. В Великой Отечественной войне </a:t>
            </a:r>
            <a:r>
              <a:rPr lang="ru-RU" sz="2000" dirty="0" err="1" smtClean="0">
                <a:latin typeface="Times New Roman" pitchFamily="18" charset="0"/>
                <a:cs typeface="Times New Roman" pitchFamily="18" charset="0"/>
              </a:rPr>
              <a:t>Халик</a:t>
            </a:r>
            <a:r>
              <a:rPr lang="ru-RU" sz="2000" dirty="0" smtClean="0">
                <a:latin typeface="Times New Roman" pitchFamily="18" charset="0"/>
                <a:cs typeface="Times New Roman" pitchFamily="18" charset="0"/>
              </a:rPr>
              <a:t> </a:t>
            </a:r>
            <a:r>
              <a:rPr lang="ru-RU" sz="2000" dirty="0" err="1" smtClean="0">
                <a:latin typeface="Times New Roman" pitchFamily="18" charset="0"/>
                <a:cs typeface="Times New Roman" pitchFamily="18" charset="0"/>
              </a:rPr>
              <a:t>Даянович</a:t>
            </a:r>
            <a:r>
              <a:rPr lang="ru-RU" sz="2000" dirty="0" smtClean="0">
                <a:latin typeface="Times New Roman" pitchFamily="18" charset="0"/>
                <a:cs typeface="Times New Roman" pitchFamily="18" charset="0"/>
              </a:rPr>
              <a:t> участвовал на самых значительных сражениях, как битва за Сталинград и Курскую дугу. День Победы встречает в столице Чехословакии Праге.</a:t>
            </a:r>
          </a:p>
          <a:p>
            <a:pPr algn="just"/>
            <a:endParaRPr lang="ru-RU" sz="2000" dirty="0" smtClean="0">
              <a:latin typeface="Times New Roman" pitchFamily="18" charset="0"/>
              <a:cs typeface="Times New Roman" pitchFamily="18" charset="0"/>
            </a:endParaRPr>
          </a:p>
          <a:p>
            <a:pPr algn="just"/>
            <a:r>
              <a:rPr lang="ru-RU" sz="2000" dirty="0" smtClean="0">
                <a:latin typeface="Times New Roman" pitchFamily="18" charset="0"/>
                <a:cs typeface="Times New Roman" pitchFamily="18" charset="0"/>
              </a:rPr>
              <a:t>У </a:t>
            </a:r>
            <a:r>
              <a:rPr lang="ru-RU" sz="2000" dirty="0" smtClean="0">
                <a:latin typeface="Times New Roman" pitchFamily="18" charset="0"/>
                <a:cs typeface="Times New Roman" pitchFamily="18" charset="0"/>
              </a:rPr>
              <a:t>него имеются орден «Красного Знамени», орден «Красной Звезды», орден «Отечественной войны </a:t>
            </a:r>
            <a:r>
              <a:rPr lang="en-US" sz="2000" dirty="0" smtClean="0">
                <a:latin typeface="Times New Roman" pitchFamily="18" charset="0"/>
                <a:cs typeface="Times New Roman" pitchFamily="18" charset="0"/>
              </a:rPr>
              <a:t>III </a:t>
            </a:r>
            <a:r>
              <a:rPr lang="ba-RU" sz="2000" dirty="0" smtClean="0">
                <a:latin typeface="Times New Roman" pitchFamily="18" charset="0"/>
                <a:cs typeface="Times New Roman" pitchFamily="18" charset="0"/>
              </a:rPr>
              <a:t>степени</a:t>
            </a:r>
            <a:r>
              <a:rPr lang="ru-RU" sz="2000" dirty="0" smtClean="0">
                <a:latin typeface="Times New Roman" pitchFamily="18" charset="0"/>
                <a:cs typeface="Times New Roman" pitchFamily="18" charset="0"/>
              </a:rPr>
              <a:t>», медаль «За победу над Японией», медаль «За победу над Германией в Великой Отечественной войне 1941-1945 гг.»</a:t>
            </a:r>
            <a:endParaRPr lang="ru-RU" sz="2000" dirty="0">
              <a:latin typeface="Times New Roman" pitchFamily="18" charset="0"/>
              <a:cs typeface="Times New Roman" pitchFamily="18" charset="0"/>
            </a:endParaRPr>
          </a:p>
        </p:txBody>
      </p:sp>
    </p:spTree>
    <p:extLst>
      <p:ext uri="{BB962C8B-B14F-4D97-AF65-F5344CB8AC3E}">
        <p14:creationId xmlns:p14="http://schemas.microsoft.com/office/powerpoint/2010/main" val="873590391"/>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Рисунок 1"/>
          <p:cNvPicPr>
            <a:picLocks noChangeAspect="1"/>
          </p:cNvPicPr>
          <p:nvPr/>
        </p:nvPicPr>
        <p:blipFill rotWithShape="1">
          <a:blip r:embed="rId2">
            <a:extLst>
              <a:ext uri="{28A0092B-C50C-407E-A947-70E740481C1C}">
                <a14:useLocalDpi xmlns:a14="http://schemas.microsoft.com/office/drawing/2010/main" val="0"/>
              </a:ext>
            </a:extLst>
          </a:blip>
          <a:srcRect l="6031" t="4577" r="6876" b="16617"/>
          <a:stretch/>
        </p:blipFill>
        <p:spPr>
          <a:xfrm>
            <a:off x="179511" y="461025"/>
            <a:ext cx="3046365" cy="3904080"/>
          </a:xfrm>
          <a:prstGeom prst="rect">
            <a:avLst/>
          </a:prstGeom>
        </p:spPr>
      </p:pic>
      <p:sp>
        <p:nvSpPr>
          <p:cNvPr id="3" name="TextBox 2"/>
          <p:cNvSpPr txBox="1"/>
          <p:nvPr/>
        </p:nvSpPr>
        <p:spPr>
          <a:xfrm>
            <a:off x="226528" y="4484340"/>
            <a:ext cx="2952329" cy="907941"/>
          </a:xfrm>
          <a:prstGeom prst="rect">
            <a:avLst/>
          </a:prstGeom>
          <a:solidFill>
            <a:schemeClr val="tx2">
              <a:lumMod val="40000"/>
              <a:lumOff val="60000"/>
            </a:schemeClr>
          </a:solidFill>
        </p:spPr>
        <p:txBody>
          <a:bodyPr wrap="square" rtlCol="0">
            <a:spAutoFit/>
          </a:bodyPr>
          <a:lstStyle/>
          <a:p>
            <a:r>
              <a:rPr lang="ba-RU" sz="1700" b="1" dirty="0" smtClean="0">
                <a:latin typeface="Times New Roman" pitchFamily="18" charset="0"/>
                <a:cs typeface="Times New Roman" pitchFamily="18" charset="0"/>
              </a:rPr>
              <a:t>Карагулов Халик Даянович </a:t>
            </a:r>
          </a:p>
          <a:p>
            <a:r>
              <a:rPr lang="ba-RU" b="1" dirty="0" smtClean="0">
                <a:latin typeface="Times New Roman" pitchFamily="18" charset="0"/>
                <a:cs typeface="Times New Roman" pitchFamily="18" charset="0"/>
              </a:rPr>
              <a:t>                (1921-1984</a:t>
            </a:r>
            <a:r>
              <a:rPr lang="ba-RU" dirty="0" smtClean="0">
                <a:latin typeface="Times New Roman" pitchFamily="18" charset="0"/>
                <a:cs typeface="Times New Roman" pitchFamily="18" charset="0"/>
              </a:rPr>
              <a:t>) </a:t>
            </a:r>
          </a:p>
          <a:p>
            <a:endParaRPr lang="ru-RU" dirty="0">
              <a:latin typeface="Times New Roman" pitchFamily="18" charset="0"/>
              <a:cs typeface="Times New Roman" pitchFamily="18" charset="0"/>
            </a:endParaRPr>
          </a:p>
        </p:txBody>
      </p:sp>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l="10459" t="20697" r="65335" b="33533"/>
          <a:stretch/>
        </p:blipFill>
        <p:spPr>
          <a:xfrm>
            <a:off x="3491882" y="3861048"/>
            <a:ext cx="1717022" cy="2363440"/>
          </a:xfrm>
          <a:prstGeom prst="rect">
            <a:avLst/>
          </a:prstGeom>
        </p:spPr>
      </p:pic>
      <p:pic>
        <p:nvPicPr>
          <p:cNvPr id="5" name="Рисунок 4"/>
          <p:cNvPicPr>
            <a:picLocks noChangeAspect="1"/>
          </p:cNvPicPr>
          <p:nvPr/>
        </p:nvPicPr>
        <p:blipFill rotWithShape="1">
          <a:blip r:embed="rId4">
            <a:extLst>
              <a:ext uri="{28A0092B-C50C-407E-A947-70E740481C1C}">
                <a14:useLocalDpi xmlns:a14="http://schemas.microsoft.com/office/drawing/2010/main" val="0"/>
              </a:ext>
            </a:extLst>
          </a:blip>
          <a:srcRect l="11662" t="11940" r="69244" b="33085"/>
          <a:stretch/>
        </p:blipFill>
        <p:spPr>
          <a:xfrm>
            <a:off x="6948264" y="461025"/>
            <a:ext cx="1522791" cy="3312370"/>
          </a:xfrm>
          <a:prstGeom prst="rect">
            <a:avLst/>
          </a:prstGeom>
        </p:spPr>
      </p:pic>
      <p:pic>
        <p:nvPicPr>
          <p:cNvPr id="6" name="Рисунок 5"/>
          <p:cNvPicPr>
            <a:picLocks noChangeAspect="1"/>
          </p:cNvPicPr>
          <p:nvPr/>
        </p:nvPicPr>
        <p:blipFill rotWithShape="1">
          <a:blip r:embed="rId5">
            <a:extLst>
              <a:ext uri="{28A0092B-C50C-407E-A947-70E740481C1C}">
                <a14:useLocalDpi xmlns:a14="http://schemas.microsoft.com/office/drawing/2010/main" val="0"/>
              </a:ext>
            </a:extLst>
          </a:blip>
          <a:srcRect l="10459" t="21144" r="66237" b="34925"/>
          <a:stretch/>
        </p:blipFill>
        <p:spPr>
          <a:xfrm>
            <a:off x="5296613" y="3861048"/>
            <a:ext cx="1538225" cy="2363441"/>
          </a:xfrm>
          <a:prstGeom prst="rect">
            <a:avLst/>
          </a:prstGeom>
        </p:spPr>
      </p:pic>
      <p:pic>
        <p:nvPicPr>
          <p:cNvPr id="7" name="Рисунок 6"/>
          <p:cNvPicPr>
            <a:picLocks noChangeAspect="1"/>
          </p:cNvPicPr>
          <p:nvPr/>
        </p:nvPicPr>
        <p:blipFill rotWithShape="1">
          <a:blip r:embed="rId6">
            <a:extLst>
              <a:ext uri="{28A0092B-C50C-407E-A947-70E740481C1C}">
                <a14:useLocalDpi xmlns:a14="http://schemas.microsoft.com/office/drawing/2010/main" val="0"/>
              </a:ext>
            </a:extLst>
          </a:blip>
          <a:srcRect l="11827" t="16318" r="68810" b="34925"/>
          <a:stretch/>
        </p:blipFill>
        <p:spPr>
          <a:xfrm>
            <a:off x="3491880" y="461025"/>
            <a:ext cx="1717024" cy="3312368"/>
          </a:xfrm>
          <a:prstGeom prst="rect">
            <a:avLst/>
          </a:prstGeom>
        </p:spPr>
      </p:pic>
      <p:pic>
        <p:nvPicPr>
          <p:cNvPr id="8" name="Рисунок 7"/>
          <p:cNvPicPr>
            <a:picLocks noChangeAspect="1"/>
          </p:cNvPicPr>
          <p:nvPr/>
        </p:nvPicPr>
        <p:blipFill rotWithShape="1">
          <a:blip r:embed="rId7">
            <a:extLst>
              <a:ext uri="{28A0092B-C50C-407E-A947-70E740481C1C}">
                <a14:useLocalDpi xmlns:a14="http://schemas.microsoft.com/office/drawing/2010/main" val="0"/>
              </a:ext>
            </a:extLst>
          </a:blip>
          <a:srcRect l="11984" t="11737" r="68771" b="33089"/>
          <a:stretch/>
        </p:blipFill>
        <p:spPr>
          <a:xfrm>
            <a:off x="5296614" y="461024"/>
            <a:ext cx="1538225" cy="3312369"/>
          </a:xfrm>
          <a:prstGeom prst="rect">
            <a:avLst/>
          </a:prstGeom>
        </p:spPr>
      </p:pic>
      <p:sp>
        <p:nvSpPr>
          <p:cNvPr id="9" name="TextBox 8"/>
          <p:cNvSpPr txBox="1"/>
          <p:nvPr/>
        </p:nvSpPr>
        <p:spPr>
          <a:xfrm>
            <a:off x="6065725" y="6521165"/>
            <a:ext cx="2875786" cy="307777"/>
          </a:xfrm>
          <a:prstGeom prst="rect">
            <a:avLst/>
          </a:prstGeom>
          <a:noFill/>
        </p:spPr>
        <p:txBody>
          <a:bodyPr wrap="square" rtlCol="0">
            <a:spAutoFit/>
          </a:bodyPr>
          <a:lstStyle/>
          <a:p>
            <a:r>
              <a:rPr lang="ba-RU" sz="1400" dirty="0" smtClean="0">
                <a:solidFill>
                  <a:schemeClr val="bg2">
                    <a:lumMod val="50000"/>
                  </a:schemeClr>
                </a:solidFill>
              </a:rPr>
              <a:t>Источник:</a:t>
            </a:r>
            <a:r>
              <a:rPr lang="en-US" sz="1400" dirty="0">
                <a:solidFill>
                  <a:schemeClr val="bg2">
                    <a:lumMod val="50000"/>
                  </a:schemeClr>
                </a:solidFill>
              </a:rPr>
              <a:t>https://</a:t>
            </a:r>
            <a:r>
              <a:rPr lang="en-US" sz="1400" dirty="0" smtClean="0">
                <a:solidFill>
                  <a:schemeClr val="bg2">
                    <a:lumMod val="50000"/>
                  </a:schemeClr>
                </a:solidFill>
              </a:rPr>
              <a:t>pamyat-naroda.ru</a:t>
            </a:r>
            <a:r>
              <a:rPr lang="ba-RU" sz="1400" dirty="0" smtClean="0">
                <a:solidFill>
                  <a:schemeClr val="bg2">
                    <a:lumMod val="50000"/>
                  </a:schemeClr>
                </a:solidFill>
              </a:rPr>
              <a:t>/ </a:t>
            </a:r>
            <a:endParaRPr lang="ru-RU" sz="1400" dirty="0">
              <a:solidFill>
                <a:schemeClr val="bg2">
                  <a:lumMod val="50000"/>
                </a:schemeClr>
              </a:solidFill>
            </a:endParaRPr>
          </a:p>
        </p:txBody>
      </p:sp>
    </p:spTree>
    <p:extLst>
      <p:ext uri="{BB962C8B-B14F-4D97-AF65-F5344CB8AC3E}">
        <p14:creationId xmlns:p14="http://schemas.microsoft.com/office/powerpoint/2010/main" val="389616123"/>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633</TotalTime>
  <Words>778</Words>
  <Application>Microsoft Office PowerPoint</Application>
  <PresentationFormat>Экран (4:3)</PresentationFormat>
  <Paragraphs>63</Paragraphs>
  <Slides>21</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21</vt:i4>
      </vt:variant>
    </vt:vector>
  </HeadingPairs>
  <TitlesOfParts>
    <vt:vector size="22" baseType="lpstr">
      <vt:lpstr>Тема Office</vt:lpstr>
      <vt:lpstr>Тема: «Юный волонтер Победы»</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Насима С</dc:creator>
  <cp:lastModifiedBy>Насима С</cp:lastModifiedBy>
  <cp:revision>30</cp:revision>
  <dcterms:created xsi:type="dcterms:W3CDTF">2021-04-11T08:09:21Z</dcterms:created>
  <dcterms:modified xsi:type="dcterms:W3CDTF">2021-04-12T18:11:53Z</dcterms:modified>
</cp:coreProperties>
</file>