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Amatic SC"/>
      <p:regular r:id="rId21"/>
      <p:bold r:id="rId22"/>
    </p:embeddedFont>
    <p:embeddedFont>
      <p:font typeface="Source Code Pro"/>
      <p:regular r:id="rId23"/>
      <p:bold r:id="rId24"/>
      <p:italic r:id="rId25"/>
      <p:boldItalic r:id="rId26"/>
    </p:embeddedFont>
    <p:embeddedFont>
      <p:font typeface="Source Code Pro SemiBold"/>
      <p:regular r:id="rId27"/>
      <p:bold r:id="rId28"/>
      <p:italic r:id="rId29"/>
      <p:boldItalic r:id="rId30"/>
    </p:embeddedFont>
    <p:embeddedFont>
      <p:font typeface="Source Code Pro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maticSC-bold.fntdata"/><Relationship Id="rId21" Type="http://schemas.openxmlformats.org/officeDocument/2006/relationships/font" Target="fonts/AmaticSC-regular.fntdata"/><Relationship Id="rId24" Type="http://schemas.openxmlformats.org/officeDocument/2006/relationships/font" Target="fonts/SourceCodePro-bold.fntdata"/><Relationship Id="rId23" Type="http://schemas.openxmlformats.org/officeDocument/2006/relationships/font" Target="fonts/SourceCode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boldItalic.fntdata"/><Relationship Id="rId25" Type="http://schemas.openxmlformats.org/officeDocument/2006/relationships/font" Target="fonts/SourceCodePro-italic.fntdata"/><Relationship Id="rId28" Type="http://schemas.openxmlformats.org/officeDocument/2006/relationships/font" Target="fonts/SourceCodeProSemiBold-bold.fntdata"/><Relationship Id="rId27" Type="http://schemas.openxmlformats.org/officeDocument/2006/relationships/font" Target="fonts/SourceCodePro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Medium-regular.fntdata"/><Relationship Id="rId30" Type="http://schemas.openxmlformats.org/officeDocument/2006/relationships/font" Target="fonts/SourceCodeProSemiBold-boldItalic.fntdata"/><Relationship Id="rId11" Type="http://schemas.openxmlformats.org/officeDocument/2006/relationships/slide" Target="slides/slide6.xml"/><Relationship Id="rId33" Type="http://schemas.openxmlformats.org/officeDocument/2006/relationships/font" Target="fonts/SourceCodeProMedium-italic.fntdata"/><Relationship Id="rId10" Type="http://schemas.openxmlformats.org/officeDocument/2006/relationships/slide" Target="slides/slide5.xml"/><Relationship Id="rId32" Type="http://schemas.openxmlformats.org/officeDocument/2006/relationships/font" Target="fonts/SourceCodeProMedium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SourceCodeProMedium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222fc0418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222fc041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222fc0418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222fc041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222fc0418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222fc0418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222fc0418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222fc041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222fc041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222fc041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222fc041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222fc041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0d98233e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0d98233e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222fc041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222fc041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222fc041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222fc041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0d98233e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0d98233e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0d98233e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0d98233e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0d98233e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0d98233e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222fc041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222fc041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222fc041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222fc041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Вокруг меня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5457125" y="3500100"/>
            <a:ext cx="3512700" cy="15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Выполнила: Нуриева Лилия Марселевна, обучающаяся 10а класса МОБУ Гимназия №2 с.Бураево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/>
        </p:nvSpPr>
        <p:spPr>
          <a:xfrm>
            <a:off x="351275" y="401450"/>
            <a:ext cx="7828200" cy="1854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>
                <a:solidFill>
                  <a:srgbClr val="333333"/>
                </a:solidFill>
                <a:highlight>
                  <a:srgbClr val="FFFFFF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Самым простым способом переработки является утилизация пластика в домашних условиях. Суть этого метода заключается во вторичном использования изделий в быту. К примеру, из пластиковых бутылок нередко изготавливают декоративные элементы для украшения участка и кормушки для птиц, в контейнерах хранят метизы и т. д. Утилизация в домашних условиях позволяет снизить объем твердых отходов и экономить природные ресурсы.</a:t>
            </a:r>
            <a:endParaRPr sz="1600">
              <a:solidFill>
                <a:srgbClr val="333333"/>
              </a:solidFill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9950" y="2446375"/>
            <a:ext cx="4590845" cy="25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4491150" y="651575"/>
            <a:ext cx="37014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700">
                <a:solidFill>
                  <a:srgbClr val="000000"/>
                </a:solidFill>
                <a:highlight>
                  <a:srgbClr val="FFFFFF"/>
                </a:highlight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У всех нас дома есть комнатные растения. Иногда наступает момент, когда их надо куда-то пересаживать. Чтобы решить этот вопрос, вовсе не обязательно идти в магазин. Можно самостоятельно из обычных пластиковых бутылок сотворить эксклюзивный горшок, при взгляде на который неизбежно будет подниматься настроение.</a:t>
            </a:r>
            <a:endParaRPr sz="2300"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258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575150" y="613950"/>
            <a:ext cx="3000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Игрушки</a:t>
            </a: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полиэтилена</a:t>
            </a: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lang="ru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Полиэтилен</a:t>
            </a: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– материал, который подойдет для изготовления </a:t>
            </a:r>
            <a:r>
              <a:rPr b="1" lang="ru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игрушек</a:t>
            </a: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Из мусорных пакетиков получаются такие милые зверушки, что сразу даже не угадаешь, из чего они сделаны. Для изготовления </a:t>
            </a:r>
            <a:r>
              <a:rPr b="1" lang="ru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игрушек</a:t>
            </a: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понадобятся помпоны </a:t>
            </a:r>
            <a:r>
              <a:rPr b="1" lang="ru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полиэтилена</a:t>
            </a: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которые склеивают или скрепляют другим способом.</a:t>
            </a:r>
            <a:endParaRPr sz="2400"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1625" y="193600"/>
            <a:ext cx="3573424" cy="475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288550" y="326175"/>
            <a:ext cx="8505600" cy="13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Если вы подумали, что светильник из пластиковых бутылок своими руками будет выглядеть слишком просто, то посмотрите на фото в мастер-классах и убедитесь – это выглядит очаровательно. Все с изумлением будут гадать, откуда у вас такой дизайнерский светильник или люстра, и только вы будете знать, как сделать такую люстру из пластиковых бутылок своими руками.</a:t>
            </a:r>
            <a:endParaRPr sz="2200"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52593" l="0" r="0" t="24331"/>
          <a:stretch/>
        </p:blipFill>
        <p:spPr>
          <a:xfrm>
            <a:off x="2966475" y="1869250"/>
            <a:ext cx="3211050" cy="29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311700" y="125450"/>
            <a:ext cx="8407200" cy="17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Выводы</a:t>
            </a:r>
            <a:endParaRPr/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255000" y="2069950"/>
            <a:ext cx="8520600" cy="26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Source Code Pro Medium"/>
              <a:buChar char="●"/>
            </a:pPr>
            <a:r>
              <a:rPr lang="ru" sz="2000"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Каждый человек в ответе за свои действия. Загрязняя окружающую среду , мы наносим в первую очередь вред собственной жизни. Если все люди будут соблюдать определенные правила, которые поспособствуют сохранению природы, то можно надеяться, что нарушение экологического равновесия перестанет быть угрозой человечеству.</a:t>
            </a:r>
            <a:endParaRPr sz="2000"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1090800" y="2069850"/>
            <a:ext cx="6962400" cy="10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81250" y="276000"/>
            <a:ext cx="8581500" cy="4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0000"/>
                </a:solidFill>
              </a:rPr>
              <a:t>Гипотеза: </a:t>
            </a:r>
            <a:r>
              <a:rPr lang="ru" sz="1500">
                <a:solidFill>
                  <a:schemeClr val="accent1"/>
                </a:solidFill>
              </a:rPr>
              <a:t>предположим можно ли помочь решить экологическую проблему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0000"/>
                </a:solidFill>
              </a:rPr>
              <a:t>Объектом исследования </a:t>
            </a:r>
            <a:r>
              <a:rPr lang="ru" sz="1500">
                <a:solidFill>
                  <a:srgbClr val="000000"/>
                </a:solidFill>
              </a:rPr>
              <a:t>являются ненужные вещи в школе и дома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0000"/>
                </a:solidFill>
              </a:rPr>
              <a:t>Предмет исследования:</a:t>
            </a:r>
            <a:r>
              <a:rPr lang="ru" sz="1500">
                <a:solidFill>
                  <a:srgbClr val="000000"/>
                </a:solidFill>
              </a:rPr>
              <a:t>возможность вторичного использования бытового мусора.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400">
                <a:solidFill>
                  <a:srgbClr val="FF0000"/>
                </a:solidFill>
              </a:rPr>
              <a:t>Цель исследования: </a:t>
            </a:r>
            <a:r>
              <a:rPr lang="ru" sz="1500">
                <a:solidFill>
                  <a:srgbClr val="000000"/>
                </a:solidFill>
              </a:rPr>
              <a:t>создание условий для сохранения чистоты в доме, школе и экологической обстановки в нашем селе.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774400" y="137625"/>
            <a:ext cx="3595200" cy="10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</a:rPr>
              <a:t>Актуальность темы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944500" y="1402050"/>
            <a:ext cx="4967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Экологическое образование и воспитание экологической культуры становится одной из главных задач, стоящих перед обществом.</a:t>
            </a:r>
            <a:endParaRPr sz="1600"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1103975" y="2985750"/>
            <a:ext cx="6548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Огромное количество мусора на улицах села заставило меня задуматься над вопросом: что несет человеку лежащий “</a:t>
            </a:r>
            <a:r>
              <a:rPr lang="ru" sz="1800" u="sng"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клад под ногами</a:t>
            </a:r>
            <a:r>
              <a:rPr lang="ru" sz="1600"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” - </a:t>
            </a:r>
            <a:r>
              <a:rPr lang="ru" sz="1800">
                <a:solidFill>
                  <a:srgbClr val="FF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пользу или вред?</a:t>
            </a:r>
            <a:endParaRPr sz="1800">
              <a:solidFill>
                <a:srgbClr val="FF0000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Спасение природы как социокультурная проблема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228675"/>
            <a:ext cx="7855200" cy="13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Source Code Pro Medium"/>
              <a:buChar char="●"/>
            </a:pPr>
            <a:r>
              <a:rPr lang="ru" sz="1900">
                <a:solidFill>
                  <a:srgbClr val="333333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Человеку нужны природные ресурсы, чтобы пережить социальные и экономические проблемы. Чтобы эти ресурсы были, необходимо их защищать.</a:t>
            </a:r>
            <a:endParaRPr sz="1900">
              <a:solidFill>
                <a:srgbClr val="333333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2388" y="2571750"/>
            <a:ext cx="3859236" cy="226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Этапы работы: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ru">
                <a:solidFill>
                  <a:schemeClr val="accent1"/>
                </a:solidFill>
              </a:rPr>
              <a:t>Рассмотреть историю появления.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ru">
                <a:solidFill>
                  <a:schemeClr val="accent1"/>
                </a:solidFill>
              </a:rPr>
              <a:t>Вред пластика.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ru">
                <a:solidFill>
                  <a:schemeClr val="accent1"/>
                </a:solidFill>
              </a:rPr>
              <a:t>Способы их утилизации и переработки.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lang="ru">
                <a:solidFill>
                  <a:schemeClr val="accent1"/>
                </a:solidFill>
              </a:rPr>
              <a:t>Что можно сделать из пластиковых изделий?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652350" y="138000"/>
            <a:ext cx="7489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История появления пластика</a:t>
            </a:r>
            <a:endParaRPr/>
          </a:p>
        </p:txBody>
      </p:sp>
      <p:sp>
        <p:nvSpPr>
          <p:cNvPr id="88" name="Google Shape;88;p18"/>
          <p:cNvSpPr txBox="1"/>
          <p:nvPr/>
        </p:nvSpPr>
        <p:spPr>
          <a:xfrm>
            <a:off x="281525" y="1179225"/>
            <a:ext cx="5928300" cy="24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ource Code Pro"/>
              <a:buChar char="●"/>
            </a:pPr>
            <a:r>
              <a:rPr lang="ru" sz="1600">
                <a:latin typeface="Source Code Pro"/>
                <a:ea typeface="Source Code Pro"/>
                <a:cs typeface="Source Code Pro"/>
                <a:sym typeface="Source Code Pro"/>
              </a:rPr>
              <a:t>Первый пластик был получен в Англии изобретателем Александром Парксом всего лишь 162 года назад.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ource Code Pro"/>
              <a:buChar char="●"/>
            </a:pPr>
            <a:r>
              <a:rPr lang="ru" sz="1600">
                <a:latin typeface="Source Code Pro"/>
                <a:ea typeface="Source Code Pro"/>
                <a:cs typeface="Source Code Pro"/>
                <a:sym typeface="Source Code Pro"/>
              </a:rPr>
              <a:t>При производстве пластмасс используются химически модифицированные материалы - продукты переработки нефти, угля и природного газа.</a:t>
            </a: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Source Code Pro Medium"/>
              <a:buChar char="●"/>
            </a:pPr>
            <a:r>
              <a:rPr lang="ru" sz="1700">
                <a:solidFill>
                  <a:srgbClr val="FF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Пластик создан человеком искусственным путем, поэтому его полный распад невозможен.</a:t>
            </a:r>
            <a:endParaRPr sz="1700">
              <a:solidFill>
                <a:srgbClr val="FF0000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Source Code Pro Medium"/>
              <a:buChar char="●"/>
            </a:pPr>
            <a:r>
              <a:rPr lang="ru" sz="1700">
                <a:solidFill>
                  <a:srgbClr val="FF0000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rPr>
              <a:t>Это значит, что весь когда-либо произведенный пластик до сих пор существует.</a:t>
            </a:r>
            <a:endParaRPr sz="1700">
              <a:solidFill>
                <a:srgbClr val="FF0000"/>
              </a:solidFill>
              <a:latin typeface="Source Code Pro Medium"/>
              <a:ea typeface="Source Code Pro Medium"/>
              <a:cs typeface="Source Code Pro Medium"/>
              <a:sym typeface="Source Code Pro Medium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0874" y="1593225"/>
            <a:ext cx="2164725" cy="28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Вред пластика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●"/>
            </a:pPr>
            <a:r>
              <a:rPr lang="ru">
                <a:solidFill>
                  <a:schemeClr val="accent1"/>
                </a:solidFill>
              </a:rPr>
              <a:t>пить из пластиковой бутылки повторно вредно</a:t>
            </a:r>
            <a:endParaRPr>
              <a:solidFill>
                <a:schemeClr val="accent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●"/>
            </a:pPr>
            <a:r>
              <a:rPr lang="ru">
                <a:solidFill>
                  <a:schemeClr val="accent1"/>
                </a:solidFill>
              </a:rPr>
              <a:t>вредно долгое хранение</a:t>
            </a:r>
            <a:endParaRPr>
              <a:solidFill>
                <a:schemeClr val="accent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●"/>
            </a:pPr>
            <a:r>
              <a:rPr lang="ru">
                <a:solidFill>
                  <a:schemeClr val="accent1"/>
                </a:solidFill>
              </a:rPr>
              <a:t>пластик токсичен</a:t>
            </a:r>
            <a:endParaRPr>
              <a:solidFill>
                <a:schemeClr val="accent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●"/>
            </a:pPr>
            <a:r>
              <a:rPr lang="ru">
                <a:solidFill>
                  <a:schemeClr val="accent1"/>
                </a:solidFill>
              </a:rPr>
              <a:t>пластик приносит вред животным</a:t>
            </a:r>
            <a:endParaRPr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1"/>
                </a:solidFill>
              </a:rPr>
              <a:t>Главная опасность накопления отходов подобного типа заключается в том, что они практически не разлагаются естественным путем, поскольку срок перегнивания пластика составляет сотни лет.</a:t>
            </a:r>
            <a:endParaRPr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accent1"/>
                </a:solidFill>
              </a:rPr>
              <a:t>Весь пластик когда-либо сделанный, все еще существует сегодня. В Мировом океане уже более пяти триллионов штук пластика, и к 2050 году в море будет больше пластика, чем рыбы.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187800" y="724200"/>
            <a:ext cx="4200600" cy="7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959"/>
              <a:t>Переработка пластика и полимеров</a:t>
            </a:r>
            <a:endParaRPr sz="3959"/>
          </a:p>
        </p:txBody>
      </p:sp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127300" y="1389225"/>
            <a:ext cx="4487100" cy="35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Source Code Pro SemiBold"/>
              <a:buChar char="●"/>
            </a:pPr>
            <a:r>
              <a:rPr lang="ru" sz="1150">
                <a:solidFill>
                  <a:srgbClr val="333333"/>
                </a:solidFill>
                <a:highlight>
                  <a:srgbClr val="FFFFFF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Переработка пластика — процесс превращения пластиковых отходов во вторичное сырьё, энергию, или продукцию с определенными потребительскими свойствами. Период естественного разложения пластмасс достигает несколько сотен лет, поэтому переработка отходов является частью глобальной попытки сократить объем вредных веществ, поступающих в окружающую среду.</a:t>
            </a:r>
            <a:endParaRPr sz="1150">
              <a:solidFill>
                <a:srgbClr val="333333"/>
              </a:solidFill>
              <a:highlight>
                <a:srgbClr val="FFFFFF"/>
              </a:highlight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50"/>
              <a:buFont typeface="Source Code Pro SemiBold"/>
              <a:buChar char="●"/>
            </a:pPr>
            <a:r>
              <a:rPr lang="ru" sz="1150">
                <a:solidFill>
                  <a:srgbClr val="333333"/>
                </a:solidFill>
                <a:highlight>
                  <a:srgbClr val="FFFFFF"/>
                </a:highlight>
                <a:latin typeface="Source Code Pro SemiBold"/>
                <a:ea typeface="Source Code Pro SemiBold"/>
                <a:cs typeface="Source Code Pro SemiBold"/>
                <a:sym typeface="Source Code Pro SemiBold"/>
              </a:rPr>
              <a:t>В настоящее время имеется множество процессов и методов переработки полимеров, основными из них являются каландрование,отливка, прямое прессование, литье под давлением, экструзия, холодное формование, вспенивание, армирование, формование из расплава, сухое и мокрое формование.</a:t>
            </a:r>
            <a:endParaRPr sz="1150">
              <a:solidFill>
                <a:srgbClr val="333333"/>
              </a:solidFill>
              <a:highlight>
                <a:srgbClr val="FFFFFF"/>
              </a:highlight>
              <a:latin typeface="Source Code Pro SemiBold"/>
              <a:ea typeface="Source Code Pro SemiBold"/>
              <a:cs typeface="Source Code Pro SemiBold"/>
              <a:sym typeface="Source Code Pro SemiBold"/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b="0" l="8240" r="0" t="0"/>
          <a:stretch/>
        </p:blipFill>
        <p:spPr>
          <a:xfrm>
            <a:off x="4614400" y="1389225"/>
            <a:ext cx="4487199" cy="261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555600"/>
            <a:ext cx="7968000" cy="77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Процессы переработки пластика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389600"/>
            <a:ext cx="1850400" cy="7152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2108">
                <a:solidFill>
                  <a:srgbClr val="000000"/>
                </a:solidFill>
              </a:rPr>
              <a:t>Склад </a:t>
            </a:r>
            <a:r>
              <a:rPr b="1" lang="ru" sz="2108">
                <a:solidFill>
                  <a:srgbClr val="000000"/>
                </a:solidFill>
              </a:rPr>
              <a:t>сырья</a:t>
            </a:r>
            <a:r>
              <a:rPr lang="ru" sz="1308"/>
              <a:t> </a:t>
            </a:r>
            <a:endParaRPr sz="1308"/>
          </a:p>
        </p:txBody>
      </p:sp>
      <p:sp>
        <p:nvSpPr>
          <p:cNvPr id="109" name="Google Shape;109;p21"/>
          <p:cNvSpPr/>
          <p:nvPr/>
        </p:nvSpPr>
        <p:spPr>
          <a:xfrm>
            <a:off x="2283225" y="1517950"/>
            <a:ext cx="715200" cy="26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10" name="Google Shape;110;p21"/>
          <p:cNvSpPr txBox="1"/>
          <p:nvPr/>
        </p:nvSpPr>
        <p:spPr>
          <a:xfrm>
            <a:off x="3119700" y="1389600"/>
            <a:ext cx="3148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Source Code Pro"/>
                <a:ea typeface="Source Code Pro"/>
                <a:cs typeface="Source Code Pro"/>
                <a:sym typeface="Source Code Pro"/>
              </a:rPr>
              <a:t>Моечная машина</a:t>
            </a:r>
            <a:endParaRPr b="1"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Source Code Pro"/>
                <a:ea typeface="Source Code Pro"/>
                <a:cs typeface="Source Code Pro"/>
                <a:sym typeface="Source Code Pro"/>
              </a:rPr>
              <a:t>(холодная очистка)</a:t>
            </a:r>
            <a:endParaRPr b="1"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5735000" y="1517950"/>
            <a:ext cx="715200" cy="26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12" name="Google Shape;112;p21"/>
          <p:cNvSpPr txBox="1"/>
          <p:nvPr/>
        </p:nvSpPr>
        <p:spPr>
          <a:xfrm>
            <a:off x="6548550" y="1389600"/>
            <a:ext cx="2534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Source Code Pro"/>
                <a:ea typeface="Source Code Pro"/>
                <a:cs typeface="Source Code Pro"/>
                <a:sym typeface="Source Code Pro"/>
              </a:rPr>
              <a:t>Моечная машина</a:t>
            </a:r>
            <a:endParaRPr b="1" sz="20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Source Code Pro"/>
                <a:ea typeface="Source Code Pro"/>
                <a:cs typeface="Source Code Pro"/>
                <a:sym typeface="Source Code Pro"/>
              </a:rPr>
              <a:t>(горячая очистка)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3" name="Google Shape;113;p21"/>
          <p:cNvSpPr/>
          <p:nvPr/>
        </p:nvSpPr>
        <p:spPr>
          <a:xfrm rot="5400000">
            <a:off x="7458000" y="2308350"/>
            <a:ext cx="715200" cy="26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14" name="Google Shape;114;p21"/>
          <p:cNvSpPr txBox="1"/>
          <p:nvPr/>
        </p:nvSpPr>
        <p:spPr>
          <a:xfrm>
            <a:off x="7025275" y="2897925"/>
            <a:ext cx="175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Source Code Pro"/>
                <a:ea typeface="Source Code Pro"/>
                <a:cs typeface="Source Code Pro"/>
                <a:sym typeface="Source Code Pro"/>
              </a:rPr>
              <a:t>Центрифуга</a:t>
            </a:r>
            <a:endParaRPr b="1"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5" name="Google Shape;115;p21"/>
          <p:cNvSpPr/>
          <p:nvPr/>
        </p:nvSpPr>
        <p:spPr>
          <a:xfrm rot="10800000">
            <a:off x="5833350" y="3012525"/>
            <a:ext cx="715200" cy="26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16" name="Google Shape;116;p21"/>
          <p:cNvSpPr txBox="1"/>
          <p:nvPr/>
        </p:nvSpPr>
        <p:spPr>
          <a:xfrm>
            <a:off x="3273250" y="2744025"/>
            <a:ext cx="2270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Source Code Pro"/>
                <a:ea typeface="Source Code Pro"/>
                <a:cs typeface="Source Code Pro"/>
                <a:sym typeface="Source Code Pro"/>
              </a:rPr>
              <a:t>Двухшнековый экструдер</a:t>
            </a:r>
            <a:endParaRPr b="1"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7" name="Google Shape;117;p21"/>
          <p:cNvSpPr/>
          <p:nvPr/>
        </p:nvSpPr>
        <p:spPr>
          <a:xfrm rot="10800000">
            <a:off x="2268650" y="2847600"/>
            <a:ext cx="715200" cy="26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18" name="Google Shape;118;p21"/>
          <p:cNvSpPr txBox="1"/>
          <p:nvPr/>
        </p:nvSpPr>
        <p:spPr>
          <a:xfrm>
            <a:off x="3619500" y="4149075"/>
            <a:ext cx="1905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Source Code Pro"/>
                <a:ea typeface="Source Code Pro"/>
                <a:cs typeface="Source Code Pro"/>
                <a:sym typeface="Source Code Pro"/>
              </a:rPr>
              <a:t>Сушильная камера</a:t>
            </a:r>
            <a:endParaRPr b="1"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257075" y="2672100"/>
            <a:ext cx="1905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Source Code Pro"/>
                <a:ea typeface="Source Code Pro"/>
                <a:cs typeface="Source Code Pro"/>
                <a:sym typeface="Source Code Pro"/>
              </a:rPr>
              <a:t>Охлаждающая ванна</a:t>
            </a:r>
            <a:endParaRPr b="1"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0" name="Google Shape;120;p21"/>
          <p:cNvSpPr/>
          <p:nvPr/>
        </p:nvSpPr>
        <p:spPr>
          <a:xfrm rot="5400000">
            <a:off x="851975" y="3616425"/>
            <a:ext cx="715200" cy="26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21" name="Google Shape;121;p21"/>
          <p:cNvSpPr txBox="1"/>
          <p:nvPr/>
        </p:nvSpPr>
        <p:spPr>
          <a:xfrm>
            <a:off x="451625" y="4302975"/>
            <a:ext cx="185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Source Code Pro"/>
                <a:ea typeface="Source Code Pro"/>
                <a:cs typeface="Source Code Pro"/>
                <a:sym typeface="Source Code Pro"/>
              </a:rPr>
              <a:t>Гранулятор</a:t>
            </a:r>
            <a:endParaRPr b="1"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2" name="Google Shape;122;p21"/>
          <p:cNvSpPr/>
          <p:nvPr/>
        </p:nvSpPr>
        <p:spPr>
          <a:xfrm>
            <a:off x="2283225" y="4341875"/>
            <a:ext cx="715200" cy="26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23" name="Google Shape;123;p21"/>
          <p:cNvSpPr/>
          <p:nvPr/>
        </p:nvSpPr>
        <p:spPr>
          <a:xfrm>
            <a:off x="5833350" y="4341875"/>
            <a:ext cx="715200" cy="26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24" name="Google Shape;124;p21"/>
          <p:cNvSpPr txBox="1"/>
          <p:nvPr/>
        </p:nvSpPr>
        <p:spPr>
          <a:xfrm>
            <a:off x="6786900" y="4149075"/>
            <a:ext cx="2182800" cy="80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Source Code Pro"/>
                <a:ea typeface="Source Code Pro"/>
                <a:cs typeface="Source Code Pro"/>
                <a:sym typeface="Source Code Pro"/>
              </a:rPr>
              <a:t>Склад готовой продукции</a:t>
            </a:r>
            <a:endParaRPr b="1"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