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ileron Heavy" panose="020B0604020202020204" charset="0"/>
      <p:regular r:id="rId30"/>
    </p:embeddedFont>
    <p:embeddedFont>
      <p:font typeface="Aileron Heavy Bold" panose="020B0604020202020204" charset="0"/>
      <p:regular r:id="rId31"/>
    </p:embeddedFont>
    <p:embeddedFont>
      <p:font typeface="Aileron Heavy Italics" panose="020B0604020202020204" charset="0"/>
      <p:regular r:id="rId32"/>
    </p:embeddedFont>
    <p:embeddedFont>
      <p:font typeface="Aileron Regular" panose="020B0604020202020204" charset="0"/>
      <p:regular r:id="rId33"/>
    </p:embeddedFont>
    <p:embeddedFont>
      <p:font typeface="Aileron Regular Bold" panose="020B0604020202020204" charset="0"/>
      <p:regular r:id="rId34"/>
    </p:embeddedFont>
    <p:embeddedFont>
      <p:font typeface="Aileron Regular Bold Italics" panose="020B0604020202020204" charset="0"/>
      <p:regular r:id="rId35"/>
    </p:embeddedFont>
    <p:embeddedFont>
      <p:font typeface="Aileron Regular Italics" panose="020B0604020202020204" charset="0"/>
      <p:regular r:id="rId36"/>
    </p:embeddedFont>
    <p:embeddedFont>
      <p:font typeface="Arimo" panose="020B0604020202020204" charset="0"/>
      <p:regular r:id="rId37"/>
    </p:embeddedFont>
    <p:embeddedFont>
      <p:font typeface="Arimo Bold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</p:embeddedFont>
    <p:embeddedFont>
      <p:font typeface="Open Sans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52"/>
    <a:srgbClr val="E4D4C5"/>
    <a:srgbClr val="4D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26" autoAdjust="0"/>
  </p:normalViewPr>
  <p:slideViewPr>
    <p:cSldViewPr>
      <p:cViewPr>
        <p:scale>
          <a:sx n="49" d="100"/>
          <a:sy n="49" d="100"/>
        </p:scale>
        <p:origin x="104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31F37-C8BC-4C0C-9EB7-196EA2CB4F8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77AE7-CFC1-4925-9478-B20760B19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8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77AE7-CFC1-4925-9478-B20760B19D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9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77AE7-CFC1-4925-9478-B20760B19DC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2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75961"/>
            <a:ext cx="6133385" cy="7647844"/>
            <a:chOff x="0" y="0"/>
            <a:chExt cx="8177846" cy="10197126"/>
          </a:xfrm>
        </p:grpSpPr>
        <p:sp>
          <p:nvSpPr>
            <p:cNvPr id="3" name="TextBox 3"/>
            <p:cNvSpPr txBox="1"/>
            <p:nvPr/>
          </p:nvSpPr>
          <p:spPr>
            <a:xfrm>
              <a:off x="308800" y="19050"/>
              <a:ext cx="7619572" cy="1074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r>
                <a:rPr lang="en-US" sz="2804" spc="252">
                  <a:solidFill>
                    <a:srgbClr val="4D4A46"/>
                  </a:solidFill>
                  <a:latin typeface="Aileron Regular Bold"/>
                </a:rPr>
                <a:t>ЮНЫЕ ВОЛОНТЕРЫ ПОБЕДЫ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396585"/>
              <a:ext cx="8177846" cy="6042351"/>
            </a:xfrm>
            <a:prstGeom prst="rect">
              <a:avLst/>
            </a:prstGeom>
            <a:solidFill>
              <a:srgbClr val="4D4A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08800" y="1965102"/>
              <a:ext cx="7619572" cy="4677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81"/>
                </a:lnSpc>
              </a:pPr>
              <a:r>
                <a:rPr lang="en-US" sz="9251">
                  <a:solidFill>
                    <a:srgbClr val="FFFDFD"/>
                  </a:solidFill>
                  <a:latin typeface="Aileron Heavy Bold"/>
                </a:rPr>
                <a:t>Герои родной</a:t>
              </a:r>
            </a:p>
            <a:p>
              <a:pPr>
                <a:lnSpc>
                  <a:spcPts val="8881"/>
                </a:lnSpc>
              </a:pPr>
              <a:r>
                <a:rPr lang="en-US" sz="9251">
                  <a:solidFill>
                    <a:srgbClr val="FFFDFD"/>
                  </a:solidFill>
                  <a:latin typeface="Aileron Heavy Bold"/>
                </a:rPr>
                <a:t>земли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08800" y="7672530"/>
              <a:ext cx="7619572" cy="2524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2742" spc="301">
                  <a:solidFill>
                    <a:srgbClr val="4D4A46"/>
                  </a:solidFill>
                  <a:latin typeface="Aileron Regular"/>
                </a:rPr>
                <a:t>Выполнила : Мусина Азалия, ученица 11 "А" класса МБОУ СОШ №1 с. Иглино им. Бесценного В.Н.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1D938-EA91-4CB5-9F96-836FD430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212773"/>
            <a:ext cx="15384283" cy="1049977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328" t="10883" r="9483" b="59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1874" y="4215676"/>
            <a:ext cx="9398477" cy="3544805"/>
            <a:chOff x="0" y="0"/>
            <a:chExt cx="12531302" cy="472640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2531302" cy="366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00"/>
                </a:lnSpc>
              </a:pPr>
              <a:r>
                <a:rPr lang="en-US" sz="6000" spc="179">
                  <a:solidFill>
                    <a:srgbClr val="E4D4C5"/>
                  </a:solidFill>
                  <a:latin typeface="Aileron Heavy Bold"/>
                </a:rPr>
                <a:t> Результаты социологического опроса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992981"/>
              <a:ext cx="12531302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45" b="7378"/>
          <a:stretch>
            <a:fillRect/>
          </a:stretch>
        </p:blipFill>
        <p:spPr>
          <a:xfrm rot="2994681">
            <a:off x="-4982629" y="2245875"/>
            <a:ext cx="16452643" cy="97820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52114" y="1028700"/>
            <a:ext cx="7507186" cy="6624375"/>
            <a:chOff x="0" y="0"/>
            <a:chExt cx="10009582" cy="88325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491961"/>
              <a:ext cx="10009582" cy="3585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52"/>
                </a:lnSpc>
              </a:pPr>
              <a:r>
                <a:rPr lang="en-US" sz="19846">
                  <a:solidFill>
                    <a:srgbClr val="FFFDFD"/>
                  </a:solidFill>
                  <a:latin typeface="Aileron Heavy Bold"/>
                </a:rPr>
                <a:t>87%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0009582" cy="865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52"/>
                </a:lnSpc>
              </a:pPr>
              <a:r>
                <a:rPr lang="en-US" sz="4210" spc="126">
                  <a:solidFill>
                    <a:srgbClr val="4D4A46"/>
                  </a:solidFill>
                  <a:latin typeface="Aileron Heavy"/>
                </a:rPr>
                <a:t>Согласно результатам,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171619"/>
              <a:ext cx="10009582" cy="2945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8"/>
                </a:lnSpc>
              </a:pPr>
              <a:r>
                <a:rPr lang="en-US" sz="3715" spc="334">
                  <a:solidFill>
                    <a:srgbClr val="4D4A46"/>
                  </a:solidFill>
                  <a:latin typeface="Aileron Regular Italics"/>
                </a:rPr>
                <a:t>опрошенных интересуются историей Великой Отечественной войны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297274"/>
              <a:ext cx="10009582" cy="535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538" b="7538"/>
          <a:stretch>
            <a:fillRect/>
          </a:stretch>
        </p:blipFill>
        <p:spPr>
          <a:xfrm rot="2994681">
            <a:off x="-4405000" y="2982134"/>
            <a:ext cx="15484219" cy="876105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52114" y="1028700"/>
            <a:ext cx="7507186" cy="6624375"/>
            <a:chOff x="0" y="0"/>
            <a:chExt cx="10009582" cy="88325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491961"/>
              <a:ext cx="10009582" cy="3585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52"/>
                </a:lnSpc>
              </a:pPr>
              <a:r>
                <a:rPr lang="en-US" sz="19846">
                  <a:solidFill>
                    <a:srgbClr val="FFFDFD"/>
                  </a:solidFill>
                  <a:latin typeface="Aileron Heavy Bold"/>
                </a:rPr>
                <a:t>58%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0009582" cy="865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52"/>
                </a:lnSpc>
              </a:pPr>
              <a:r>
                <a:rPr lang="en-US" sz="4210" spc="126">
                  <a:solidFill>
                    <a:srgbClr val="4D4A46"/>
                  </a:solidFill>
                  <a:latin typeface="Aileron Heavy"/>
                </a:rPr>
                <a:t>Согласно результатам,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171619"/>
              <a:ext cx="10009582" cy="2945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8"/>
                </a:lnSpc>
              </a:pPr>
              <a:r>
                <a:rPr lang="en-US" sz="3715" spc="334">
                  <a:solidFill>
                    <a:srgbClr val="4D4A46"/>
                  </a:solidFill>
                  <a:latin typeface="Aileron Regular Italics"/>
                </a:rPr>
                <a:t>опрошенных знают земляков-героев Великой Отечественной войны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297274"/>
              <a:ext cx="10009582" cy="535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66680"/>
            <a:ext cx="11334647" cy="7195706"/>
            <a:chOff x="0" y="0"/>
            <a:chExt cx="15112862" cy="9594275"/>
          </a:xfrm>
        </p:grpSpPr>
        <p:sp>
          <p:nvSpPr>
            <p:cNvPr id="3" name="TextBox 3"/>
            <p:cNvSpPr txBox="1"/>
            <p:nvPr/>
          </p:nvSpPr>
          <p:spPr>
            <a:xfrm>
              <a:off x="2945727" y="0"/>
              <a:ext cx="12167134" cy="398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Посещаете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ли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Вы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музеи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 и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исторические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выставки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,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посвященные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  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Великой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Отечественной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войне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45727" y="5384087"/>
              <a:ext cx="1216713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Согласно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результатам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,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45727" y="6326799"/>
              <a:ext cx="12167135" cy="3267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60%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процентов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опрошенных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 Bold"/>
                </a:rPr>
                <a:t>не</a:t>
              </a: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 Bold"/>
                </a:rPr>
                <a:t>посещают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музеи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и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исторические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выставки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,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посвященные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Великой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Отечественной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войне</a:t>
              </a:r>
              <a:r>
                <a:rPr lang="ru-RU" sz="3200" spc="140" dirty="0">
                  <a:solidFill>
                    <a:srgbClr val="4D4A46"/>
                  </a:solidFill>
                  <a:latin typeface="Aileron Regular"/>
                </a:rPr>
                <a:t>, 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и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лишь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40% -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 Bold"/>
                </a:rPr>
                <a:t>посещают</a:t>
              </a: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648601"/>
              <a:ext cx="14670405" cy="101433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664242" y="2524155"/>
            <a:ext cx="6077676" cy="4925226"/>
            <a:chOff x="0" y="0"/>
            <a:chExt cx="8103568" cy="6566968"/>
          </a:xfrm>
        </p:grpSpPr>
        <p:sp>
          <p:nvSpPr>
            <p:cNvPr id="8" name="TextBox 8"/>
            <p:cNvSpPr txBox="1"/>
            <p:nvPr/>
          </p:nvSpPr>
          <p:spPr>
            <a:xfrm>
              <a:off x="0" y="4044997"/>
              <a:ext cx="620214" cy="85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</a:pPr>
              <a:r>
                <a:rPr lang="en-US" sz="1830">
                  <a:solidFill>
                    <a:srgbClr val="4D4A46"/>
                  </a:solidFill>
                  <a:latin typeface="Arimo Bold"/>
                </a:rPr>
                <a:t>Нет</a:t>
              </a:r>
            </a:p>
            <a:p>
              <a:pPr algn="ctr">
                <a:lnSpc>
                  <a:spcPts val="2562"/>
                </a:lnSpc>
              </a:pPr>
              <a:r>
                <a:rPr lang="en-US" sz="1830">
                  <a:solidFill>
                    <a:srgbClr val="4D4A46"/>
                  </a:solidFill>
                  <a:latin typeface="Arimo Bold"/>
                </a:rPr>
                <a:t>60%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83354" y="1613508"/>
              <a:ext cx="620214" cy="85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</a:pPr>
              <a:r>
                <a:rPr lang="en-US" sz="1830">
                  <a:solidFill>
                    <a:srgbClr val="4D4A46"/>
                  </a:solidFill>
                  <a:latin typeface="Arimo Bold"/>
                </a:rPr>
                <a:t>Да</a:t>
              </a:r>
            </a:p>
            <a:p>
              <a:pPr algn="ctr">
                <a:lnSpc>
                  <a:spcPts val="2562"/>
                </a:lnSpc>
              </a:pPr>
              <a:r>
                <a:rPr lang="en-US" sz="1830">
                  <a:solidFill>
                    <a:srgbClr val="4D4A46"/>
                  </a:solidFill>
                  <a:latin typeface="Arimo Bold"/>
                </a:rPr>
                <a:t>40%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68300" y="0"/>
              <a:ext cx="6566968" cy="6566968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377505" cy="2333476"/>
              </a:xfrm>
              <a:custGeom>
                <a:avLst/>
                <a:gdLst/>
                <a:ahLst/>
                <a:cxnLst/>
                <a:rect l="l" t="t" r="r" b="b"/>
                <a:pathLst>
                  <a:path w="1377505" h="2333476">
                    <a:moveTo>
                      <a:pt x="0" y="0"/>
                    </a:moveTo>
                    <a:lnTo>
                      <a:pt x="0" y="0"/>
                    </a:lnTo>
                    <a:cubicBezTo>
                      <a:pt x="561922" y="0"/>
                      <a:pt x="1057045" y="369271"/>
                      <a:pt x="1217275" y="907864"/>
                    </a:cubicBezTo>
                    <a:cubicBezTo>
                      <a:pt x="1377505" y="1446457"/>
                      <a:pt x="1164747" y="2026321"/>
                      <a:pt x="694203" y="233347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107849" y="0"/>
                <a:ext cx="2124336" cy="2620850"/>
              </a:xfrm>
              <a:custGeom>
                <a:avLst/>
                <a:gdLst/>
                <a:ahLst/>
                <a:cxnLst/>
                <a:rect l="l" t="t" r="r" b="b"/>
                <a:pathLst>
                  <a:path w="2124336" h="2620850">
                    <a:moveTo>
                      <a:pt x="2124336" y="2297452"/>
                    </a:moveTo>
                    <a:cubicBezTo>
                      <a:pt x="1679230" y="2620840"/>
                      <a:pt x="1076513" y="2620850"/>
                      <a:pt x="631396" y="2297476"/>
                    </a:cubicBezTo>
                    <a:cubicBezTo>
                      <a:pt x="186279" y="1974103"/>
                      <a:pt x="0" y="1400894"/>
                      <a:pt x="169981" y="877629"/>
                    </a:cubicBezTo>
                    <a:cubicBezTo>
                      <a:pt x="339962" y="354364"/>
                      <a:pt x="827540" y="55"/>
                      <a:pt x="1377722" y="0"/>
                    </a:cubicBezTo>
                    <a:lnTo>
                      <a:pt x="1377849" y="1270000"/>
                    </a:lnTo>
                    <a:close/>
                  </a:path>
                </a:pathLst>
              </a:custGeom>
              <a:solidFill>
                <a:srgbClr val="262626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74747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1664242" y="922020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66680"/>
            <a:ext cx="11334647" cy="7148939"/>
            <a:chOff x="0" y="0"/>
            <a:chExt cx="15112862" cy="9531920"/>
          </a:xfrm>
        </p:grpSpPr>
        <p:sp>
          <p:nvSpPr>
            <p:cNvPr id="3" name="TextBox 3"/>
            <p:cNvSpPr txBox="1"/>
            <p:nvPr/>
          </p:nvSpPr>
          <p:spPr>
            <a:xfrm>
              <a:off x="2945727" y="0"/>
              <a:ext cx="12167135" cy="2989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880"/>
                </a:lnSpc>
              </a:pP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Каких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героев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Великой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Отечественной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войны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из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Иглинского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района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вы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4900" b="1" spc="147" dirty="0" err="1">
                  <a:solidFill>
                    <a:srgbClr val="4D4A46"/>
                  </a:solidFill>
                  <a:latin typeface="Aileron Heavy Bold"/>
                </a:rPr>
                <a:t>знаете</a:t>
              </a:r>
              <a:r>
                <a:rPr lang="en-US" sz="4900" b="1" spc="147" dirty="0">
                  <a:solidFill>
                    <a:srgbClr val="4D4A46"/>
                  </a:solidFill>
                  <a:latin typeface="Aileron Heavy Bold"/>
                </a:rPr>
                <a:t> 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45727" y="5384087"/>
              <a:ext cx="1216713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Среди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опрошенных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,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знающих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земляков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-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героев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Великой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Отечественной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 </a:t>
              </a:r>
              <a:r>
                <a:rPr lang="en-US" sz="3500" b="1" spc="105" dirty="0" err="1">
                  <a:solidFill>
                    <a:srgbClr val="4D4A46"/>
                  </a:solidFill>
                  <a:latin typeface="Aileron Heavy"/>
                </a:rPr>
                <a:t>войны</a:t>
              </a:r>
              <a:r>
                <a:rPr lang="en-US" sz="3500" b="1" spc="105" dirty="0">
                  <a:solidFill>
                    <a:srgbClr val="4D4A46"/>
                  </a:solidFill>
                  <a:latin typeface="Aileron Heavy"/>
                </a:rPr>
                <a:t>,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31820" y="7087403"/>
              <a:ext cx="12167134" cy="244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2800" spc="140" dirty="0">
                  <a:solidFill>
                    <a:srgbClr val="4D4A46"/>
                  </a:solidFill>
                  <a:latin typeface="Aileron Regular Bold"/>
                </a:rPr>
                <a:t> </a:t>
              </a: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95%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называют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Бесценного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Виктора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Николаевича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, </a:t>
              </a:r>
              <a:r>
                <a:rPr lang="en-US" sz="3200" spc="140" dirty="0">
                  <a:solidFill>
                    <a:srgbClr val="4D4A46"/>
                  </a:solidFill>
                  <a:latin typeface="Aileron Regular Bold"/>
                </a:rPr>
                <a:t>5% -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Анискина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Михаила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3200" spc="140" dirty="0" err="1">
                  <a:solidFill>
                    <a:srgbClr val="4D4A46"/>
                  </a:solidFill>
                  <a:latin typeface="Aileron Regular"/>
                </a:rPr>
                <a:t>Александровича</a:t>
              </a:r>
              <a:r>
                <a:rPr lang="en-US" sz="3200" spc="140" dirty="0">
                  <a:solidFill>
                    <a:srgbClr val="4D4A46"/>
                  </a:solidFill>
                  <a:latin typeface="Aileron Regular"/>
                </a:rPr>
                <a:t>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648601"/>
              <a:ext cx="14670405" cy="101433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12809" y="1394183"/>
            <a:ext cx="4925226" cy="7019001"/>
            <a:chOff x="0" y="-507237"/>
            <a:chExt cx="6566968" cy="9358668"/>
          </a:xfrm>
        </p:grpSpPr>
        <p:sp>
          <p:nvSpPr>
            <p:cNvPr id="8" name="TextBox 8"/>
            <p:cNvSpPr txBox="1"/>
            <p:nvPr/>
          </p:nvSpPr>
          <p:spPr>
            <a:xfrm>
              <a:off x="2666308" y="8000119"/>
              <a:ext cx="2465248" cy="85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</a:pPr>
              <a:r>
                <a:rPr lang="en-US" sz="1830" dirty="0" err="1">
                  <a:solidFill>
                    <a:srgbClr val="4D4A46"/>
                  </a:solidFill>
                  <a:latin typeface="Arimo Bold"/>
                </a:rPr>
                <a:t>Бесценный</a:t>
              </a:r>
              <a:r>
                <a:rPr lang="en-US" sz="1830" dirty="0">
                  <a:solidFill>
                    <a:srgbClr val="4D4A46"/>
                  </a:solidFill>
                  <a:latin typeface="Arimo Bold"/>
                </a:rPr>
                <a:t> В.Н.</a:t>
              </a:r>
            </a:p>
            <a:p>
              <a:pPr algn="ctr">
                <a:lnSpc>
                  <a:spcPts val="2562"/>
                </a:lnSpc>
              </a:pPr>
              <a:r>
                <a:rPr lang="en-US" sz="1830" dirty="0">
                  <a:solidFill>
                    <a:srgbClr val="4D4A46"/>
                  </a:solidFill>
                  <a:latin typeface="Arimo Bold"/>
                </a:rPr>
                <a:t>95%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43057" y="-507237"/>
              <a:ext cx="2046503" cy="85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</a:pPr>
              <a:r>
                <a:rPr lang="en-US" sz="1830" dirty="0" err="1">
                  <a:solidFill>
                    <a:srgbClr val="4D4A46"/>
                  </a:solidFill>
                  <a:latin typeface="Arimo Bold"/>
                </a:rPr>
                <a:t>Анискин</a:t>
              </a:r>
              <a:r>
                <a:rPr lang="en-US" sz="1830" dirty="0">
                  <a:solidFill>
                    <a:srgbClr val="4D4A46"/>
                  </a:solidFill>
                  <a:latin typeface="Arimo Bold"/>
                </a:rPr>
                <a:t> М.А.</a:t>
              </a:r>
            </a:p>
            <a:p>
              <a:pPr algn="ctr">
                <a:lnSpc>
                  <a:spcPts val="2562"/>
                </a:lnSpc>
              </a:pPr>
              <a:r>
                <a:rPr lang="en-US" sz="1830" dirty="0">
                  <a:solidFill>
                    <a:srgbClr val="4D4A46"/>
                  </a:solidFill>
                  <a:latin typeface="Arimo Bold"/>
                </a:rPr>
                <a:t>5%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999392"/>
              <a:ext cx="6566968" cy="6566968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06807" y="0"/>
                <a:ext cx="2688179" cy="2617026"/>
              </a:xfrm>
              <a:custGeom>
                <a:avLst/>
                <a:gdLst/>
                <a:ahLst/>
                <a:cxnLst/>
                <a:rect l="l" t="t" r="r" b="b"/>
                <a:pathLst>
                  <a:path w="2688179" h="2617026">
                    <a:moveTo>
                      <a:pt x="1376807" y="0"/>
                    </a:moveTo>
                    <a:cubicBezTo>
                      <a:pt x="2045675" y="0"/>
                      <a:pt x="2599899" y="518781"/>
                      <a:pt x="2644039" y="1186190"/>
                    </a:cubicBezTo>
                    <a:cubicBezTo>
                      <a:pt x="2688178" y="1853600"/>
                      <a:pt x="2207103" y="2440851"/>
                      <a:pt x="1544061" y="2528938"/>
                    </a:cubicBezTo>
                    <a:cubicBezTo>
                      <a:pt x="881019" y="2617026"/>
                      <a:pt x="263301" y="2175752"/>
                      <a:pt x="131650" y="1519969"/>
                    </a:cubicBezTo>
                    <a:cubicBezTo>
                      <a:pt x="0" y="864185"/>
                      <a:pt x="399547" y="218693"/>
                      <a:pt x="1045213" y="44053"/>
                    </a:cubicBezTo>
                    <a:lnTo>
                      <a:pt x="1376807" y="12700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77548" y="0"/>
                <a:ext cx="39245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392452" h="1270000">
                    <a:moveTo>
                      <a:pt x="0" y="62158"/>
                    </a:moveTo>
                    <a:cubicBezTo>
                      <a:pt x="126706" y="20989"/>
                      <a:pt x="259099" y="13"/>
                      <a:pt x="392325" y="0"/>
                    </a:cubicBezTo>
                    <a:lnTo>
                      <a:pt x="392452" y="1270000"/>
                    </a:lnTo>
                    <a:close/>
                  </a:path>
                </a:pathLst>
              </a:custGeom>
              <a:solidFill>
                <a:srgbClr val="262626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74747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1664242" y="922020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058" b="27882"/>
          <a:stretch>
            <a:fillRect/>
          </a:stretch>
        </p:blipFill>
        <p:spPr>
          <a:xfrm>
            <a:off x="1028700" y="-800100"/>
            <a:ext cx="16264435" cy="67627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76225" y="9258300"/>
            <a:ext cx="18840450" cy="133350"/>
          </a:xfrm>
          <a:prstGeom prst="rect">
            <a:avLst/>
          </a:prstGeom>
          <a:solidFill>
            <a:srgbClr val="4D4A4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349" b="16408"/>
          <a:stretch>
            <a:fillRect/>
          </a:stretch>
        </p:blipFill>
        <p:spPr>
          <a:xfrm>
            <a:off x="1028700" y="-3092530"/>
            <a:ext cx="16455784" cy="91779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85357" y="7240632"/>
            <a:ext cx="16517286" cy="163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3"/>
              </a:lnSpc>
            </a:pPr>
            <a:r>
              <a:rPr lang="en-US" sz="3130">
                <a:solidFill>
                  <a:srgbClr val="7E6B73"/>
                </a:solidFill>
                <a:latin typeface="Open Sans"/>
              </a:rPr>
              <a:t>Проанализировав результаты опроса, можно сделать вывод : учащиеся средних и старших классов интересуются историей Великой Отечественной войны. Однако не многие из них знают земляков-героев Великой Отечественной войны.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75560" y="6457527"/>
            <a:ext cx="977071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600" spc="272" dirty="0" err="1">
                <a:solidFill>
                  <a:srgbClr val="4D4A46"/>
                </a:solidFill>
                <a:latin typeface="Aileron Regular Bold"/>
              </a:rPr>
              <a:t>Результаты</a:t>
            </a:r>
            <a:r>
              <a:rPr lang="en-US" sz="3600" spc="272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3600" spc="272" dirty="0" err="1">
                <a:solidFill>
                  <a:srgbClr val="4D4A46"/>
                </a:solidFill>
                <a:latin typeface="Aileron Regular Bold"/>
              </a:rPr>
              <a:t>социологического</a:t>
            </a:r>
            <a:r>
              <a:rPr lang="en-US" sz="3600" spc="272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3600" spc="272" dirty="0" err="1">
                <a:solidFill>
                  <a:srgbClr val="4D4A46"/>
                </a:solidFill>
                <a:latin typeface="Aileron Regular Bold"/>
              </a:rPr>
              <a:t>опроса</a:t>
            </a:r>
            <a:endParaRPr lang="en-US" sz="3600" spc="272" dirty="0">
              <a:solidFill>
                <a:srgbClr val="4D4A46"/>
              </a:solidFill>
              <a:latin typeface="Aileron Regular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2000" y="3656164"/>
            <a:ext cx="6336987" cy="86950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7404" y="1347789"/>
            <a:ext cx="10121896" cy="75914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1718" y="746494"/>
            <a:ext cx="6117269" cy="229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en-US" sz="5018" spc="150">
                <a:solidFill>
                  <a:srgbClr val="4D4A46"/>
                </a:solidFill>
                <a:latin typeface="Aileron Heavy Bold"/>
              </a:rPr>
              <a:t>Проведение экскурсии в школьном музее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40355" y="4145028"/>
            <a:ext cx="4438632" cy="39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2000" y="4145028"/>
            <a:ext cx="6117269" cy="433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2"/>
              </a:lnSpc>
            </a:pPr>
            <a:r>
              <a:rPr lang="en-US" sz="2824" b="1" spc="141" dirty="0" err="1">
                <a:solidFill>
                  <a:srgbClr val="4D4A46"/>
                </a:solidFill>
                <a:latin typeface="Aileron Regular Bold"/>
              </a:rPr>
              <a:t>Организация</a:t>
            </a:r>
            <a:r>
              <a:rPr lang="en-US" sz="2824" b="1" spc="141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24" b="1" spc="141" dirty="0" err="1">
                <a:solidFill>
                  <a:srgbClr val="4D4A46"/>
                </a:solidFill>
                <a:latin typeface="Aileron Regular Bold"/>
              </a:rPr>
              <a:t>экскурсии</a:t>
            </a:r>
            <a:r>
              <a:rPr lang="en-US" sz="2824" b="1" spc="141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в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школьн</a:t>
            </a:r>
            <a:r>
              <a:rPr lang="ru-RU" sz="2824" spc="141" dirty="0">
                <a:solidFill>
                  <a:srgbClr val="4D4A46"/>
                </a:solidFill>
                <a:latin typeface="Aileron Regular"/>
              </a:rPr>
              <a:t>ом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музе</a:t>
            </a:r>
            <a:r>
              <a:rPr lang="ru-RU" sz="2824" spc="141" dirty="0">
                <a:solidFill>
                  <a:srgbClr val="4D4A46"/>
                </a:solidFill>
                <a:latin typeface="Aileron Regular"/>
              </a:rPr>
              <a:t>е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для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учеников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средних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классов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.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Учащиеся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узнали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о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героях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Великой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Отечественной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войны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из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Иглинского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района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, а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также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об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учителях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и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учениках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школы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ушедших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на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фронт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4242" y="922020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2000" y="3656164"/>
            <a:ext cx="6336987" cy="86950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9104" t="14383" b="15658"/>
          <a:stretch>
            <a:fillRect/>
          </a:stretch>
        </p:blipFill>
        <p:spPr>
          <a:xfrm>
            <a:off x="7014583" y="703901"/>
            <a:ext cx="10892321" cy="80612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1718" y="365598"/>
            <a:ext cx="7085714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Проведение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классного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часа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  <a:p>
            <a:pPr>
              <a:lnSpc>
                <a:spcPts val="6021"/>
              </a:lnSpc>
            </a:pP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«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Герои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Иглинской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земли</a:t>
            </a: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»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0355" y="4145028"/>
            <a:ext cx="4438632" cy="39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61718" y="4096438"/>
            <a:ext cx="6117269" cy="496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2"/>
              </a:lnSpc>
            </a:pPr>
            <a:r>
              <a:rPr lang="en-US" sz="2824" b="1" spc="141" dirty="0" err="1">
                <a:solidFill>
                  <a:srgbClr val="4D4A46"/>
                </a:solidFill>
                <a:latin typeface="Aileron Regular Bold"/>
              </a:rPr>
              <a:t>Проведение</a:t>
            </a:r>
            <a:r>
              <a:rPr lang="en-US" sz="2824" b="1" spc="141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24" b="1" spc="141" dirty="0" err="1">
                <a:solidFill>
                  <a:srgbClr val="4D4A46"/>
                </a:solidFill>
                <a:latin typeface="Aileron Regular Bold"/>
              </a:rPr>
              <a:t>классного</a:t>
            </a:r>
            <a:r>
              <a:rPr lang="en-US" sz="2824" b="1" spc="141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24" b="1" spc="141" dirty="0" err="1">
                <a:solidFill>
                  <a:srgbClr val="4D4A46"/>
                </a:solidFill>
                <a:latin typeface="Aileron Regular Bold"/>
              </a:rPr>
              <a:t>часа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для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учеников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старших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классов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.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Учащиеся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познакомились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с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биографией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героев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Великой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Отечественной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войны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из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Иглинского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района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узнали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о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сражениях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в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которых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участвовали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их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24" spc="141" dirty="0" err="1">
                <a:solidFill>
                  <a:srgbClr val="4D4A46"/>
                </a:solidFill>
                <a:latin typeface="Aileron Regular"/>
              </a:rPr>
              <a:t>земляки</a:t>
            </a:r>
            <a:r>
              <a:rPr lang="en-US" sz="2824" spc="141" dirty="0">
                <a:solidFill>
                  <a:srgbClr val="4D4A46"/>
                </a:solidFill>
                <a:latin typeface="Aileron Regular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2000" y="3656164"/>
            <a:ext cx="6336987" cy="86950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3342" t="2205"/>
          <a:stretch>
            <a:fillRect/>
          </a:stretch>
        </p:blipFill>
        <p:spPr>
          <a:xfrm>
            <a:off x="7439725" y="576029"/>
            <a:ext cx="10077826" cy="85297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1718" y="365598"/>
            <a:ext cx="6719755" cy="305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Проведение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классного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часа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  <a:p>
            <a:pPr>
              <a:lnSpc>
                <a:spcPts val="6021"/>
              </a:lnSpc>
            </a:pP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«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Герои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Иглинской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земли</a:t>
            </a: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»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0355" y="4145028"/>
            <a:ext cx="4438632" cy="39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61718" y="4166718"/>
            <a:ext cx="6719755" cy="504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8"/>
              </a:lnSpc>
            </a:pPr>
            <a:r>
              <a:rPr lang="en-US" sz="2873" spc="143" dirty="0" err="1">
                <a:solidFill>
                  <a:srgbClr val="4D4A46"/>
                </a:solidFill>
                <a:latin typeface="Aileron Regular Bold"/>
              </a:rPr>
              <a:t>Особый</a:t>
            </a:r>
            <a:r>
              <a:rPr lang="en-US" sz="2873" spc="143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 Bold"/>
              </a:rPr>
              <a:t>интерес</a:t>
            </a:r>
            <a:r>
              <a:rPr lang="en-US" sz="2873" spc="143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учащихся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старших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классов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вызвала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информация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о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жизни</a:t>
            </a:r>
            <a:endParaRPr lang="en-US" sz="2873" spc="143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028"/>
              </a:lnSpc>
            </a:pP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>
                <a:solidFill>
                  <a:srgbClr val="4D4A46"/>
                </a:solidFill>
                <a:latin typeface="Aileron Regular Bold"/>
              </a:rPr>
              <a:t>В. Н. </a:t>
            </a:r>
            <a:r>
              <a:rPr lang="en-US" sz="2873" spc="143" dirty="0" err="1">
                <a:solidFill>
                  <a:srgbClr val="4D4A46"/>
                </a:solidFill>
                <a:latin typeface="Aileron Regular Bold"/>
              </a:rPr>
              <a:t>Бесценного</a:t>
            </a:r>
            <a:r>
              <a:rPr lang="en-US" sz="2873" spc="143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его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вкладе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в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победу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в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Великой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Отечественной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войне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.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Имя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данного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героя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носит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школа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, в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которой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обучаются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873" spc="143" dirty="0" err="1">
                <a:solidFill>
                  <a:srgbClr val="4D4A46"/>
                </a:solidFill>
                <a:latin typeface="Aileron Regular"/>
              </a:rPr>
              <a:t>ученики</a:t>
            </a:r>
            <a:r>
              <a:rPr lang="en-US" sz="2873" spc="143" dirty="0">
                <a:solidFill>
                  <a:srgbClr val="4D4A46"/>
                </a:solidFill>
                <a:latin typeface="Aileron Regula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2000" y="3656164"/>
            <a:ext cx="6336987" cy="86950"/>
          </a:xfrm>
          <a:prstGeom prst="rect">
            <a:avLst/>
          </a:prstGeom>
          <a:solidFill>
            <a:srgbClr val="FFFDFD"/>
          </a:solidFill>
        </p:spPr>
      </p:sp>
      <p:sp>
        <p:nvSpPr>
          <p:cNvPr id="3" name="TextBox 3"/>
          <p:cNvSpPr txBox="1"/>
          <p:nvPr/>
        </p:nvSpPr>
        <p:spPr>
          <a:xfrm>
            <a:off x="461718" y="365598"/>
            <a:ext cx="6719755" cy="305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Проведение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классного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часа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  <a:p>
            <a:pPr>
              <a:lnSpc>
                <a:spcPts val="6021"/>
              </a:lnSpc>
            </a:pP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«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Герои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Иглинской</a:t>
            </a:r>
            <a:r>
              <a:rPr lang="en-US" sz="5018" spc="15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018" spc="150" dirty="0" err="1">
                <a:solidFill>
                  <a:srgbClr val="4D4A46"/>
                </a:solidFill>
                <a:latin typeface="Aileron Heavy Bold"/>
              </a:rPr>
              <a:t>земли</a:t>
            </a:r>
            <a:r>
              <a:rPr lang="ru-RU" sz="5018" spc="150" dirty="0">
                <a:solidFill>
                  <a:srgbClr val="4D4A46"/>
                </a:solidFill>
                <a:latin typeface="Aileron Heavy Bold"/>
              </a:rPr>
              <a:t>»</a:t>
            </a:r>
            <a:endParaRPr lang="en-US" sz="5018" spc="150" dirty="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0355" y="4145028"/>
            <a:ext cx="4438632" cy="39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42000" y="3809112"/>
            <a:ext cx="6483430" cy="483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7"/>
              </a:lnSpc>
            </a:pP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Также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привлек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внимание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учащихся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подвиг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Петра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Васильевича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 Bold"/>
              </a:rPr>
              <a:t>Еремеева</a:t>
            </a:r>
            <a:r>
              <a:rPr lang="en-US" sz="2775" spc="138" dirty="0">
                <a:solidFill>
                  <a:srgbClr val="4D4A46"/>
                </a:solidFill>
                <a:latin typeface="Aileron Regular Bold"/>
              </a:rPr>
              <a:t>.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Ученики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старших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классов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узнали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что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он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является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первым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в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истории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Великой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Отечественной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войны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лётчиком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совершившим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ночной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воздушный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775" spc="138" dirty="0" err="1">
                <a:solidFill>
                  <a:srgbClr val="4D4A46"/>
                </a:solidFill>
                <a:latin typeface="Aileron Regular"/>
              </a:rPr>
              <a:t>таран</a:t>
            </a:r>
            <a:r>
              <a:rPr lang="en-US" sz="2775" spc="138" dirty="0">
                <a:solidFill>
                  <a:srgbClr val="4D4A46"/>
                </a:solidFill>
                <a:latin typeface="Aileron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9054" t="12561" r="531" b="17967"/>
          <a:stretch>
            <a:fillRect/>
          </a:stretch>
        </p:blipFill>
        <p:spPr>
          <a:xfrm>
            <a:off x="6924035" y="1028700"/>
            <a:ext cx="11154415" cy="8253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229" b="8229"/>
          <a:stretch>
            <a:fillRect/>
          </a:stretch>
        </p:blipFill>
        <p:spPr>
          <a:xfrm>
            <a:off x="9320684" y="309703"/>
            <a:ext cx="8679119" cy="96675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2707" y="2118596"/>
            <a:ext cx="6641633" cy="148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 dirty="0" err="1">
                <a:solidFill>
                  <a:srgbClr val="4D4A46"/>
                </a:solidFill>
                <a:latin typeface="Aileron Heavy"/>
              </a:rPr>
              <a:t>Содержание</a:t>
            </a:r>
            <a:r>
              <a:rPr lang="en-US" sz="6000" spc="179" dirty="0">
                <a:solidFill>
                  <a:srgbClr val="4D4A46"/>
                </a:solidFill>
                <a:latin typeface="Aileron Heavy"/>
              </a:rPr>
              <a:t> </a:t>
            </a:r>
          </a:p>
          <a:p>
            <a:pPr>
              <a:lnSpc>
                <a:spcPts val="4440"/>
              </a:lnSpc>
            </a:pPr>
            <a:endParaRPr lang="en-US" sz="6000" spc="179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4131989"/>
            <a:ext cx="7801293" cy="592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2"/>
              </a:lnSpc>
            </a:pP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Тема</a:t>
            </a:r>
          </a:p>
          <a:p>
            <a:pPr>
              <a:lnSpc>
                <a:spcPts val="5202"/>
              </a:lnSpc>
            </a:pP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Проблема,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на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решение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которой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направлен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проект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Цель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Задачи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Целевая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группа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Основные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шаги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в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реализации</a:t>
            </a:r>
            <a:r>
              <a:rPr lang="en-US" sz="3200" spc="148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проекта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r>
              <a:rPr lang="en-US" sz="3200" spc="148" dirty="0" err="1">
                <a:solidFill>
                  <a:srgbClr val="4D4A46"/>
                </a:solidFill>
                <a:latin typeface="Aileron Regular"/>
              </a:rPr>
              <a:t>Результат</a:t>
            </a:r>
            <a:endParaRPr lang="en-US" sz="3200" spc="148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5202"/>
              </a:lnSpc>
            </a:pPr>
            <a:endParaRPr lang="en-US" sz="2973" spc="148" dirty="0">
              <a:solidFill>
                <a:srgbClr val="4D4A46"/>
              </a:solidFill>
              <a:latin typeface="Aileron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0882" t="4793" r="31866"/>
          <a:stretch>
            <a:fillRect/>
          </a:stretch>
        </p:blipFill>
        <p:spPr>
          <a:xfrm>
            <a:off x="9308958" y="309703"/>
            <a:ext cx="8736123" cy="9768424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06776FD2-7D3E-4C79-BF9A-A5A9EF65D471}"/>
              </a:ext>
            </a:extLst>
          </p:cNvPr>
          <p:cNvSpPr/>
          <p:nvPr/>
        </p:nvSpPr>
        <p:spPr>
          <a:xfrm>
            <a:off x="1028700" y="3848100"/>
            <a:ext cx="7801293" cy="76200"/>
          </a:xfrm>
          <a:prstGeom prst="rect">
            <a:avLst/>
          </a:prstGeom>
          <a:solidFill>
            <a:srgbClr val="4D4A46"/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000"/>
            </a:blip>
            <a:srcRect t="36059" b="36059"/>
            <a:stretch>
              <a:fillRect/>
            </a:stretch>
          </p:blipFill>
          <p:spPr>
            <a:xfrm>
              <a:off x="0" y="0"/>
              <a:ext cx="24384000" cy="4572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43000"/>
            </a:blip>
            <a:srcRect t="35981" b="35981"/>
            <a:stretch>
              <a:fillRect/>
            </a:stretch>
          </p:blipFill>
          <p:spPr>
            <a:xfrm>
              <a:off x="0" y="4572000"/>
              <a:ext cx="24384000" cy="4572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43000"/>
            </a:blip>
            <a:srcRect t="35875" b="35875"/>
            <a:stretch>
              <a:fillRect/>
            </a:stretch>
          </p:blipFill>
          <p:spPr>
            <a:xfrm>
              <a:off x="0" y="9144000"/>
              <a:ext cx="24384000" cy="4572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47320" y="4754880"/>
            <a:ext cx="10189116" cy="1750651"/>
            <a:chOff x="0" y="0"/>
            <a:chExt cx="13585489" cy="2334201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3585489" cy="139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54"/>
                </a:lnSpc>
              </a:pPr>
              <a:r>
                <a:rPr lang="en-US" sz="6795" spc="203">
                  <a:solidFill>
                    <a:srgbClr val="4D4A46"/>
                  </a:solidFill>
                  <a:latin typeface="Aileron Heavy Bold"/>
                </a:rPr>
                <a:t>Результаты проекта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15898"/>
              <a:ext cx="13585489" cy="818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987057" y="972009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DFD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656" y="3139248"/>
            <a:ext cx="7340791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1"/>
              </a:lnSpc>
            </a:pPr>
            <a:r>
              <a:rPr lang="en-US" sz="5559" b="1" spc="166" dirty="0" err="1">
                <a:solidFill>
                  <a:srgbClr val="FFFDFD"/>
                </a:solidFill>
                <a:latin typeface="Aileron Heavy Bold"/>
              </a:rPr>
              <a:t>Создание</a:t>
            </a:r>
            <a:r>
              <a:rPr lang="en-US" sz="5559" b="1" spc="166" dirty="0">
                <a:solidFill>
                  <a:srgbClr val="FFFDFD"/>
                </a:solidFill>
                <a:latin typeface="Aileron Heavy Bold"/>
              </a:rPr>
              <a:t> </a:t>
            </a:r>
            <a:r>
              <a:rPr lang="en-US" sz="5559" b="1" spc="166" dirty="0" err="1">
                <a:solidFill>
                  <a:srgbClr val="FFFDFD"/>
                </a:solidFill>
                <a:latin typeface="Aileron Heavy Bold"/>
              </a:rPr>
              <a:t>буклета</a:t>
            </a:r>
            <a:endParaRPr lang="en-US" sz="5559" b="1" spc="166" dirty="0">
              <a:solidFill>
                <a:srgbClr val="FFFDFD"/>
              </a:solidFill>
              <a:latin typeface="Aileron Heavy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1606" y="4129051"/>
            <a:ext cx="748003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ru-RU" sz="3600" spc="92" dirty="0">
                <a:solidFill>
                  <a:srgbClr val="E4D4C5"/>
                </a:solidFill>
                <a:latin typeface="Aileron Heavy Italics"/>
              </a:rPr>
              <a:t>«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Герои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Великой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Отечественной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войны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из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Иглинского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района</a:t>
            </a:r>
            <a:r>
              <a:rPr lang="ru-RU" sz="3600" spc="92" dirty="0">
                <a:solidFill>
                  <a:srgbClr val="E4D4C5"/>
                </a:solidFill>
                <a:latin typeface="Aileron Heavy Italics"/>
              </a:rPr>
              <a:t>»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, 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посвященного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землякам-героям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Великой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Отечественной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2" dirty="0" err="1">
                <a:solidFill>
                  <a:srgbClr val="E4D4C5"/>
                </a:solidFill>
                <a:latin typeface="Aileron Heavy Italics"/>
              </a:rPr>
              <a:t>войны</a:t>
            </a:r>
            <a:r>
              <a:rPr lang="en-US" sz="3600" spc="92" dirty="0">
                <a:solidFill>
                  <a:srgbClr val="E4D4C5"/>
                </a:solidFill>
                <a:latin typeface="Aileron Heavy Italics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9865" t="17210" r="11602" b="8869"/>
          <a:stretch>
            <a:fillRect/>
          </a:stretch>
        </p:blipFill>
        <p:spPr>
          <a:xfrm>
            <a:off x="7788178" y="1588247"/>
            <a:ext cx="10009403" cy="71105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02523" y="965062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DFD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656" y="3139248"/>
            <a:ext cx="7340791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1"/>
              </a:lnSpc>
            </a:pPr>
            <a:r>
              <a:rPr lang="en-US" sz="5559" b="1" spc="166" dirty="0" err="1">
                <a:solidFill>
                  <a:srgbClr val="FFFDFD"/>
                </a:solidFill>
                <a:latin typeface="Aileron Heavy Bold"/>
              </a:rPr>
              <a:t>Создание</a:t>
            </a:r>
            <a:r>
              <a:rPr lang="en-US" sz="5559" b="1" spc="166" dirty="0">
                <a:solidFill>
                  <a:srgbClr val="FFFDFD"/>
                </a:solidFill>
                <a:latin typeface="Aileron Heavy Bold"/>
              </a:rPr>
              <a:t> </a:t>
            </a:r>
            <a:r>
              <a:rPr lang="en-US" sz="5559" b="1" spc="166" dirty="0" err="1">
                <a:solidFill>
                  <a:srgbClr val="FFFDFD"/>
                </a:solidFill>
                <a:latin typeface="Aileron Heavy Bold"/>
              </a:rPr>
              <a:t>буклета</a:t>
            </a:r>
            <a:endParaRPr lang="en-US" sz="5559" b="1" spc="166" dirty="0">
              <a:solidFill>
                <a:srgbClr val="FFFDFD"/>
              </a:solidFill>
              <a:latin typeface="Aileron Heavy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0656" y="4119526"/>
            <a:ext cx="7340791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</a:pPr>
            <a:r>
              <a:rPr lang="ru-RU" sz="3010" spc="90" dirty="0">
                <a:solidFill>
                  <a:srgbClr val="E4D4C5"/>
                </a:solidFill>
                <a:latin typeface="Aileron Heavy Italics"/>
              </a:rPr>
              <a:t>«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Герои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Великой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Отечественной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войны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из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Иглинского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района</a:t>
            </a:r>
            <a:r>
              <a:rPr lang="ru-RU" sz="3600" spc="90" dirty="0">
                <a:solidFill>
                  <a:srgbClr val="E4D4C5"/>
                </a:solidFill>
                <a:latin typeface="Aileron Heavy Italics"/>
              </a:rPr>
              <a:t>»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,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посвященного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землякам-героям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Великой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Отечественной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 </a:t>
            </a:r>
            <a:r>
              <a:rPr lang="en-US" sz="3600" spc="90" dirty="0" err="1">
                <a:solidFill>
                  <a:srgbClr val="E4D4C5"/>
                </a:solidFill>
                <a:latin typeface="Aileron Heavy Italics"/>
              </a:rPr>
              <a:t>войны</a:t>
            </a:r>
            <a:r>
              <a:rPr lang="en-US" sz="3600" spc="90" dirty="0">
                <a:solidFill>
                  <a:srgbClr val="E4D4C5"/>
                </a:solidFill>
                <a:latin typeface="Aileron Heavy Italics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9865" t="17210" r="11602" b="8869"/>
          <a:stretch>
            <a:fillRect/>
          </a:stretch>
        </p:blipFill>
        <p:spPr>
          <a:xfrm>
            <a:off x="7788178" y="1588247"/>
            <a:ext cx="10009403" cy="7110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9913" t="19181" r="12034" b="6614"/>
          <a:stretch>
            <a:fillRect/>
          </a:stretch>
        </p:blipFill>
        <p:spPr>
          <a:xfrm>
            <a:off x="7788178" y="1588247"/>
            <a:ext cx="10135472" cy="72874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64242" y="922020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DFD"/>
                </a:solidFill>
                <a:latin typeface="Aileron Regular"/>
              </a:rPr>
              <a:t>Герои родной земли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7C5C30-95CC-41C8-B474-73C8DF8ADE2F}"/>
              </a:ext>
            </a:extLst>
          </p:cNvPr>
          <p:cNvSpPr/>
          <p:nvPr/>
        </p:nvSpPr>
        <p:spPr>
          <a:xfrm>
            <a:off x="15697200" y="7124700"/>
            <a:ext cx="152400" cy="114300"/>
          </a:xfrm>
          <a:prstGeom prst="rect">
            <a:avLst/>
          </a:prstGeom>
          <a:solidFill>
            <a:srgbClr val="FFD352"/>
          </a:solidFill>
          <a:ln>
            <a:solidFill>
              <a:srgbClr val="FFD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ECDA9F3-7357-4735-A89E-2D0970DE8957}"/>
              </a:ext>
            </a:extLst>
          </p:cNvPr>
          <p:cNvSpPr/>
          <p:nvPr/>
        </p:nvSpPr>
        <p:spPr>
          <a:xfrm>
            <a:off x="14706600" y="4533900"/>
            <a:ext cx="45719" cy="76200"/>
          </a:xfrm>
          <a:prstGeom prst="ellipse">
            <a:avLst/>
          </a:prstGeom>
          <a:solidFill>
            <a:srgbClr val="FFD352"/>
          </a:solidFill>
          <a:ln>
            <a:solidFill>
              <a:srgbClr val="FFD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FF71F5D-5E3B-47A7-97F9-643527FA4062}"/>
              </a:ext>
            </a:extLst>
          </p:cNvPr>
          <p:cNvSpPr/>
          <p:nvPr/>
        </p:nvSpPr>
        <p:spPr>
          <a:xfrm>
            <a:off x="15544800" y="5600700"/>
            <a:ext cx="45719" cy="76200"/>
          </a:xfrm>
          <a:prstGeom prst="ellipse">
            <a:avLst/>
          </a:prstGeom>
          <a:solidFill>
            <a:srgbClr val="FFD352"/>
          </a:solidFill>
          <a:ln>
            <a:solidFill>
              <a:srgbClr val="FFD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656" y="1578722"/>
            <a:ext cx="8393859" cy="194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28"/>
              </a:lnSpc>
            </a:pPr>
            <a:r>
              <a:rPr lang="en-US" sz="6356" b="1" spc="190" dirty="0" err="1">
                <a:solidFill>
                  <a:srgbClr val="FFFDFD"/>
                </a:solidFill>
                <a:latin typeface="Aileron Heavy Bold"/>
              </a:rPr>
              <a:t>Демонстрация</a:t>
            </a:r>
            <a:r>
              <a:rPr lang="en-US" sz="6356" b="1" spc="190" dirty="0">
                <a:solidFill>
                  <a:srgbClr val="FFFDFD"/>
                </a:solidFill>
                <a:latin typeface="Aileron Heavy Bold"/>
              </a:rPr>
              <a:t> </a:t>
            </a:r>
            <a:r>
              <a:rPr lang="en-US" sz="6356" b="1" spc="190" dirty="0" err="1">
                <a:solidFill>
                  <a:srgbClr val="FFFDFD"/>
                </a:solidFill>
                <a:latin typeface="Aileron Heavy Bold"/>
              </a:rPr>
              <a:t>буклета</a:t>
            </a:r>
            <a:endParaRPr lang="en-US" sz="6356" b="1" spc="190" dirty="0">
              <a:solidFill>
                <a:srgbClr val="FFFDFD"/>
              </a:solidFill>
              <a:latin typeface="Aileron Heavy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329772" y="4144558"/>
            <a:ext cx="8210391" cy="142356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0230" b="16345"/>
          <a:stretch>
            <a:fillRect/>
          </a:stretch>
        </p:blipFill>
        <p:spPr>
          <a:xfrm>
            <a:off x="8947415" y="1438275"/>
            <a:ext cx="7569561" cy="74104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0656" y="4667914"/>
            <a:ext cx="695571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Уч</a:t>
            </a:r>
            <a:r>
              <a:rPr lang="ru-RU" sz="4000" spc="91" dirty="0" err="1">
                <a:solidFill>
                  <a:srgbClr val="E4D4C5"/>
                </a:solidFill>
                <a:latin typeface="Aileron Heavy"/>
              </a:rPr>
              <a:t>ащиеся</a:t>
            </a:r>
            <a:r>
              <a:rPr lang="ru-RU" sz="4000" spc="91" dirty="0">
                <a:solidFill>
                  <a:srgbClr val="E4D4C5"/>
                </a:solidFill>
                <a:latin typeface="Aileron Heavy"/>
              </a:rPr>
              <a:t>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ознакомились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 с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буклетом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, </a:t>
            </a:r>
            <a:r>
              <a:rPr lang="ru-RU" sz="4000" spc="91" dirty="0">
                <a:solidFill>
                  <a:srgbClr val="E4D4C5"/>
                </a:solidFill>
                <a:latin typeface="Aileron Heavy"/>
              </a:rPr>
              <a:t>более подробно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узнали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 о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подвигах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,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которые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совершили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их</a:t>
            </a:r>
            <a:r>
              <a:rPr lang="en-US" sz="4000" spc="91" dirty="0">
                <a:solidFill>
                  <a:srgbClr val="E4D4C5"/>
                </a:solidFill>
                <a:latin typeface="Aileron Heavy"/>
              </a:rPr>
              <a:t> </a:t>
            </a:r>
            <a:r>
              <a:rPr lang="en-US" sz="4000" spc="91" dirty="0" err="1">
                <a:solidFill>
                  <a:srgbClr val="E4D4C5"/>
                </a:solidFill>
                <a:latin typeface="Aileron Heavy"/>
              </a:rPr>
              <a:t>земляки</a:t>
            </a:r>
            <a:r>
              <a:rPr lang="en-US" sz="3062" spc="91" dirty="0">
                <a:solidFill>
                  <a:srgbClr val="E4D4C5"/>
                </a:solidFill>
                <a:latin typeface="Aileron Heavy"/>
              </a:rPr>
              <a:t>.</a:t>
            </a:r>
            <a:r>
              <a:rPr lang="en-US" sz="3062" spc="91" dirty="0">
                <a:solidFill>
                  <a:srgbClr val="E4D4C5"/>
                </a:solidFill>
                <a:latin typeface="Aileron Heavy Bold"/>
              </a:rPr>
              <a:t> </a:t>
            </a:r>
          </a:p>
          <a:p>
            <a:pPr>
              <a:lnSpc>
                <a:spcPts val="3195"/>
              </a:lnSpc>
            </a:pPr>
            <a:endParaRPr lang="en-US" sz="3062" spc="91" dirty="0">
              <a:solidFill>
                <a:srgbClr val="E4D4C5"/>
              </a:solidFill>
              <a:latin typeface="Aileron Heav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58600" y="9639300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FFFDFD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0" y="9709819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 dirty="0" err="1">
                <a:solidFill>
                  <a:srgbClr val="4D4A46"/>
                </a:solidFill>
                <a:latin typeface="Aileron Regular Bold"/>
              </a:rPr>
              <a:t>Герои</a:t>
            </a:r>
            <a:r>
              <a:rPr lang="en-US" sz="1800" spc="144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 Bold"/>
              </a:rPr>
              <a:t>родной</a:t>
            </a:r>
            <a:r>
              <a:rPr lang="en-US" sz="1800" spc="144" dirty="0">
                <a:solidFill>
                  <a:srgbClr val="4D4A46"/>
                </a:solidFill>
                <a:latin typeface="Aileron Regular Bold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 Bold"/>
              </a:rPr>
              <a:t>земли</a:t>
            </a:r>
            <a:endParaRPr lang="en-US" sz="1800" spc="144" dirty="0">
              <a:solidFill>
                <a:srgbClr val="4D4A46"/>
              </a:solidFill>
              <a:latin typeface="Aileron Regular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38" b="10797"/>
          <a:stretch>
            <a:fillRect/>
          </a:stretch>
        </p:blipFill>
        <p:spPr>
          <a:xfrm>
            <a:off x="5104193" y="1202854"/>
            <a:ext cx="8009407" cy="9084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76800" y="0"/>
            <a:ext cx="12622959" cy="97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8"/>
              </a:lnSpc>
            </a:pPr>
            <a:r>
              <a:rPr lang="en-US" sz="6356" spc="19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6356" spc="190" dirty="0" err="1">
                <a:solidFill>
                  <a:srgbClr val="4D4A46"/>
                </a:solidFill>
                <a:latin typeface="Aileron Heavy Bold"/>
              </a:rPr>
              <a:t>Демонстрация</a:t>
            </a:r>
            <a:r>
              <a:rPr lang="en-US" sz="6356" spc="19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6356" spc="190" dirty="0" err="1">
                <a:solidFill>
                  <a:srgbClr val="4D4A46"/>
                </a:solidFill>
                <a:latin typeface="Aileron Heavy Bold"/>
              </a:rPr>
              <a:t>буклета</a:t>
            </a:r>
            <a:endParaRPr lang="en-US" sz="6356" spc="190" dirty="0">
              <a:solidFill>
                <a:srgbClr val="4D4A46"/>
              </a:solidFill>
              <a:latin typeface="Aileron Heavy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382" t="4382" r="14181" b="18435"/>
          <a:stretch>
            <a:fillRect/>
          </a:stretch>
        </p:blipFill>
        <p:spPr>
          <a:xfrm>
            <a:off x="4979670" y="1355254"/>
            <a:ext cx="7549928" cy="95408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95800" y="226172"/>
            <a:ext cx="12622959" cy="97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8"/>
              </a:lnSpc>
            </a:pPr>
            <a:r>
              <a:rPr lang="en-US" sz="6356" spc="19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6356" spc="190" dirty="0" err="1">
                <a:solidFill>
                  <a:srgbClr val="4D4A46"/>
                </a:solidFill>
                <a:latin typeface="Aileron Heavy Bold"/>
              </a:rPr>
              <a:t>Демонстрация</a:t>
            </a:r>
            <a:r>
              <a:rPr lang="en-US" sz="6356" spc="190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6356" spc="190" dirty="0" err="1">
                <a:solidFill>
                  <a:srgbClr val="4D4A46"/>
                </a:solidFill>
                <a:latin typeface="Aileron Heavy Bold"/>
              </a:rPr>
              <a:t>буклета</a:t>
            </a:r>
            <a:endParaRPr lang="en-US" sz="6356" spc="190" dirty="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87200" y="9748408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Герои</a:t>
            </a:r>
            <a:r>
              <a:rPr lang="en-US" sz="1800" spc="144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родной</a:t>
            </a:r>
            <a:r>
              <a:rPr lang="en-US" sz="1800" spc="144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земли</a:t>
            </a:r>
            <a:endParaRPr lang="en-US" sz="1800" spc="144" dirty="0">
              <a:solidFill>
                <a:srgbClr val="4D4A46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523" b="2053"/>
          <a:stretch>
            <a:fillRect/>
          </a:stretch>
        </p:blipFill>
        <p:spPr>
          <a:xfrm>
            <a:off x="2133493" y="5800737"/>
            <a:ext cx="14021014" cy="691512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49250" y="8940965"/>
            <a:ext cx="18986500" cy="1792802"/>
          </a:xfrm>
          <a:prstGeom prst="rect">
            <a:avLst/>
          </a:prstGeom>
          <a:solidFill>
            <a:srgbClr val="4D4A46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7013548" cy="1494144"/>
            <a:chOff x="0" y="0"/>
            <a:chExt cx="9351398" cy="1992192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9351398" cy="989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4D4A46"/>
                  </a:solidFill>
                  <a:latin typeface="Open Sans Bold"/>
                </a:rPr>
                <a:t>Итоги проекта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26906"/>
              <a:ext cx="9224398" cy="665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33972" y="981075"/>
            <a:ext cx="11209731" cy="458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2"/>
              </a:lnSpc>
            </a:pPr>
            <a:r>
              <a:rPr lang="en-US" sz="2851" spc="85" dirty="0" err="1">
                <a:solidFill>
                  <a:srgbClr val="7E6B73"/>
                </a:solidFill>
                <a:latin typeface="Open Sans"/>
              </a:rPr>
              <a:t>Таким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образом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,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были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выявлены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герои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Великой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Отечественной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войны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из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Иглинского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района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,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проведены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мероприятия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,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во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время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которых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учащиеся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средних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(5-8) и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старших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(9-11)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классов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познакомились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с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информацией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о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жизни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героев-земляков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и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об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их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подвигах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. 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Результатом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проекта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стало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создание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буклета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ru-RU" sz="2851" dirty="0">
                <a:solidFill>
                  <a:srgbClr val="7E6B73"/>
                </a:solidFill>
                <a:latin typeface="Open Sans"/>
              </a:rPr>
              <a:t>«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Герои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Великой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Отечественной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войны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из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Иглинского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района</a:t>
            </a:r>
            <a:r>
              <a:rPr lang="ru-RU" sz="2851" dirty="0">
                <a:solidFill>
                  <a:srgbClr val="7E6B73"/>
                </a:solidFill>
                <a:latin typeface="Open Sans"/>
              </a:rPr>
              <a:t>»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,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увековечивающего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память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 </a:t>
            </a:r>
            <a:r>
              <a:rPr lang="en-US" sz="2851" dirty="0" err="1">
                <a:solidFill>
                  <a:srgbClr val="7E6B73"/>
                </a:solidFill>
                <a:latin typeface="Open Sans"/>
              </a:rPr>
              <a:t>героев</a:t>
            </a:r>
            <a:r>
              <a:rPr lang="en-US" sz="2851" dirty="0">
                <a:solidFill>
                  <a:srgbClr val="7E6B73"/>
                </a:solidFill>
                <a:latin typeface="Open Sans"/>
              </a:rPr>
              <a:t>.</a:t>
            </a:r>
          </a:p>
          <a:p>
            <a:pPr algn="just">
              <a:lnSpc>
                <a:spcPts val="3992"/>
              </a:lnSpc>
            </a:pPr>
            <a:endParaRPr lang="en-US" sz="2851" dirty="0">
              <a:solidFill>
                <a:srgbClr val="7E6B73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39600" y="9681156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Герои</a:t>
            </a:r>
            <a:r>
              <a:rPr lang="en-US" sz="1800" spc="144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родной</a:t>
            </a:r>
            <a:r>
              <a:rPr lang="en-US" sz="1800" spc="144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земли</a:t>
            </a:r>
            <a:endParaRPr lang="en-US" sz="1800" spc="144" dirty="0">
              <a:solidFill>
                <a:srgbClr val="E4D4C5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9267" y="4040604"/>
            <a:ext cx="8729279" cy="151353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2549" r="22549"/>
          <a:stretch>
            <a:fillRect/>
          </a:stretch>
        </p:blipFill>
        <p:spPr>
          <a:xfrm>
            <a:off x="9565334" y="0"/>
            <a:ext cx="9333429" cy="106251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5329" y="5371259"/>
            <a:ext cx="14302583" cy="228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Мусина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 </a:t>
            </a: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Азалия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, </a:t>
            </a:r>
          </a:p>
          <a:p>
            <a:pPr>
              <a:lnSpc>
                <a:spcPts val="4550"/>
              </a:lnSpc>
            </a:pP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ученица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 11 "А" </a:t>
            </a: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класса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 </a:t>
            </a:r>
          </a:p>
          <a:p>
            <a:pPr>
              <a:lnSpc>
                <a:spcPts val="4550"/>
              </a:lnSpc>
            </a:pP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МБОУ СОШ </a:t>
            </a:r>
            <a:r>
              <a:rPr lang="ru-RU" sz="3200" spc="130" dirty="0">
                <a:solidFill>
                  <a:srgbClr val="2E2E30"/>
                </a:solidFill>
                <a:latin typeface="Aileron Regular"/>
              </a:rPr>
              <a:t>№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1 с. Иглино </a:t>
            </a: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им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. </a:t>
            </a:r>
            <a:r>
              <a:rPr lang="en-US" sz="3200" spc="130" dirty="0" err="1">
                <a:solidFill>
                  <a:srgbClr val="2E2E30"/>
                </a:solidFill>
                <a:latin typeface="Aileron Regular" panose="020B0604020202020204" charset="0"/>
              </a:rPr>
              <a:t>Бесценного</a:t>
            </a:r>
            <a:r>
              <a:rPr lang="en-US" sz="3200" spc="130" dirty="0">
                <a:solidFill>
                  <a:srgbClr val="2E2E30"/>
                </a:solidFill>
                <a:latin typeface="Aileron Regular" panose="020B0604020202020204" charset="0"/>
              </a:rPr>
              <a:t> В. Н</a:t>
            </a:r>
            <a:r>
              <a:rPr lang="en-US" sz="2600" spc="130" dirty="0">
                <a:solidFill>
                  <a:srgbClr val="2E2E30"/>
                </a:solidFill>
                <a:latin typeface="Aileron Regular"/>
              </a:rPr>
              <a:t>.</a:t>
            </a:r>
          </a:p>
          <a:p>
            <a:pPr>
              <a:lnSpc>
                <a:spcPts val="4550"/>
              </a:lnSpc>
            </a:pPr>
            <a:endParaRPr lang="en-US" sz="2600" spc="130" dirty="0">
              <a:solidFill>
                <a:srgbClr val="2E2E30"/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9279" y="1577004"/>
            <a:ext cx="780472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7"/>
              </a:lnSpc>
            </a:pPr>
            <a:r>
              <a:rPr lang="en-US" sz="5372" b="1" spc="161" dirty="0" err="1">
                <a:solidFill>
                  <a:srgbClr val="4D4A46"/>
                </a:solidFill>
                <a:latin typeface="Aileron Heavy Bold"/>
              </a:rPr>
              <a:t>Спасибо</a:t>
            </a:r>
            <a:r>
              <a:rPr lang="en-US" sz="5372" b="1" spc="161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372" b="1" spc="161" dirty="0" err="1">
                <a:solidFill>
                  <a:srgbClr val="4D4A46"/>
                </a:solidFill>
                <a:latin typeface="Aileron Heavy Bold"/>
              </a:rPr>
              <a:t>за</a:t>
            </a:r>
            <a:r>
              <a:rPr lang="en-US" sz="5372" b="1" spc="161" dirty="0">
                <a:solidFill>
                  <a:srgbClr val="4D4A46"/>
                </a:solidFill>
                <a:latin typeface="Aileron Heavy Bold"/>
              </a:rPr>
              <a:t> </a:t>
            </a:r>
            <a:r>
              <a:rPr lang="en-US" sz="5372" b="1" spc="161" dirty="0" err="1">
                <a:solidFill>
                  <a:srgbClr val="4D4A46"/>
                </a:solidFill>
                <a:latin typeface="Aileron Heavy Bold"/>
              </a:rPr>
              <a:t>внимание</a:t>
            </a:r>
            <a:r>
              <a:rPr lang="en-US" sz="5372" b="1" spc="161" dirty="0">
                <a:solidFill>
                  <a:srgbClr val="4D4A46"/>
                </a:solidFill>
                <a:latin typeface="Aileron Heavy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5329" y="4588695"/>
            <a:ext cx="7120733" cy="60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4000" b="1" spc="270">
                <a:solidFill>
                  <a:srgbClr val="FFFDFD"/>
                </a:solidFill>
                <a:latin typeface="Aileron Regular Bold Italics"/>
              </a:rPr>
              <a:t>Проект выполнила </a:t>
            </a:r>
            <a:r>
              <a:rPr lang="ru-RU" sz="4000" b="1" spc="270">
                <a:solidFill>
                  <a:srgbClr val="FFFDFD"/>
                </a:solidFill>
                <a:latin typeface="Aileron Regular Bold Italics"/>
              </a:rPr>
              <a:t>:</a:t>
            </a:r>
            <a:endParaRPr lang="en-US" sz="4000" b="1" spc="270" dirty="0">
              <a:solidFill>
                <a:srgbClr val="FFFDFD"/>
              </a:solidFill>
              <a:latin typeface="Aileron Regular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5888" y="7494699"/>
            <a:ext cx="7120733" cy="58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4000" spc="270">
                <a:solidFill>
                  <a:srgbClr val="FFFDFD"/>
                </a:solidFill>
                <a:latin typeface="Aileron Regular Bold Italics"/>
              </a:rPr>
              <a:t>e-mail </a:t>
            </a:r>
            <a:r>
              <a:rPr lang="en-US" sz="3000" spc="270">
                <a:solidFill>
                  <a:srgbClr val="FFFDFD"/>
                </a:solidFill>
                <a:latin typeface="Aileron Regular Bold Italics"/>
              </a:rPr>
              <a:t>:</a:t>
            </a:r>
            <a:endParaRPr lang="en-US" sz="3000" spc="270" dirty="0">
              <a:solidFill>
                <a:srgbClr val="FFFDFD"/>
              </a:solidFill>
              <a:latin typeface="Aileron Regular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5888" y="8180301"/>
            <a:ext cx="7120733" cy="53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2800" spc="130">
                <a:solidFill>
                  <a:srgbClr val="2E2E30"/>
                </a:solidFill>
                <a:latin typeface="Aileron Regular"/>
              </a:rPr>
              <a:t>auntaza@mail.ru</a:t>
            </a:r>
            <a:endParaRPr lang="en-US" sz="2800" spc="130" dirty="0">
              <a:solidFill>
                <a:srgbClr val="2E2E30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54000" y="9823666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Герои</a:t>
            </a:r>
            <a:r>
              <a:rPr lang="en-US" sz="1800" spc="144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родной</a:t>
            </a:r>
            <a:r>
              <a:rPr lang="en-US" sz="1800" spc="144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4D4A46"/>
                </a:solidFill>
                <a:latin typeface="Aileron Regular"/>
              </a:rPr>
              <a:t>земли</a:t>
            </a:r>
            <a:endParaRPr lang="en-US" sz="1800" spc="144" dirty="0">
              <a:solidFill>
                <a:srgbClr val="4D4A46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383" y="320540"/>
            <a:ext cx="17204754" cy="9686881"/>
            <a:chOff x="0" y="0"/>
            <a:chExt cx="4001167" cy="2252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01167" cy="2252798"/>
            </a:xfrm>
            <a:custGeom>
              <a:avLst/>
              <a:gdLst/>
              <a:ahLst/>
              <a:cxnLst/>
              <a:rect l="l" t="t" r="r" b="b"/>
              <a:pathLst>
                <a:path w="4001167" h="2252798">
                  <a:moveTo>
                    <a:pt x="0" y="0"/>
                  </a:moveTo>
                  <a:lnTo>
                    <a:pt x="0" y="2252798"/>
                  </a:lnTo>
                  <a:lnTo>
                    <a:pt x="4001167" y="2252798"/>
                  </a:lnTo>
                  <a:lnTo>
                    <a:pt x="4001167" y="0"/>
                  </a:lnTo>
                  <a:lnTo>
                    <a:pt x="0" y="0"/>
                  </a:lnTo>
                  <a:close/>
                  <a:moveTo>
                    <a:pt x="3940207" y="2191838"/>
                  </a:moveTo>
                  <a:lnTo>
                    <a:pt x="59690" y="2191838"/>
                  </a:lnTo>
                  <a:lnTo>
                    <a:pt x="59690" y="59690"/>
                  </a:lnTo>
                  <a:lnTo>
                    <a:pt x="3940207" y="59690"/>
                  </a:lnTo>
                  <a:lnTo>
                    <a:pt x="3940207" y="2191838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87370" y="1041951"/>
            <a:ext cx="748855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3000" b="1" spc="270" dirty="0" err="1">
                <a:solidFill>
                  <a:srgbClr val="4D4A46"/>
                </a:solidFill>
                <a:latin typeface="Aileron Regular Italics"/>
              </a:rPr>
              <a:t>Направление</a:t>
            </a:r>
            <a:endParaRPr lang="en-US" sz="3000" b="1" spc="270" dirty="0">
              <a:solidFill>
                <a:srgbClr val="4D4A46"/>
              </a:solidFill>
              <a:latin typeface="Aileron Regular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87370" y="2518769"/>
            <a:ext cx="748855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3000" b="1" spc="270" dirty="0">
                <a:solidFill>
                  <a:srgbClr val="4D4A46"/>
                </a:solidFill>
                <a:latin typeface="Aileron Regular Italics"/>
              </a:rPr>
              <a:t>Тема </a:t>
            </a:r>
            <a:r>
              <a:rPr lang="en-US" sz="3000" b="1" spc="270" dirty="0" err="1">
                <a:solidFill>
                  <a:srgbClr val="4D4A46"/>
                </a:solidFill>
                <a:latin typeface="Aileron Regular Italics"/>
              </a:rPr>
              <a:t>проекта</a:t>
            </a:r>
            <a:endParaRPr lang="en-US" sz="3000" b="1" spc="270" dirty="0">
              <a:solidFill>
                <a:srgbClr val="4D4A46"/>
              </a:solidFill>
              <a:latin typeface="Aileron Regular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87370" y="3091271"/>
            <a:ext cx="7488551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2600" spc="130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  <a:p>
            <a:pPr>
              <a:lnSpc>
                <a:spcPts val="4550"/>
              </a:lnSpc>
            </a:pPr>
            <a:endParaRPr lang="en-US" sz="2600" spc="130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87370" y="6172890"/>
            <a:ext cx="748855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3000" b="1" spc="270" dirty="0" err="1">
                <a:solidFill>
                  <a:srgbClr val="4D4A46"/>
                </a:solidFill>
                <a:latin typeface="Aileron Regular Italics"/>
              </a:rPr>
              <a:t>Цель</a:t>
            </a:r>
            <a:r>
              <a:rPr lang="en-US" sz="3000" b="1" spc="270" dirty="0">
                <a:solidFill>
                  <a:srgbClr val="4D4A46"/>
                </a:solidFill>
                <a:latin typeface="Aileron Regular Italics"/>
              </a:rPr>
              <a:t> </a:t>
            </a:r>
            <a:r>
              <a:rPr lang="en-US" sz="3000" b="1" spc="270" dirty="0" err="1">
                <a:solidFill>
                  <a:srgbClr val="4D4A46"/>
                </a:solidFill>
                <a:latin typeface="Aileron Regular Italics"/>
              </a:rPr>
              <a:t>проекта</a:t>
            </a:r>
            <a:endParaRPr lang="en-US" sz="3000" b="1" spc="270" dirty="0">
              <a:solidFill>
                <a:srgbClr val="4D4A46"/>
              </a:solidFill>
              <a:latin typeface="Aileron Regular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87370" y="4035552"/>
            <a:ext cx="8971930" cy="1107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2799" b="1" spc="251" dirty="0">
                <a:solidFill>
                  <a:srgbClr val="4D4A46"/>
                </a:solidFill>
                <a:latin typeface="Aileron Regular Italics"/>
              </a:rPr>
              <a:t>Проблема, </a:t>
            </a:r>
            <a:r>
              <a:rPr lang="en-US" sz="2799" b="1" spc="251" dirty="0" err="1">
                <a:solidFill>
                  <a:srgbClr val="4D4A46"/>
                </a:solidFill>
                <a:latin typeface="Aileron Regular Italics"/>
              </a:rPr>
              <a:t>на</a:t>
            </a:r>
            <a:r>
              <a:rPr lang="en-US" sz="2799" b="1" spc="251" dirty="0">
                <a:solidFill>
                  <a:srgbClr val="4D4A46"/>
                </a:solidFill>
                <a:latin typeface="Aileron Regular Italics"/>
              </a:rPr>
              <a:t> </a:t>
            </a:r>
            <a:r>
              <a:rPr lang="en-US" sz="2799" b="1" spc="251" dirty="0" err="1">
                <a:solidFill>
                  <a:srgbClr val="4D4A46"/>
                </a:solidFill>
                <a:latin typeface="Aileron Regular Italics"/>
              </a:rPr>
              <a:t>решение</a:t>
            </a:r>
            <a:r>
              <a:rPr lang="en-US" sz="2799" b="1" spc="251" dirty="0">
                <a:solidFill>
                  <a:srgbClr val="4D4A46"/>
                </a:solidFill>
                <a:latin typeface="Aileron Regular Italics"/>
              </a:rPr>
              <a:t> </a:t>
            </a:r>
            <a:r>
              <a:rPr lang="en-US" sz="2799" b="1" spc="251" dirty="0" err="1">
                <a:solidFill>
                  <a:srgbClr val="4D4A46"/>
                </a:solidFill>
                <a:latin typeface="Aileron Regular Italics"/>
              </a:rPr>
              <a:t>которой</a:t>
            </a:r>
            <a:r>
              <a:rPr lang="en-US" sz="2799" b="1" spc="251" dirty="0">
                <a:solidFill>
                  <a:srgbClr val="4D4A46"/>
                </a:solidFill>
                <a:latin typeface="Aileron Regular Italics"/>
              </a:rPr>
              <a:t> </a:t>
            </a:r>
            <a:r>
              <a:rPr lang="en-US" sz="2799" b="1" spc="251" dirty="0" err="1">
                <a:solidFill>
                  <a:srgbClr val="4D4A46"/>
                </a:solidFill>
                <a:latin typeface="Aileron Regular Italics"/>
              </a:rPr>
              <a:t>направлен</a:t>
            </a:r>
            <a:r>
              <a:rPr lang="en-US" sz="2799" b="1" spc="251" dirty="0">
                <a:solidFill>
                  <a:srgbClr val="4D4A46"/>
                </a:solidFill>
                <a:latin typeface="Aileron Regular Italics"/>
              </a:rPr>
              <a:t> </a:t>
            </a:r>
            <a:r>
              <a:rPr lang="en-US" sz="2799" b="1" spc="251" dirty="0" err="1">
                <a:solidFill>
                  <a:srgbClr val="4D4A46"/>
                </a:solidFill>
                <a:latin typeface="Aileron Regular Italics"/>
              </a:rPr>
              <a:t>проект</a:t>
            </a:r>
            <a:endParaRPr lang="en-US" sz="2799" b="1" spc="251" dirty="0">
              <a:solidFill>
                <a:srgbClr val="4D4A46"/>
              </a:solidFill>
              <a:latin typeface="Aileron Regular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87370" y="5192450"/>
            <a:ext cx="8779810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Проблема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сохранения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исторической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памяти</a:t>
            </a:r>
            <a:endParaRPr lang="en-US" sz="2600" spc="130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4550"/>
              </a:lnSpc>
            </a:pPr>
            <a:endParaRPr lang="en-US" sz="2600" spc="130" dirty="0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83002" y="4501384"/>
            <a:ext cx="11310443" cy="41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7255711" y="1062765"/>
            <a:ext cx="12298891" cy="663224"/>
            <a:chOff x="0" y="0"/>
            <a:chExt cx="16398521" cy="884298"/>
          </a:xfrm>
        </p:grpSpPr>
        <p:sp>
          <p:nvSpPr>
            <p:cNvPr id="12" name="TextBox 12"/>
            <p:cNvSpPr txBox="1"/>
            <p:nvPr/>
          </p:nvSpPr>
          <p:spPr>
            <a:xfrm>
              <a:off x="1317931" y="-47625"/>
              <a:ext cx="15080591" cy="53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4158"/>
              <a:ext cx="793315" cy="76014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7255711" y="2539582"/>
            <a:ext cx="12298891" cy="663224"/>
            <a:chOff x="0" y="0"/>
            <a:chExt cx="16398521" cy="884298"/>
          </a:xfrm>
        </p:grpSpPr>
        <p:sp>
          <p:nvSpPr>
            <p:cNvPr id="15" name="TextBox 15"/>
            <p:cNvSpPr txBox="1"/>
            <p:nvPr/>
          </p:nvSpPr>
          <p:spPr>
            <a:xfrm>
              <a:off x="1317931" y="-47625"/>
              <a:ext cx="15080591" cy="53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4158"/>
              <a:ext cx="793315" cy="760140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7255711" y="3983452"/>
            <a:ext cx="12298891" cy="663224"/>
            <a:chOff x="0" y="0"/>
            <a:chExt cx="16398521" cy="884298"/>
          </a:xfrm>
        </p:grpSpPr>
        <p:sp>
          <p:nvSpPr>
            <p:cNvPr id="18" name="TextBox 18"/>
            <p:cNvSpPr txBox="1"/>
            <p:nvPr/>
          </p:nvSpPr>
          <p:spPr>
            <a:xfrm>
              <a:off x="1317931" y="-47625"/>
              <a:ext cx="15080591" cy="53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4158"/>
              <a:ext cx="793315" cy="76014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7236661" y="6076725"/>
            <a:ext cx="12298891" cy="663224"/>
            <a:chOff x="0" y="0"/>
            <a:chExt cx="16398521" cy="884298"/>
          </a:xfrm>
        </p:grpSpPr>
        <p:sp>
          <p:nvSpPr>
            <p:cNvPr id="21" name="TextBox 21"/>
            <p:cNvSpPr txBox="1"/>
            <p:nvPr/>
          </p:nvSpPr>
          <p:spPr>
            <a:xfrm>
              <a:off x="1317931" y="-47625"/>
              <a:ext cx="15080591" cy="53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4158"/>
              <a:ext cx="793315" cy="760140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227051" y="752714"/>
            <a:ext cx="4016762" cy="7124700"/>
            <a:chOff x="0" y="0"/>
            <a:chExt cx="5355683" cy="949960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 l="12893" r="12893"/>
            <a:stretch>
              <a:fillRect/>
            </a:stretch>
          </p:blipFill>
          <p:spPr>
            <a:xfrm>
              <a:off x="0" y="0"/>
              <a:ext cx="5355683" cy="46863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 l="11810" r="11810"/>
            <a:stretch>
              <a:fillRect/>
            </a:stretch>
          </p:blipFill>
          <p:spPr>
            <a:xfrm>
              <a:off x="0" y="4813300"/>
              <a:ext cx="5355683" cy="4686300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2600968" y="2288043"/>
            <a:ext cx="3962400" cy="6438900"/>
            <a:chOff x="0" y="0"/>
            <a:chExt cx="5283200" cy="8585200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/>
            <a:srcRect l="7306" r="7306"/>
            <a:stretch>
              <a:fillRect/>
            </a:stretch>
          </p:blipFill>
          <p:spPr>
            <a:xfrm>
              <a:off x="0" y="0"/>
              <a:ext cx="5283200" cy="42291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/>
            <a:srcRect l="3965" r="3965"/>
            <a:stretch>
              <a:fillRect/>
            </a:stretch>
          </p:blipFill>
          <p:spPr>
            <a:xfrm>
              <a:off x="0" y="4356100"/>
              <a:ext cx="5283200" cy="4229100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8287370" y="6819795"/>
            <a:ext cx="8779810" cy="220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Привлечение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внимания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школьников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к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землякам</a:t>
            </a:r>
            <a:r>
              <a:rPr lang="ru-RU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-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героям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Великой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Отечественной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войны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,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увековечивание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ru-RU" sz="2600" spc="130" dirty="0">
                <a:solidFill>
                  <a:srgbClr val="4D4A46"/>
                </a:solidFill>
                <a:latin typeface="Aileron Regular"/>
              </a:rPr>
              <a:t>памяти героев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посредством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создания</a:t>
            </a:r>
            <a:r>
              <a:rPr lang="en-US" sz="2600" spc="130" dirty="0">
                <a:solidFill>
                  <a:srgbClr val="4D4A46"/>
                </a:solidFill>
                <a:latin typeface="Aileron Regular"/>
              </a:rPr>
              <a:t> </a:t>
            </a:r>
            <a:r>
              <a:rPr lang="en-US" sz="2600" spc="130" dirty="0" err="1">
                <a:solidFill>
                  <a:srgbClr val="4D4A46"/>
                </a:solidFill>
                <a:latin typeface="Aileron Regular"/>
              </a:rPr>
              <a:t>буклета</a:t>
            </a:r>
            <a:endParaRPr lang="en-US" sz="2600" spc="130" dirty="0">
              <a:solidFill>
                <a:srgbClr val="4D4A46"/>
              </a:solidFill>
              <a:latin typeface="Aileron Regular"/>
            </a:endParaRPr>
          </a:p>
          <a:p>
            <a:pPr>
              <a:lnSpc>
                <a:spcPts val="3749"/>
              </a:lnSpc>
            </a:pPr>
            <a:endParaRPr lang="en-US" sz="2600" spc="130" dirty="0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87370" y="1616102"/>
            <a:ext cx="7488551" cy="53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2600" spc="130">
                <a:solidFill>
                  <a:srgbClr val="4D4A46"/>
                </a:solidFill>
                <a:latin typeface="Aileron Regular"/>
              </a:rPr>
              <a:t>Юные волонтеры Победы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664242" y="9220200"/>
            <a:ext cx="5595058" cy="5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pc="144" dirty="0" err="1">
                <a:solidFill>
                  <a:srgbClr val="4D4A46"/>
                </a:solidFill>
                <a:latin typeface="Aileron Regular" panose="020B0604020202020204" charset="0"/>
              </a:rPr>
              <a:t>Герои</a:t>
            </a:r>
            <a:r>
              <a:rPr lang="en-US" spc="144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pc="144" dirty="0" err="1">
                <a:solidFill>
                  <a:srgbClr val="4D4A46"/>
                </a:solidFill>
                <a:latin typeface="Aileron Regular" panose="020B0604020202020204" charset="0"/>
              </a:rPr>
              <a:t>родной</a:t>
            </a:r>
            <a:r>
              <a:rPr lang="en-US" spc="144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pc="96" dirty="0" err="1">
                <a:solidFill>
                  <a:srgbClr val="4D4A46"/>
                </a:solidFill>
                <a:latin typeface="Aileron Regular" panose="020B0604020202020204" charset="0"/>
              </a:rPr>
              <a:t>земли</a:t>
            </a:r>
            <a:endParaRPr lang="en-US" spc="96" dirty="0">
              <a:solidFill>
                <a:srgbClr val="4D4A46"/>
              </a:solidFill>
              <a:latin typeface="Aileron Regular" panose="020B0604020202020204" charset="0"/>
            </a:endParaRPr>
          </a:p>
          <a:p>
            <a:pPr algn="r">
              <a:lnSpc>
                <a:spcPts val="2520"/>
              </a:lnSpc>
            </a:pPr>
            <a:endParaRPr lang="en-US" sz="1200" spc="96" dirty="0">
              <a:solidFill>
                <a:srgbClr val="4D4A4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97633"/>
            <a:ext cx="9219793" cy="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500" spc="330">
                <a:solidFill>
                  <a:srgbClr val="4D4A46"/>
                </a:solidFill>
                <a:latin typeface="Aileron Heavy Bold"/>
              </a:rPr>
              <a:t>ЗАДАЧИ ПРОЕКТА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96875" y="4280014"/>
            <a:ext cx="6510440" cy="2048801"/>
            <a:chOff x="0" y="-25832"/>
            <a:chExt cx="8680588" cy="2731736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1291963" cy="1699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5"/>
                </a:lnSpc>
              </a:pPr>
              <a:r>
                <a:rPr lang="en-US" sz="8288" spc="497">
                  <a:solidFill>
                    <a:srgbClr val="4D4A46"/>
                  </a:solidFill>
                  <a:latin typeface="Aileron Heavy Bold"/>
                </a:rPr>
                <a:t>3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59378" y="-25832"/>
              <a:ext cx="6521210" cy="60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7"/>
                </a:lnSpc>
              </a:pPr>
              <a:r>
                <a:rPr lang="en-US" sz="2467" b="1" spc="222" dirty="0" err="1">
                  <a:solidFill>
                    <a:srgbClr val="4D4A46"/>
                  </a:solidFill>
                  <a:latin typeface="Aileron Regular Italics"/>
                </a:rPr>
                <a:t>Провести</a:t>
              </a:r>
              <a:r>
                <a:rPr lang="en-US" sz="2467" b="1" spc="222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67" b="1" spc="222" dirty="0" err="1">
                  <a:solidFill>
                    <a:srgbClr val="4D4A46"/>
                  </a:solidFill>
                  <a:latin typeface="Aileron Regular Italics"/>
                </a:rPr>
                <a:t>мероприятия</a:t>
              </a:r>
              <a:r>
                <a:rPr lang="en-US" sz="2467" spc="222" dirty="0">
                  <a:solidFill>
                    <a:srgbClr val="4D4A46"/>
                  </a:solidFill>
                  <a:latin typeface="Aileron Regular Italics"/>
                </a:rPr>
                <a:t>,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9378" y="624991"/>
              <a:ext cx="6521210" cy="2080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4"/>
                </a:lnSpc>
              </a:pP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посвященные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героям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Великой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Отечественной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войны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из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Иглинского</a:t>
              </a:r>
              <a:r>
                <a:rPr lang="en-US" sz="2414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14" spc="120" dirty="0" err="1">
                  <a:solidFill>
                    <a:srgbClr val="4D4A46"/>
                  </a:solidFill>
                  <a:latin typeface="Aileron Regular"/>
                </a:rPr>
                <a:t>района</a:t>
              </a:r>
              <a:r>
                <a:rPr lang="ru-RU" sz="2414" spc="120" dirty="0">
                  <a:solidFill>
                    <a:srgbClr val="4D4A46"/>
                  </a:solidFill>
                  <a:latin typeface="Aileron Regular"/>
                </a:rPr>
                <a:t>.</a:t>
              </a:r>
              <a:endParaRPr lang="en-US" sz="2414" spc="120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300913" y="1102267"/>
              <a:ext cx="2329586" cy="125052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3880503"/>
            <a:ext cx="6291773" cy="2546652"/>
            <a:chOff x="0" y="-104775"/>
            <a:chExt cx="8389030" cy="3395537"/>
          </a:xfrm>
        </p:grpSpPr>
        <p:sp>
          <p:nvSpPr>
            <p:cNvPr id="9" name="TextBox 9"/>
            <p:cNvSpPr txBox="1"/>
            <p:nvPr/>
          </p:nvSpPr>
          <p:spPr>
            <a:xfrm>
              <a:off x="0" y="575379"/>
              <a:ext cx="1248569" cy="165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52"/>
                </a:lnSpc>
              </a:pPr>
              <a:r>
                <a:rPr lang="en-US" sz="8010" spc="480">
                  <a:solidFill>
                    <a:srgbClr val="4D4A46"/>
                  </a:solidFill>
                  <a:latin typeface="Aileron Heavy Bold"/>
                </a:rPr>
                <a:t>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86851" y="-104775"/>
              <a:ext cx="6302179" cy="1978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6"/>
                </a:lnSpc>
              </a:pP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Собрать</a:t>
              </a:r>
              <a:r>
                <a:rPr lang="en-US" sz="2485" b="1" spc="223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сведения</a:t>
              </a:r>
              <a:r>
                <a:rPr lang="en-US" sz="2485" b="1" spc="223" dirty="0">
                  <a:solidFill>
                    <a:srgbClr val="4D4A46"/>
                  </a:solidFill>
                  <a:latin typeface="Aileron Regular Italics"/>
                </a:rPr>
                <a:t> о </a:t>
              </a: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героях</a:t>
              </a:r>
              <a:r>
                <a:rPr lang="en-US" sz="2485" b="1" spc="223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Великой</a:t>
              </a:r>
              <a:r>
                <a:rPr lang="en-US" sz="2485" b="1" spc="223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Отечественной</a:t>
              </a:r>
              <a:r>
                <a:rPr lang="en-US" sz="2485" b="1" spc="223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85" b="1" spc="223" dirty="0" err="1">
                  <a:solidFill>
                    <a:srgbClr val="4D4A46"/>
                  </a:solidFill>
                  <a:latin typeface="Aileron Regular Italics"/>
                </a:rPr>
                <a:t>войны</a:t>
              </a:r>
              <a:endParaRPr lang="en-US" sz="2485" b="1" spc="223" dirty="0">
                <a:solidFill>
                  <a:srgbClr val="4D4A46"/>
                </a:solidFill>
                <a:latin typeface="Aileron Regular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86851" y="1110934"/>
              <a:ext cx="6302178" cy="217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1"/>
                </a:lnSpc>
              </a:pPr>
              <a:endParaRPr dirty="0"/>
            </a:p>
            <a:p>
              <a:pPr>
                <a:lnSpc>
                  <a:spcPts val="4421"/>
                </a:lnSpc>
              </a:pPr>
              <a:r>
                <a:rPr lang="en-US" sz="2526" spc="126" dirty="0" err="1">
                  <a:solidFill>
                    <a:srgbClr val="4D4A46"/>
                  </a:solidFill>
                  <a:latin typeface="Aileron Regular"/>
                </a:rPr>
                <a:t>из</a:t>
              </a:r>
              <a:r>
                <a:rPr lang="en-US" sz="2526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6" spc="126" dirty="0" err="1">
                  <a:solidFill>
                    <a:srgbClr val="4D4A46"/>
                  </a:solidFill>
                  <a:latin typeface="Aileron Regular"/>
                </a:rPr>
                <a:t>Иглинского</a:t>
              </a:r>
              <a:r>
                <a:rPr lang="en-US" sz="2526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6" spc="126" dirty="0" err="1">
                  <a:solidFill>
                    <a:srgbClr val="4D4A46"/>
                  </a:solidFill>
                  <a:latin typeface="Aileron Regular"/>
                </a:rPr>
                <a:t>района</a:t>
              </a:r>
              <a:r>
                <a:rPr lang="en-US" sz="2526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6" spc="126" dirty="0" err="1">
                  <a:solidFill>
                    <a:srgbClr val="4D4A46"/>
                  </a:solidFill>
                  <a:latin typeface="Aileron Regular"/>
                </a:rPr>
                <a:t>Республики</a:t>
              </a:r>
              <a:r>
                <a:rPr lang="en-US" sz="2526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6" spc="126" dirty="0" err="1">
                  <a:solidFill>
                    <a:srgbClr val="4D4A46"/>
                  </a:solidFill>
                  <a:latin typeface="Aileron Regular"/>
                </a:rPr>
                <a:t>Башкортостан</a:t>
              </a:r>
              <a:r>
                <a:rPr lang="ru-RU" sz="2526" spc="126" dirty="0">
                  <a:solidFill>
                    <a:srgbClr val="4D4A46"/>
                  </a:solidFill>
                  <a:latin typeface="Aileron Regular"/>
                </a:rPr>
                <a:t>.</a:t>
              </a:r>
              <a:endParaRPr lang="en-US" sz="2526" spc="126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 rot="16200000">
              <a:off x="290806" y="1669199"/>
              <a:ext cx="2251342" cy="120851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226001" y="7050918"/>
            <a:ext cx="6556106" cy="1780876"/>
            <a:chOff x="0" y="-28575"/>
            <a:chExt cx="8741474" cy="237450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301025" cy="172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66"/>
                </a:lnSpc>
              </a:pPr>
              <a:r>
                <a:rPr lang="en-US" sz="8346" spc="500">
                  <a:solidFill>
                    <a:srgbClr val="4D4A46"/>
                  </a:solidFill>
                  <a:latin typeface="Aileron Heavy Bold"/>
                </a:rPr>
                <a:t>4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4524" y="-27807"/>
              <a:ext cx="6566950" cy="60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4"/>
                </a:lnSpc>
              </a:pPr>
              <a:r>
                <a:rPr lang="en-US" sz="2490" b="1" spc="224" dirty="0" err="1">
                  <a:solidFill>
                    <a:srgbClr val="4D4A46"/>
                  </a:solidFill>
                  <a:latin typeface="Aileron Regular Italics"/>
                </a:rPr>
                <a:t>Создать</a:t>
              </a:r>
              <a:r>
                <a:rPr lang="en-US" sz="2490" b="1" spc="224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90" b="1" spc="224" dirty="0" err="1">
                  <a:solidFill>
                    <a:srgbClr val="4D4A46"/>
                  </a:solidFill>
                  <a:latin typeface="Aileron Regular Italics"/>
                </a:rPr>
                <a:t>буклет</a:t>
              </a:r>
              <a:endParaRPr lang="en-US" sz="2490" b="1" spc="224" dirty="0">
                <a:solidFill>
                  <a:srgbClr val="4D4A46"/>
                </a:solidFill>
                <a:latin typeface="Aileron Regular Itali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74524" y="673206"/>
              <a:ext cx="6566950" cy="132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81"/>
                </a:lnSpc>
              </a:pPr>
              <a:r>
                <a:rPr lang="ru-RU" sz="2332" spc="116" dirty="0">
                  <a:solidFill>
                    <a:srgbClr val="4D4A46"/>
                  </a:solidFill>
                  <a:latin typeface="Aileron Regular"/>
                </a:rPr>
                <a:t>«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Герои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Великой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Отечественной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войны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из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Иглинского</a:t>
              </a:r>
              <a:r>
                <a:rPr lang="en-US" sz="2332" spc="11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332" spc="116" dirty="0" err="1">
                  <a:solidFill>
                    <a:srgbClr val="4D4A46"/>
                  </a:solidFill>
                  <a:latin typeface="Aileron Regular"/>
                </a:rPr>
                <a:t>района</a:t>
              </a:r>
              <a:r>
                <a:rPr lang="ru-RU" sz="2332" spc="116" dirty="0">
                  <a:solidFill>
                    <a:srgbClr val="4D4A46"/>
                  </a:solidFill>
                  <a:latin typeface="Aileron Regular"/>
                </a:rPr>
                <a:t>».</a:t>
              </a:r>
              <a:endParaRPr lang="en-US" sz="2332" spc="116" dirty="0">
                <a:solidFill>
                  <a:srgbClr val="4D4A46"/>
                </a:solidFill>
                <a:latin typeface="Aileron Regular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303023" y="1109999"/>
              <a:ext cx="2345926" cy="125929"/>
            </a:xfrm>
            <a:prstGeom prst="rect">
              <a:avLst/>
            </a:prstGeom>
            <a:solidFill>
              <a:srgbClr val="FFFDF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6956796"/>
            <a:ext cx="6543331" cy="2660221"/>
            <a:chOff x="0" y="-104775"/>
            <a:chExt cx="8724442" cy="218443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17439"/>
              <a:ext cx="1298490" cy="171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46"/>
                </a:lnSpc>
              </a:pPr>
              <a:r>
                <a:rPr lang="en-US" sz="8330" spc="499">
                  <a:solidFill>
                    <a:srgbClr val="4D4A46"/>
                  </a:solidFill>
                  <a:latin typeface="Aileron Heavy Bold"/>
                </a:rPr>
                <a:t>2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70287" y="-104775"/>
              <a:ext cx="6554155" cy="118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0"/>
                </a:lnSpc>
              </a:pP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Провести</a:t>
              </a:r>
              <a:r>
                <a:rPr lang="en-US" sz="2425" b="1" spc="218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социальный</a:t>
              </a:r>
              <a:r>
                <a:rPr lang="en-US" sz="2425" b="1" spc="218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опрос</a:t>
              </a:r>
              <a:r>
                <a:rPr lang="en-US" sz="2425" b="1" spc="218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среди</a:t>
              </a:r>
              <a:r>
                <a:rPr lang="en-US" sz="2425" b="1" spc="218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целевой</a:t>
              </a:r>
              <a:r>
                <a:rPr lang="en-US" sz="2425" b="1" spc="218" dirty="0">
                  <a:solidFill>
                    <a:srgbClr val="4D4A46"/>
                  </a:solidFill>
                  <a:latin typeface="Aileron Regular Italics"/>
                </a:rPr>
                <a:t> </a:t>
              </a:r>
              <a:r>
                <a:rPr lang="en-US" sz="2425" b="1" spc="218" dirty="0" err="1">
                  <a:solidFill>
                    <a:srgbClr val="4D4A46"/>
                  </a:solidFill>
                  <a:latin typeface="Aileron Regular Italics"/>
                </a:rPr>
                <a:t>группы</a:t>
              </a:r>
              <a:r>
                <a:rPr lang="ru-RU" sz="2425" b="1" spc="218" dirty="0">
                  <a:solidFill>
                    <a:srgbClr val="4D4A46"/>
                  </a:solidFill>
                  <a:latin typeface="Aileron Regular Italics"/>
                </a:rPr>
                <a:t>.</a:t>
              </a:r>
              <a:endParaRPr lang="en-US" sz="2425" b="1" spc="218" dirty="0">
                <a:solidFill>
                  <a:srgbClr val="4D4A46"/>
                </a:solidFill>
                <a:latin typeface="Aileron Regular Itali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70287" y="1200524"/>
              <a:ext cx="6554155" cy="87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2"/>
                </a:lnSpc>
              </a:pPr>
              <a:r>
                <a:rPr lang="en-US" sz="2527" spc="126" dirty="0" err="1">
                  <a:solidFill>
                    <a:srgbClr val="4D4A46"/>
                  </a:solidFill>
                  <a:latin typeface="Aileron Regular"/>
                </a:rPr>
                <a:t>Проанализировать</a:t>
              </a:r>
              <a:r>
                <a:rPr lang="en-US" sz="2527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7" spc="126" dirty="0" err="1">
                  <a:solidFill>
                    <a:srgbClr val="4D4A46"/>
                  </a:solidFill>
                  <a:latin typeface="Aileron Regular"/>
                </a:rPr>
                <a:t>полученные</a:t>
              </a:r>
              <a:r>
                <a:rPr lang="en-US" sz="2527" spc="126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527" spc="126" dirty="0" err="1">
                  <a:solidFill>
                    <a:srgbClr val="4D4A46"/>
                  </a:solidFill>
                  <a:latin typeface="Aileron Regular"/>
                </a:rPr>
                <a:t>данные</a:t>
              </a:r>
              <a:r>
                <a:rPr lang="ru-RU" sz="2527" spc="126" dirty="0">
                  <a:solidFill>
                    <a:srgbClr val="4D4A46"/>
                  </a:solidFill>
                  <a:latin typeface="Aileron Regular"/>
                </a:rPr>
                <a:t>.</a:t>
              </a:r>
              <a:endParaRPr lang="en-US" sz="2527" spc="126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5039988" y="-338627"/>
            <a:ext cx="10964254" cy="10964254"/>
            <a:chOff x="0" y="0"/>
            <a:chExt cx="1695450" cy="16954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5773400" y="9563100"/>
            <a:ext cx="5595058" cy="29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Герои</a:t>
            </a:r>
            <a:r>
              <a:rPr lang="en-US" sz="1800" spc="144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родной</a:t>
            </a:r>
            <a:r>
              <a:rPr lang="en-US" sz="1800" spc="144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1800" spc="144" dirty="0" err="1">
                <a:solidFill>
                  <a:srgbClr val="E4D4C5"/>
                </a:solidFill>
                <a:latin typeface="Aileron Regular"/>
              </a:rPr>
              <a:t>земли</a:t>
            </a:r>
            <a:endParaRPr lang="en-US" sz="1800" spc="144" dirty="0">
              <a:solidFill>
                <a:srgbClr val="E4D4C5"/>
              </a:solidFill>
              <a:latin typeface="Aileron Regular"/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99817204-A632-4785-A7EF-DAB1ED8A7DE9}"/>
              </a:ext>
            </a:extLst>
          </p:cNvPr>
          <p:cNvSpPr/>
          <p:nvPr/>
        </p:nvSpPr>
        <p:spPr>
          <a:xfrm rot="16200000">
            <a:off x="1213240" y="7939319"/>
            <a:ext cx="1759444" cy="94447"/>
          </a:xfrm>
          <a:prstGeom prst="rect">
            <a:avLst/>
          </a:prstGeom>
          <a:solidFill>
            <a:srgbClr val="FFFDFD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120" y="1379335"/>
            <a:ext cx="10725845" cy="421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8000">
                <a:solidFill>
                  <a:srgbClr val="4D4A46"/>
                </a:solidFill>
                <a:latin typeface="Aileron Heavy Bold"/>
              </a:rPr>
              <a:t>ученики средних (5–8 ) и старших </a:t>
            </a:r>
          </a:p>
          <a:p>
            <a:pPr>
              <a:lnSpc>
                <a:spcPts val="7679"/>
              </a:lnSpc>
            </a:pPr>
            <a:r>
              <a:rPr lang="en-US" sz="8000">
                <a:solidFill>
                  <a:srgbClr val="4D4A46"/>
                </a:solidFill>
                <a:latin typeface="Aileron Heavy Bold"/>
              </a:rPr>
              <a:t>(9–11) классов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4D4A46"/>
              </a:solidFill>
              <a:latin typeface="Aileron Heavy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7110" y="424777"/>
            <a:ext cx="5595058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 dirty="0">
                <a:solidFill>
                  <a:srgbClr val="4D4A46"/>
                </a:solidFill>
                <a:latin typeface="Aileron Regular Italics"/>
              </a:rPr>
              <a:t>Целевая </a:t>
            </a:r>
            <a:r>
              <a:rPr lang="en-US" sz="3400" spc="102" dirty="0" err="1">
                <a:solidFill>
                  <a:srgbClr val="2E2E30"/>
                </a:solidFill>
                <a:latin typeface="Aileron Regular Italics"/>
              </a:rPr>
              <a:t>группа</a:t>
            </a:r>
            <a:endParaRPr lang="en-US" sz="3400" spc="102" dirty="0">
              <a:solidFill>
                <a:srgbClr val="2E2E30"/>
              </a:solidFill>
              <a:latin typeface="Aileron Regular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9056" y="4234487"/>
            <a:ext cx="559505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60"/>
              </a:lnSpc>
            </a:pPr>
            <a:r>
              <a:rPr lang="en-US" sz="3000" spc="270" dirty="0">
                <a:solidFill>
                  <a:srgbClr val="2E2E30"/>
                </a:solidFill>
                <a:latin typeface="Aileron Regular Italics"/>
              </a:rPr>
              <a:t>Целевая </a:t>
            </a:r>
            <a:r>
              <a:rPr lang="en-US" sz="3000" spc="270" dirty="0" err="1">
                <a:solidFill>
                  <a:srgbClr val="2E2E30"/>
                </a:solidFill>
                <a:latin typeface="Aileron Regular Italics"/>
              </a:rPr>
              <a:t>группа</a:t>
            </a:r>
            <a:endParaRPr lang="en-US" sz="3000" spc="270" dirty="0">
              <a:solidFill>
                <a:srgbClr val="2E2E30"/>
              </a:solidFill>
              <a:latin typeface="Aileron Regular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78594" y="9547515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2E2E30"/>
                </a:solidFill>
                <a:latin typeface="Aileron Regular"/>
              </a:rPr>
              <a:t>Герои родной земли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24503"/>
            <a:ext cx="6679573" cy="404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ОСНОВНЫЕ ШАГИ РЕАЛИЗАЦИИ ПРОЕКТА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32368" y="1000125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32368" y="3341256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32368" y="5703456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 dirty="0">
                <a:solidFill>
                  <a:srgbClr val="4D4A46"/>
                </a:solidFill>
                <a:latin typeface="Aileron Heavy Bold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27605" y="7516862"/>
            <a:ext cx="1418691" cy="10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 dirty="0">
                <a:solidFill>
                  <a:srgbClr val="4D4A46"/>
                </a:solidFill>
                <a:latin typeface="Aileron Heavy Bold"/>
              </a:rPr>
              <a:t>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275875" y="1021556"/>
            <a:ext cx="6607534" cy="2107969"/>
            <a:chOff x="0" y="-9525"/>
            <a:chExt cx="8810046" cy="281062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8810046" cy="1391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Поиск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информации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и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подготовка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материала</a:t>
              </a:r>
              <a:endParaRPr lang="en-US" sz="3400" b="1" spc="102" dirty="0">
                <a:solidFill>
                  <a:srgbClr val="4D4A46"/>
                </a:solidFill>
                <a:latin typeface="Aileron Heavy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39018"/>
              <a:ext cx="8810046" cy="1362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spc="120" dirty="0">
                  <a:solidFill>
                    <a:srgbClr val="4D4A46"/>
                  </a:solidFill>
                  <a:latin typeface="Aileron Regular"/>
                </a:rPr>
                <a:t>о </a:t>
              </a:r>
              <a:r>
                <a:rPr lang="en-US" sz="2400" spc="120" dirty="0" err="1">
                  <a:solidFill>
                    <a:srgbClr val="4D4A46"/>
                  </a:solidFill>
                  <a:latin typeface="Aileron Regular"/>
                </a:rPr>
                <a:t>земляках-героях</a:t>
              </a:r>
              <a:r>
                <a:rPr lang="en-US" sz="2400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00" spc="120" dirty="0" err="1">
                  <a:solidFill>
                    <a:srgbClr val="4D4A46"/>
                  </a:solidFill>
                  <a:latin typeface="Aileron Regular"/>
                </a:rPr>
                <a:t>Великой</a:t>
              </a:r>
              <a:r>
                <a:rPr lang="en-US" sz="2400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00" spc="120" dirty="0" err="1">
                  <a:solidFill>
                    <a:srgbClr val="4D4A46"/>
                  </a:solidFill>
                  <a:latin typeface="Aileron Regular"/>
                </a:rPr>
                <a:t>Отечественной</a:t>
              </a:r>
              <a:r>
                <a:rPr lang="en-US" sz="2400" spc="120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400" spc="120" dirty="0" err="1">
                  <a:solidFill>
                    <a:srgbClr val="4D4A46"/>
                  </a:solidFill>
                  <a:latin typeface="Aileron Regular"/>
                </a:rPr>
                <a:t>войны</a:t>
              </a:r>
              <a:r>
                <a:rPr lang="ru-RU" sz="2400" spc="120" dirty="0">
                  <a:solidFill>
                    <a:srgbClr val="4D4A46"/>
                  </a:solidFill>
                  <a:latin typeface="Aileron Regular"/>
                </a:rPr>
                <a:t>.</a:t>
              </a:r>
              <a:endParaRPr lang="en-US" sz="24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75875" y="3362687"/>
            <a:ext cx="6177114" cy="2079312"/>
            <a:chOff x="0" y="-9525"/>
            <a:chExt cx="8236152" cy="277241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236152" cy="208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Проведение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и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анализ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социологического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опроса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в Google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форме</a:t>
              </a:r>
              <a:r>
                <a:rPr lang="ru-RU" sz="3400" b="1" spc="102" dirty="0">
                  <a:solidFill>
                    <a:srgbClr val="4D4A46"/>
                  </a:solidFill>
                  <a:latin typeface="Aileron Heavy Bold"/>
                </a:rPr>
                <a:t>.</a:t>
              </a:r>
              <a:endParaRPr lang="en-US" sz="3400" b="1" spc="102" dirty="0">
                <a:solidFill>
                  <a:srgbClr val="4D4A46"/>
                </a:solidFill>
                <a:latin typeface="Aileron Heavy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129898"/>
              <a:ext cx="8236152" cy="632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24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275875" y="5645393"/>
            <a:ext cx="6186639" cy="1076008"/>
            <a:chOff x="0" y="-428045"/>
            <a:chExt cx="8248852" cy="143467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28045"/>
              <a:ext cx="8236152" cy="675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Проведение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400" b="1" spc="102" dirty="0" err="1">
                  <a:solidFill>
                    <a:srgbClr val="4D4A46"/>
                  </a:solidFill>
                  <a:latin typeface="Aileron Heavy Bold"/>
                </a:rPr>
                <a:t>мероприятий</a:t>
              </a:r>
              <a:r>
                <a:rPr lang="en-US" sz="3400" b="1" spc="102" dirty="0">
                  <a:solidFill>
                    <a:srgbClr val="4D4A46"/>
                  </a:solidFill>
                  <a:latin typeface="Aileron Heavy Bold"/>
                </a:rPr>
                <a:t>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" y="362695"/>
              <a:ext cx="8236152" cy="643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2400" spc="120" dirty="0">
                  <a:solidFill>
                    <a:srgbClr val="4D4A46"/>
                  </a:solidFill>
                  <a:latin typeface="Aileron Regular"/>
                </a:rPr>
                <a:t>для целевой группы.</a:t>
              </a:r>
              <a:endParaRPr lang="en-US" sz="2400" spc="120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318737" y="7458678"/>
            <a:ext cx="5212997" cy="1979233"/>
            <a:chOff x="0" y="-9525"/>
            <a:chExt cx="6950663" cy="263897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6950663" cy="653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1"/>
                </a:lnSpc>
              </a:pPr>
              <a:r>
                <a:rPr lang="en-US" sz="3167" b="1" spc="95" dirty="0" err="1">
                  <a:solidFill>
                    <a:srgbClr val="4D4A46"/>
                  </a:solidFill>
                  <a:latin typeface="Aileron Heavy Bold"/>
                </a:rPr>
                <a:t>Создание</a:t>
              </a:r>
              <a:r>
                <a:rPr lang="en-US" sz="3167" b="1" spc="95" dirty="0">
                  <a:solidFill>
                    <a:srgbClr val="4D4A46"/>
                  </a:solidFill>
                  <a:latin typeface="Aileron Heavy Bold"/>
                </a:rPr>
                <a:t> </a:t>
              </a:r>
              <a:r>
                <a:rPr lang="en-US" sz="3167" b="1" spc="95" dirty="0" err="1">
                  <a:solidFill>
                    <a:srgbClr val="4D4A46"/>
                  </a:solidFill>
                  <a:latin typeface="Aileron Heavy Bold"/>
                </a:rPr>
                <a:t>буклета</a:t>
              </a:r>
              <a:r>
                <a:rPr lang="en-US" sz="3167" b="1" spc="95" dirty="0">
                  <a:solidFill>
                    <a:srgbClr val="4D4A46"/>
                  </a:solidFill>
                  <a:latin typeface="Aileron Heavy Bold"/>
                </a:rPr>
                <a:t>,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97471"/>
              <a:ext cx="6950663" cy="1931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3"/>
                </a:lnSpc>
              </a:pP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посвященного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героям</a:t>
              </a:r>
              <a:endParaRPr lang="en-US" sz="2236" spc="111" dirty="0">
                <a:solidFill>
                  <a:srgbClr val="4D4A46"/>
                </a:solidFill>
                <a:latin typeface="Aileron Regular"/>
              </a:endParaRPr>
            </a:p>
            <a:p>
              <a:pPr>
                <a:lnSpc>
                  <a:spcPts val="3913"/>
                </a:lnSpc>
              </a:pP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Великой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Отечественной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войны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из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Иглинского</a:t>
              </a:r>
              <a:r>
                <a:rPr lang="en-US" sz="2236" spc="111" dirty="0">
                  <a:solidFill>
                    <a:srgbClr val="4D4A46"/>
                  </a:solidFill>
                  <a:latin typeface="Aileron Regular"/>
                </a:rPr>
                <a:t> </a:t>
              </a:r>
              <a:r>
                <a:rPr lang="en-US" sz="2236" spc="111" dirty="0" err="1">
                  <a:solidFill>
                    <a:srgbClr val="4D4A46"/>
                  </a:solidFill>
                  <a:latin typeface="Aileron Regular"/>
                </a:rPr>
                <a:t>района</a:t>
              </a:r>
              <a:r>
                <a:rPr lang="ru-RU" sz="2236" spc="111" dirty="0">
                  <a:solidFill>
                    <a:srgbClr val="4D4A46"/>
                  </a:solidFill>
                  <a:latin typeface="Aileron Regular"/>
                </a:rPr>
                <a:t>.</a:t>
              </a:r>
              <a:endParaRPr lang="en-US" sz="2236" spc="111" dirty="0">
                <a:solidFill>
                  <a:srgbClr val="4D4A46"/>
                </a:solidFill>
                <a:latin typeface="Aileron Regular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-5400000">
            <a:off x="5036132" y="5096893"/>
            <a:ext cx="7963168" cy="140392"/>
          </a:xfrm>
          <a:prstGeom prst="rect">
            <a:avLst/>
          </a:prstGeom>
          <a:solidFill>
            <a:srgbClr val="FFFDFD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9972" y="2003392"/>
            <a:ext cx="17643228" cy="272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18"/>
              </a:lnSpc>
            </a:pP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Работу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по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поиску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информации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я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начала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с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посещения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школьного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музея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.</a:t>
            </a:r>
            <a:r>
              <a:rPr lang="ru-RU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Было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выяснено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что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6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героев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Советского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Союза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и 1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герой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Российской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Федерации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были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родом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из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Иглинского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района</a:t>
            </a:r>
            <a:r>
              <a:rPr lang="ru-RU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(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Бесценный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В.Н.,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Силантьев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И. М. 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Анискин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М. А. 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Пономарев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П. И. 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Шишков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М. Ф.</a:t>
            </a:r>
            <a:r>
              <a:rPr lang="ru-RU" sz="3153" spc="157" dirty="0">
                <a:solidFill>
                  <a:srgbClr val="E4D4C5"/>
                </a:solidFill>
                <a:latin typeface="Aileron Regular"/>
              </a:rPr>
              <a:t> 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Еремеев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П. В. , </a:t>
            </a:r>
            <a:r>
              <a:rPr lang="en-US" sz="3153" spc="157" dirty="0" err="1">
                <a:solidFill>
                  <a:srgbClr val="E4D4C5"/>
                </a:solidFill>
                <a:latin typeface="Aileron Regular"/>
              </a:rPr>
              <a:t>Томаров</a:t>
            </a:r>
            <a:r>
              <a:rPr lang="en-US" sz="3153" spc="157" dirty="0">
                <a:solidFill>
                  <a:srgbClr val="E4D4C5"/>
                </a:solidFill>
                <a:latin typeface="Aileron Regular"/>
              </a:rPr>
              <a:t> В. А. )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797914"/>
            <a:ext cx="18687345" cy="102569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7467" b="17596"/>
          <a:stretch>
            <a:fillRect/>
          </a:stretch>
        </p:blipFill>
        <p:spPr>
          <a:xfrm>
            <a:off x="1691661" y="5517597"/>
            <a:ext cx="14904677" cy="62813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21874" y="7179455"/>
            <a:ext cx="939847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1664242" y="9659555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E4D4C5"/>
                </a:solidFill>
                <a:latin typeface="Aileron Regular"/>
              </a:rPr>
              <a:t>Герои родной земли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1891" y="153669"/>
            <a:ext cx="15457409" cy="12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Поиск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информации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о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героях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Великой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Отечественной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войны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из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Иглинского</a:t>
            </a:r>
            <a:r>
              <a:rPr lang="en-US" sz="3700" b="1" spc="296" dirty="0">
                <a:solidFill>
                  <a:srgbClr val="E4D4C5"/>
                </a:solidFill>
                <a:latin typeface="Aileron Regular Bold"/>
              </a:rPr>
              <a:t> </a:t>
            </a:r>
            <a:r>
              <a:rPr lang="en-US" sz="3700" b="1" spc="296" dirty="0" err="1">
                <a:solidFill>
                  <a:srgbClr val="E4D4C5"/>
                </a:solidFill>
                <a:latin typeface="Aileron Regular Bold"/>
              </a:rPr>
              <a:t>района</a:t>
            </a:r>
            <a:endParaRPr lang="en-US" sz="3700" b="1" spc="296" dirty="0">
              <a:solidFill>
                <a:srgbClr val="E4D4C5"/>
              </a:solidFill>
              <a:latin typeface="Aileron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37159" y="9003068"/>
            <a:ext cx="939847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1229" y="3808564"/>
            <a:ext cx="6336987" cy="86950"/>
          </a:xfrm>
          <a:prstGeom prst="rect">
            <a:avLst/>
          </a:prstGeom>
          <a:solidFill>
            <a:srgbClr val="FF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459" t="9289" r="6006"/>
          <a:stretch>
            <a:fillRect/>
          </a:stretch>
        </p:blipFill>
        <p:spPr>
          <a:xfrm>
            <a:off x="7655617" y="1028700"/>
            <a:ext cx="9891493" cy="76878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229" y="325120"/>
            <a:ext cx="5653542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Поиск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информации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о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героях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Великой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Отечественной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войны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из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Иглинского</a:t>
            </a:r>
            <a:r>
              <a:rPr lang="en-US" sz="3700" spc="296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00" spc="296" dirty="0" err="1">
                <a:solidFill>
                  <a:srgbClr val="000000"/>
                </a:solidFill>
                <a:latin typeface="Aileron Regular Bold"/>
              </a:rPr>
              <a:t>района</a:t>
            </a:r>
            <a:endParaRPr lang="en-US" sz="3700" spc="296" dirty="0">
              <a:solidFill>
                <a:srgbClr val="000000"/>
              </a:solidFill>
              <a:latin typeface="Aileron Regul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1229" y="4125361"/>
            <a:ext cx="7170171" cy="4465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7"/>
              </a:lnSpc>
            </a:pP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Беседа</a:t>
            </a:r>
            <a:r>
              <a:rPr lang="en-US" sz="2800" spc="126" dirty="0">
                <a:solidFill>
                  <a:srgbClr val="4D4A46"/>
                </a:solidFill>
                <a:latin typeface="Aileron Regular" panose="020B0604020202020204" charset="0"/>
              </a:rPr>
              <a:t> с </a:t>
            </a: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учеником</a:t>
            </a:r>
            <a:r>
              <a:rPr lang="en-US" sz="2800" spc="126" dirty="0">
                <a:solidFill>
                  <a:srgbClr val="4D4A46"/>
                </a:solidFill>
                <a:latin typeface="Aileron Regular" panose="020B0604020202020204" charset="0"/>
              </a:rPr>
              <a:t> 11 </a:t>
            </a: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класса</a:t>
            </a:r>
            <a:r>
              <a:rPr lang="en-US" sz="2800" spc="126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Гильфановым</a:t>
            </a:r>
            <a:r>
              <a:rPr lang="en-US" sz="2800" spc="126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Денисом</a:t>
            </a:r>
            <a:r>
              <a:rPr lang="en-US" sz="2800" spc="126" dirty="0">
                <a:solidFill>
                  <a:srgbClr val="4D4A46"/>
                </a:solidFill>
                <a:latin typeface="Aileron Regular" panose="020B0604020202020204" charset="0"/>
              </a:rPr>
              <a:t>, </a:t>
            </a:r>
            <a:r>
              <a:rPr lang="en-US" sz="2800" spc="126" dirty="0" err="1">
                <a:solidFill>
                  <a:srgbClr val="4D4A46"/>
                </a:solidFill>
                <a:latin typeface="Aileron Regular" panose="020B0604020202020204" charset="0"/>
              </a:rPr>
              <a:t>занимающимся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endParaRPr lang="ru-RU" sz="2800" spc="60" dirty="0">
              <a:solidFill>
                <a:srgbClr val="4D4A46"/>
              </a:solidFill>
              <a:latin typeface="Aileron Regular" panose="020B0604020202020204" charset="0"/>
            </a:endParaRPr>
          </a:p>
          <a:p>
            <a:pPr>
              <a:lnSpc>
                <a:spcPts val="4417"/>
              </a:lnSpc>
            </a:pP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научно-исследовательской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деятельностью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.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Денис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поделился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сведениями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,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которые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он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получил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во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время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написания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исследовательских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работ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,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посвященных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участникам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Великой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Отечественной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войны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из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Иглинского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 </a:t>
            </a:r>
            <a:r>
              <a:rPr lang="en-US" sz="2800" spc="60" dirty="0" err="1">
                <a:solidFill>
                  <a:srgbClr val="4D4A46"/>
                </a:solidFill>
                <a:latin typeface="Aileron Regular" panose="020B0604020202020204" charset="0"/>
              </a:rPr>
              <a:t>района</a:t>
            </a:r>
            <a:r>
              <a:rPr lang="en-US" sz="2800" spc="60" dirty="0">
                <a:solidFill>
                  <a:srgbClr val="4D4A46"/>
                </a:solidFill>
                <a:latin typeface="Aileron Regular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000" r="3272" b="331"/>
          <a:stretch>
            <a:fillRect/>
          </a:stretch>
        </p:blipFill>
        <p:spPr>
          <a:xfrm>
            <a:off x="6553200" y="541571"/>
            <a:ext cx="10363200" cy="86335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64242" y="9456931"/>
            <a:ext cx="5595058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Герои родной земли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229" y="325120"/>
            <a:ext cx="5653542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spcBef>
                <a:spcPct val="0"/>
              </a:spcBef>
            </a:pPr>
            <a:r>
              <a:rPr lang="en-US" sz="3700" spc="296">
                <a:solidFill>
                  <a:srgbClr val="000000"/>
                </a:solidFill>
                <a:latin typeface="Aileron Regular Bold"/>
              </a:rPr>
              <a:t>Поиск информации о героях Великой Отечественной войны из Иглинского района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885</Words>
  <Application>Microsoft Office PowerPoint</Application>
  <PresentationFormat>Произвольный</PresentationFormat>
  <Paragraphs>135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Aileron Regular Bold</vt:lpstr>
      <vt:lpstr>Calibri</vt:lpstr>
      <vt:lpstr>Arimo Bold</vt:lpstr>
      <vt:lpstr>Aileron Heavy</vt:lpstr>
      <vt:lpstr>Aileron Heavy Bold</vt:lpstr>
      <vt:lpstr>Aileron Heavy Italics</vt:lpstr>
      <vt:lpstr>Aileron Regular Italics</vt:lpstr>
      <vt:lpstr>Open Sans Bold</vt:lpstr>
      <vt:lpstr>Aileron Regular</vt:lpstr>
      <vt:lpstr>Arimo</vt:lpstr>
      <vt:lpstr>Arial</vt:lpstr>
      <vt:lpstr>Aileron Regular Bold Italics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cp:lastModifiedBy>auntaza@mail.ru</cp:lastModifiedBy>
  <cp:revision>9</cp:revision>
  <dcterms:created xsi:type="dcterms:W3CDTF">2006-08-16T00:00:00Z</dcterms:created>
  <dcterms:modified xsi:type="dcterms:W3CDTF">2021-04-14T17:58:45Z</dcterms:modified>
  <dc:identifier>DAEauORPY4I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4094947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