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3AA3F4D0-4569-45BF-8022-652F09A081AE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2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2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3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27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9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2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2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2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2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3" Type="http://schemas.openxmlformats.org/officeDocument/2006/relationships/image" Target="../media/image2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1.png"/><Relationship Id="rId17" Type="http://schemas.openxmlformats.org/officeDocument/2006/relationships/image" Target="../media/image1.png"/><Relationship Id="rId1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18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3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Relationship Id="rId15" Type="http://schemas.openxmlformats.org/officeDocument/2006/relationships/image" Target="../media/image21.png"/><Relationship Id="rId14" Type="http://schemas.openxmlformats.org/officeDocument/2006/relationships/image" Target="../media/image19.png"/><Relationship Id="rId17" Type="http://schemas.openxmlformats.org/officeDocument/2006/relationships/image" Target="../media/image30.png"/><Relationship Id="rId1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9" Type="http://schemas.openxmlformats.org/officeDocument/2006/relationships/image" Target="../media/image23.png"/><Relationship Id="rId6" Type="http://schemas.openxmlformats.org/officeDocument/2006/relationships/image" Target="../media/image8.png"/><Relationship Id="rId18" Type="http://schemas.openxmlformats.org/officeDocument/2006/relationships/image" Target="../media/image3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.bin"/><Relationship Id="rId10" Type="http://schemas.openxmlformats.org/officeDocument/2006/relationships/image" Target="../media/image35.png"/><Relationship Id="rId13" Type="http://schemas.openxmlformats.org/officeDocument/2006/relationships/image" Target="../media/image36.png"/><Relationship Id="rId1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31.png"/><Relationship Id="rId9" Type="http://schemas.openxmlformats.org/officeDocument/2006/relationships/image" Target="../media/image28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628600" y="-2"/>
            <a:ext cx="76575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ИССЛЕДОВАНИЕ КАЧЕСТВА ДЕТСКОГО ПИТАНИЯ РАЗНЫХ ПРОИЗВОДИТЕЛЕЙ. НЕОБХОДИМОСТЬ ПРИМЕНЕНИЯ ГОТОВОГО ПИТАНИЯ ДЛЯ КОРМЛЕНИЯ ДЕТЕЙ.</a:t>
            </a:r>
            <a:endParaRPr sz="2800"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3081975" y="3195500"/>
            <a:ext cx="52356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Автор работы:Тарасова Наталия Константиновна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МАОУ школы№103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Ученица 8 класса  </a:t>
            </a:r>
            <a:endParaRPr b="1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1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Руководитель работы:Андреева Елена Николаевна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1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к.б.н.,педагог дополнительного образования МАОУ ДО ЦНИ”Росток”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1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Новикова Елена Николаевна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1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Учитель,МАОУ школы №103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ct val="79998"/>
              <a:buNone/>
            </a:pPr>
            <a:r>
              <a:t/>
            </a:r>
            <a:endParaRPr b="1"/>
          </a:p>
        </p:txBody>
      </p:sp>
      <p:sp>
        <p:nvSpPr>
          <p:cNvPr id="145" name="Google Shape;145;p1"/>
          <p:cNvSpPr txBox="1"/>
          <p:nvPr/>
        </p:nvSpPr>
        <p:spPr>
          <a:xfrm flipH="1" rot="670">
            <a:off x="10997852" y="5948600"/>
            <a:ext cx="9239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>
            <p:ph type="title"/>
          </p:nvPr>
        </p:nvSpPr>
        <p:spPr>
          <a:xfrm>
            <a:off x="193965" y="314036"/>
            <a:ext cx="9485744" cy="1440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качества исследуемого детского питания «Яблоко» по 5-бальной шкале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21" name="Google Shape;221;p13"/>
          <p:cNvGraphicFramePr/>
          <p:nvPr/>
        </p:nvGraphicFramePr>
        <p:xfrm>
          <a:off x="596175" y="1782425"/>
          <a:ext cx="8132351" cy="2478750"/>
        </p:xfrm>
        <a:graphic>
          <a:graphicData uri="http://schemas.openxmlformats.org/presentationml/2006/ole">
            <mc:AlternateContent>
              <mc:Choice Requires="v">
                <p:oleObj r:id="rId4" imgH="2478750" imgW="8132351" progId="Excel.Chart.8" spid="_x0000_s1">
                  <p:embed/>
                </p:oleObj>
              </mc:Choice>
              <mc:Fallback>
                <p:oleObj r:id="rId5" imgH="2478750" imgW="8132351" progId="Excel.Chart.8">
                  <p:embed/>
                  <p:pic>
                    <p:nvPicPr>
                      <p:cNvPr id="221" name="Google Shape;221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96175" y="1782425"/>
                        <a:ext cx="8132351" cy="247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" name="Google Shape;22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417" y="4267200"/>
            <a:ext cx="710768" cy="101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413683/0BSRt2DYBj6fbbBO7W5bg.jpg?s=fnsmL" id="223" name="Google Shape;223;p13"/>
          <p:cNvPicPr preferRelativeResize="0"/>
          <p:nvPr/>
        </p:nvPicPr>
        <p:blipFill rotWithShape="1">
          <a:blip r:embed="rId8">
            <a:alphaModFix/>
          </a:blip>
          <a:srcRect b="5373" l="6850" r="20203" t="9155"/>
          <a:stretch/>
        </p:blipFill>
        <p:spPr>
          <a:xfrm>
            <a:off x="2049181" y="4267201"/>
            <a:ext cx="964904" cy="1015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836393/9w2KSRgBbTczJEWl3iwKeA.JPG" id="224" name="Google Shape;224;p13"/>
          <p:cNvPicPr preferRelativeResize="0"/>
          <p:nvPr/>
        </p:nvPicPr>
        <p:blipFill rotWithShape="1">
          <a:blip r:embed="rId9">
            <a:alphaModFix/>
          </a:blip>
          <a:srcRect b="17193" l="12656" r="12863" t="5788"/>
          <a:stretch/>
        </p:blipFill>
        <p:spPr>
          <a:xfrm>
            <a:off x="3265243" y="4289400"/>
            <a:ext cx="814053" cy="996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89603/8FpUhe8CSLSThW78lX85gA.jpg" id="225" name="Google Shape;225;p13"/>
          <p:cNvPicPr preferRelativeResize="0"/>
          <p:nvPr/>
        </p:nvPicPr>
        <p:blipFill rotWithShape="1">
          <a:blip r:embed="rId10">
            <a:alphaModFix/>
          </a:blip>
          <a:srcRect b="6556" l="11066" r="17007" t="0"/>
          <a:stretch/>
        </p:blipFill>
        <p:spPr>
          <a:xfrm>
            <a:off x="4293897" y="4255174"/>
            <a:ext cx="776000" cy="1009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780457/zDwCVeH3O11D0EW5dz7qQ.jpg" id="226" name="Google Shape;226;p13"/>
          <p:cNvPicPr preferRelativeResize="0"/>
          <p:nvPr/>
        </p:nvPicPr>
        <p:blipFill rotWithShape="1">
          <a:blip r:embed="rId11">
            <a:alphaModFix/>
          </a:blip>
          <a:srcRect b="8051" l="13942" r="12660" t="16827"/>
          <a:stretch/>
        </p:blipFill>
        <p:spPr>
          <a:xfrm>
            <a:off x="5256091" y="4275115"/>
            <a:ext cx="729794" cy="99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27890" y="4265577"/>
            <a:ext cx="929570" cy="986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286219/EC2412rlEWPtJqvjluoMAQ.jpg?s=e1x65" id="228" name="Google Shape;228;p13"/>
          <p:cNvPicPr preferRelativeResize="0"/>
          <p:nvPr/>
        </p:nvPicPr>
        <p:blipFill rotWithShape="1">
          <a:blip r:embed="rId13">
            <a:alphaModFix/>
          </a:blip>
          <a:srcRect b="16599" l="19878" r="19054" t="13113"/>
          <a:stretch/>
        </p:blipFill>
        <p:spPr>
          <a:xfrm>
            <a:off x="1842049" y="5593231"/>
            <a:ext cx="903748" cy="1027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286219/DaqiWxDTFPyRpCYnC0EUJQ.jpg?s=e1x65" id="229" name="Google Shape;229;p13"/>
          <p:cNvPicPr preferRelativeResize="0"/>
          <p:nvPr/>
        </p:nvPicPr>
        <p:blipFill rotWithShape="1">
          <a:blip r:embed="rId14">
            <a:alphaModFix/>
          </a:blip>
          <a:srcRect b="13302" l="19069" r="15704" t="17789"/>
          <a:stretch/>
        </p:blipFill>
        <p:spPr>
          <a:xfrm>
            <a:off x="2932949" y="5642854"/>
            <a:ext cx="952673" cy="992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52527/EZPE0juNoftgwjqPXf3FzA.jpg" id="230" name="Google Shape;230;p13"/>
          <p:cNvPicPr preferRelativeResize="0"/>
          <p:nvPr/>
        </p:nvPicPr>
        <p:blipFill rotWithShape="1">
          <a:blip r:embed="rId15">
            <a:alphaModFix/>
          </a:blip>
          <a:srcRect b="0" l="30127" r="32371" t="11149"/>
          <a:stretch/>
        </p:blipFill>
        <p:spPr>
          <a:xfrm>
            <a:off x="4087076" y="5651670"/>
            <a:ext cx="782796" cy="96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97420" y="5654387"/>
            <a:ext cx="975777" cy="966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product-images/4702/14.jpg" id="232" name="Google Shape;232;p13"/>
          <p:cNvPicPr preferRelativeResize="0"/>
          <p:nvPr/>
        </p:nvPicPr>
        <p:blipFill rotWithShape="1">
          <a:blip r:embed="rId17">
            <a:alphaModFix/>
          </a:blip>
          <a:srcRect b="0" l="13598" r="12398" t="0"/>
          <a:stretch/>
        </p:blipFill>
        <p:spPr>
          <a:xfrm>
            <a:off x="6268999" y="5631982"/>
            <a:ext cx="796386" cy="1002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1670405/Oq1T0Ady74GpP92oWfB57Q.jpeg" id="233" name="Google Shape;233;p13"/>
          <p:cNvPicPr preferRelativeResize="0"/>
          <p:nvPr/>
        </p:nvPicPr>
        <p:blipFill rotWithShape="1">
          <a:blip r:embed="rId18">
            <a:alphaModFix/>
          </a:blip>
          <a:srcRect b="30673" l="29549" r="38534" t="27306"/>
          <a:stretch/>
        </p:blipFill>
        <p:spPr>
          <a:xfrm>
            <a:off x="7281741" y="5662747"/>
            <a:ext cx="729794" cy="94044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 flipH="1">
            <a:off x="11407625" y="6166675"/>
            <a:ext cx="537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/>
          <p:nvPr>
            <p:ph type="title"/>
          </p:nvPr>
        </p:nvSpPr>
        <p:spPr>
          <a:xfrm>
            <a:off x="341745" y="323274"/>
            <a:ext cx="9430328" cy="138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качества исследуемого детского питания «Кабачок» по 5-бальной шкале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0" name="Google Shape;240;p14"/>
          <p:cNvGraphicFramePr/>
          <p:nvPr/>
        </p:nvGraphicFramePr>
        <p:xfrm>
          <a:off x="868290" y="1527392"/>
          <a:ext cx="8377238" cy="2700770"/>
        </p:xfrm>
        <a:graphic>
          <a:graphicData uri="http://schemas.openxmlformats.org/presentationml/2006/ole">
            <mc:AlternateContent>
              <mc:Choice Requires="v">
                <p:oleObj r:id="rId4" imgH="2700770" imgW="8377238" progId="Excel.Chart.8" spid="_x0000_s1">
                  <p:embed/>
                </p:oleObj>
              </mc:Choice>
              <mc:Fallback>
                <p:oleObj r:id="rId5" imgH="2700770" imgW="8377238" progId="Excel.Chart.8">
                  <p:embed/>
                  <p:pic>
                    <p:nvPicPr>
                      <p:cNvPr id="240" name="Google Shape;240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68290" y="1527392"/>
                        <a:ext cx="8377238" cy="2700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1" name="Google Shape;24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637" y="4254356"/>
            <a:ext cx="9747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906627/wvkIDxrcaJ89ARhEi8S7g.jpg" id="242" name="Google Shape;242;p14"/>
          <p:cNvPicPr preferRelativeResize="0"/>
          <p:nvPr/>
        </p:nvPicPr>
        <p:blipFill rotWithShape="1">
          <a:blip r:embed="rId8">
            <a:alphaModFix/>
          </a:blip>
          <a:srcRect b="7407" l="27724" r="16024" t="0"/>
          <a:stretch/>
        </p:blipFill>
        <p:spPr>
          <a:xfrm>
            <a:off x="1907887" y="4287693"/>
            <a:ext cx="903287" cy="1125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38347/vHCbbPgaJTw7rYppVviyw.jpg" id="243" name="Google Shape;243;p14"/>
          <p:cNvPicPr preferRelativeResize="0"/>
          <p:nvPr/>
        </p:nvPicPr>
        <p:blipFill rotWithShape="1">
          <a:blip r:embed="rId9">
            <a:alphaModFix/>
          </a:blip>
          <a:srcRect b="27000" l="30000" r="30849" t="24400"/>
          <a:stretch/>
        </p:blipFill>
        <p:spPr>
          <a:xfrm>
            <a:off x="3006437" y="4282931"/>
            <a:ext cx="871537" cy="1131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38347/H6mdMstOba0LNUmgXLYjyA.jpg" id="244" name="Google Shape;244;p14"/>
          <p:cNvPicPr preferRelativeResize="0"/>
          <p:nvPr/>
        </p:nvPicPr>
        <p:blipFill rotWithShape="1">
          <a:blip r:embed="rId10">
            <a:alphaModFix/>
          </a:blip>
          <a:srcRect b="17400" l="22900" r="21181" t="14316"/>
          <a:stretch/>
        </p:blipFill>
        <p:spPr>
          <a:xfrm>
            <a:off x="4038312" y="4281343"/>
            <a:ext cx="1008062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38347/VGYSYIxeFVaXCkgblNUthA.jpg" id="245" name="Google Shape;245;p14"/>
          <p:cNvPicPr preferRelativeResize="0"/>
          <p:nvPr/>
        </p:nvPicPr>
        <p:blipFill rotWithShape="1">
          <a:blip r:embed="rId11">
            <a:alphaModFix/>
          </a:blip>
          <a:srcRect b="17198" l="29280" r="18242" t="19124"/>
          <a:stretch/>
        </p:blipFill>
        <p:spPr>
          <a:xfrm>
            <a:off x="5209887" y="4333731"/>
            <a:ext cx="852487" cy="1030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87116/6jSuGzDHTAoodYs6kqVQA.JPG" id="246" name="Google Shape;246;p14"/>
          <p:cNvPicPr preferRelativeResize="0"/>
          <p:nvPr/>
        </p:nvPicPr>
        <p:blipFill rotWithShape="1">
          <a:blip r:embed="rId12">
            <a:alphaModFix/>
          </a:blip>
          <a:srcRect b="6731" l="23238" r="50801" t="51922"/>
          <a:stretch/>
        </p:blipFill>
        <p:spPr>
          <a:xfrm>
            <a:off x="6184612" y="4316268"/>
            <a:ext cx="1071562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95874" y="4328968"/>
            <a:ext cx="10287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162313/c9RyBPBYTHpo9S7on4lFfw.jpeg" id="248" name="Google Shape;248;p14"/>
          <p:cNvPicPr preferRelativeResize="0"/>
          <p:nvPr/>
        </p:nvPicPr>
        <p:blipFill rotWithShape="1">
          <a:blip r:embed="rId14">
            <a:alphaModFix/>
          </a:blip>
          <a:srcRect b="19199" l="20000" r="22037" t="18600"/>
          <a:stretch/>
        </p:blipFill>
        <p:spPr>
          <a:xfrm>
            <a:off x="1423699" y="5618018"/>
            <a:ext cx="10826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162313/bE0TNQJPdvOtssTIoWkYg.jpeg" id="249" name="Google Shape;249;p14"/>
          <p:cNvPicPr preferRelativeResize="0"/>
          <p:nvPr/>
        </p:nvPicPr>
        <p:blipFill rotWithShape="1">
          <a:blip r:embed="rId15">
            <a:alphaModFix/>
          </a:blip>
          <a:srcRect b="20833" l="10896" r="35416" t="23666"/>
          <a:stretch/>
        </p:blipFill>
        <p:spPr>
          <a:xfrm>
            <a:off x="2606387" y="5594206"/>
            <a:ext cx="1195387" cy="1344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68608/4fhVkcKrRQU8ppys3JhDcw.JPG" id="250" name="Google Shape;250;p14"/>
          <p:cNvPicPr preferRelativeResize="0"/>
          <p:nvPr/>
        </p:nvPicPr>
        <p:blipFill rotWithShape="1">
          <a:blip r:embed="rId16">
            <a:alphaModFix/>
          </a:blip>
          <a:srcRect b="12143" l="24077" r="22951" t="18410"/>
          <a:stretch/>
        </p:blipFill>
        <p:spPr>
          <a:xfrm>
            <a:off x="3965287" y="5638656"/>
            <a:ext cx="1081087" cy="1249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68608/SioRgvJa0KdF4rjKCRdD1g.JPG" id="251" name="Google Shape;251;p14"/>
          <p:cNvPicPr preferRelativeResize="0"/>
          <p:nvPr/>
        </p:nvPicPr>
        <p:blipFill rotWithShape="1">
          <a:blip r:embed="rId17">
            <a:alphaModFix/>
          </a:blip>
          <a:srcRect b="0" l="20200" r="0" t="9460"/>
          <a:stretch/>
        </p:blipFill>
        <p:spPr>
          <a:xfrm>
            <a:off x="5197187" y="5641831"/>
            <a:ext cx="992187" cy="1271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68608/ZY9ceuzlTL8ysqV1RMBQ.JPG" id="252" name="Google Shape;252;p14"/>
          <p:cNvPicPr preferRelativeResize="0"/>
          <p:nvPr/>
        </p:nvPicPr>
        <p:blipFill rotWithShape="1">
          <a:blip r:embed="rId18">
            <a:alphaModFix/>
          </a:blip>
          <a:srcRect b="29046" l="18620" r="42232" t="20952"/>
          <a:stretch/>
        </p:blipFill>
        <p:spPr>
          <a:xfrm>
            <a:off x="6324312" y="5665643"/>
            <a:ext cx="94932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00985/CQ4Hj2JjsNAm8rEDWLUalg.jpg" id="253" name="Google Shape;253;p14"/>
          <p:cNvPicPr preferRelativeResize="0"/>
          <p:nvPr/>
        </p:nvPicPr>
        <p:blipFill rotWithShape="1">
          <a:blip r:embed="rId19">
            <a:alphaModFix/>
          </a:blip>
          <a:srcRect b="6411" l="4509" r="21959" t="7478"/>
          <a:stretch/>
        </p:blipFill>
        <p:spPr>
          <a:xfrm>
            <a:off x="7386349" y="5668818"/>
            <a:ext cx="96202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264729/zSpp2IZVQkzfnhYfIEZFOQ.jpg" id="254" name="Google Shape;254;p14"/>
          <p:cNvPicPr preferRelativeResize="0"/>
          <p:nvPr/>
        </p:nvPicPr>
        <p:blipFill rotWithShape="1">
          <a:blip r:embed="rId20">
            <a:alphaModFix/>
          </a:blip>
          <a:srcRect b="9926" l="22517" r="20033" t="14420"/>
          <a:stretch/>
        </p:blipFill>
        <p:spPr>
          <a:xfrm>
            <a:off x="8338849" y="5795818"/>
            <a:ext cx="82232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/>
          <p:nvPr/>
        </p:nvSpPr>
        <p:spPr>
          <a:xfrm flipH="1" rot="245030">
            <a:off x="11154007" y="5963593"/>
            <a:ext cx="1373287" cy="39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11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качества исследуемого детского питания «Груша» по 5-бальной шкале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cdn-irec.r-99.com/sites/default/files/imagecache/copyright1/user-images/220519/Kf9oDLbEScnIyZcjH5bsw.jpg" id="261" name="Google Shape;261;p15"/>
          <p:cNvPicPr preferRelativeResize="0"/>
          <p:nvPr/>
        </p:nvPicPr>
        <p:blipFill rotWithShape="1">
          <a:blip r:embed="rId4">
            <a:alphaModFix/>
          </a:blip>
          <a:srcRect b="51711" l="7689" r="66669" t="1923"/>
          <a:stretch/>
        </p:blipFill>
        <p:spPr>
          <a:xfrm>
            <a:off x="861435" y="5048106"/>
            <a:ext cx="1089025" cy="1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5">
            <a:alphaModFix/>
          </a:blip>
          <a:srcRect b="0" l="69746" r="0" t="24442"/>
          <a:stretch/>
        </p:blipFill>
        <p:spPr>
          <a:xfrm>
            <a:off x="1974272" y="5235431"/>
            <a:ext cx="1093788" cy="107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 rotWithShape="1">
          <a:blip r:embed="rId6">
            <a:alphaModFix/>
          </a:blip>
          <a:srcRect b="5951" l="14285" r="15176" t="12500"/>
          <a:stretch/>
        </p:blipFill>
        <p:spPr>
          <a:xfrm>
            <a:off x="3217285" y="5117956"/>
            <a:ext cx="1130300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6810" y="4925868"/>
            <a:ext cx="1223962" cy="151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/>
          <p:cNvPicPr preferRelativeResize="0"/>
          <p:nvPr/>
        </p:nvPicPr>
        <p:blipFill rotWithShape="1">
          <a:blip r:embed="rId8">
            <a:alphaModFix/>
          </a:blip>
          <a:srcRect b="15446" l="20866" r="20055" t="16260"/>
          <a:stretch/>
        </p:blipFill>
        <p:spPr>
          <a:xfrm>
            <a:off x="5833485" y="5081443"/>
            <a:ext cx="1168400" cy="136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55872" y="5048106"/>
            <a:ext cx="10414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84597" y="4971906"/>
            <a:ext cx="768350" cy="1495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15"/>
          <p:cNvGraphicFramePr/>
          <p:nvPr/>
        </p:nvGraphicFramePr>
        <p:xfrm>
          <a:off x="1010660" y="1811193"/>
          <a:ext cx="8378825" cy="2940050"/>
        </p:xfrm>
        <a:graphic>
          <a:graphicData uri="http://schemas.openxmlformats.org/presentationml/2006/ole">
            <mc:AlternateContent>
              <mc:Choice Requires="v">
                <p:oleObj r:id="rId11" imgH="2940050" imgW="8378825" progId="Excel.Chart.8" spid="_x0000_s1">
                  <p:embed/>
                </p:oleObj>
              </mc:Choice>
              <mc:Fallback>
                <p:oleObj r:id="rId12" imgH="2940050" imgW="8378825" progId="Excel.Chart.8">
                  <p:embed/>
                  <p:pic>
                    <p:nvPicPr>
                      <p:cNvPr id="268" name="Google Shape;268;p15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10660" y="1811193"/>
                        <a:ext cx="837882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Google Shape;269;p15"/>
          <p:cNvSpPr txBox="1"/>
          <p:nvPr/>
        </p:nvSpPr>
        <p:spPr>
          <a:xfrm>
            <a:off x="11005575" y="6032924"/>
            <a:ext cx="7062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исследований и их обсуждение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5" name="Google Shape;275;p16"/>
          <p:cNvGrpSpPr/>
          <p:nvPr/>
        </p:nvGrpSpPr>
        <p:grpSpPr>
          <a:xfrm>
            <a:off x="936032" y="2162956"/>
            <a:ext cx="8079972" cy="3876699"/>
            <a:chOff x="258169" y="2368"/>
            <a:chExt cx="8079972" cy="3876699"/>
          </a:xfrm>
        </p:grpSpPr>
        <p:sp>
          <p:nvSpPr>
            <p:cNvPr id="276" name="Google Shape;276;p16"/>
            <p:cNvSpPr/>
            <p:nvPr/>
          </p:nvSpPr>
          <p:spPr>
            <a:xfrm>
              <a:off x="734321" y="2368"/>
              <a:ext cx="7127669" cy="1550679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 txBox="1"/>
            <p:nvPr/>
          </p:nvSpPr>
          <p:spPr>
            <a:xfrm>
              <a:off x="779739" y="47786"/>
              <a:ext cx="7036833" cy="145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Качество сырья, упаковки, человеческий фактор, транспортировка и условия хранения – все эти факторы могут влиять на качество готового детского питания. </a:t>
              </a:r>
              <a:endPara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 rot="5400000">
              <a:off x="4007403" y="1591815"/>
              <a:ext cx="581504" cy="69780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5D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 txBox="1"/>
            <p:nvPr/>
          </p:nvSpPr>
          <p:spPr>
            <a:xfrm>
              <a:off x="4088814" y="1649966"/>
              <a:ext cx="418683" cy="407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258169" y="2328388"/>
              <a:ext cx="8079972" cy="1550679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303587" y="2373806"/>
              <a:ext cx="7989136" cy="145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Определить наличие в готовом продукте ГМО, красителей и других добавок обычному потребителю сложно и затратно, к тому же партии детского питания одного и того же наименования и производителя, не смотря на соблюдении всей технологии приготовления, могут отличаться в зависимости от использованного сырья.</a:t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2" name="Google Shape;282;p16"/>
          <p:cNvSpPr txBox="1"/>
          <p:nvPr/>
        </p:nvSpPr>
        <p:spPr>
          <a:xfrm rot="436318">
            <a:off x="11190663" y="6207940"/>
            <a:ext cx="957502" cy="3963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 txBox="1"/>
          <p:nvPr>
            <p:ph type="title"/>
          </p:nvPr>
        </p:nvSpPr>
        <p:spPr>
          <a:xfrm>
            <a:off x="3806550" y="0"/>
            <a:ext cx="3758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 b="1" sz="5200"/>
          </a:p>
        </p:txBody>
      </p:sp>
      <p:sp>
        <p:nvSpPr>
          <p:cNvPr id="299" name="Google Shape;299;p1"/>
          <p:cNvSpPr txBox="1"/>
          <p:nvPr>
            <p:ph idx="1" type="body"/>
          </p:nvPr>
        </p:nvSpPr>
        <p:spPr>
          <a:xfrm>
            <a:off x="117000" y="762010"/>
            <a:ext cx="11137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ru-RU" sz="2400" u="sng">
                <a:latin typeface="Times New Roman"/>
                <a:ea typeface="Times New Roman"/>
                <a:cs typeface="Times New Roman"/>
                <a:sym typeface="Times New Roman"/>
              </a:rPr>
              <a:t>Готовое детское питание:</a:t>
            </a:r>
            <a:endParaRPr b="1" sz="2400" u="sng"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Облегчает современной маме период прикармливания малыша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Позволяет в любое время года, не зависимо от сезона, обеспечить ребенку поступление витаминов и минеральных веществ 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Выбирать безопасные источники питательных веществ – хорошо зарекомендованные производители используют для приготовления  детского питания только качественное проверенное сырьё.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Известные отечественные производители готового детского питания не уступают по качеству импортным производителям, а по некоторым показателям и превосходят (вкус груши от Агуши и Сады Придонья).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Импортные производители допускают в составе рисовую муку (Hipp и Хайнц, кабачок), яблочный и лимонный сок, витамин С (аскорбиновую кислоту) (фруктовые пюре Гербер и Нестле).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Детское питание отечественных производителей  дешевле на 40-50% и </a:t>
            </a: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максимально приближено к природе местного жителя.</a:t>
            </a:r>
            <a:r>
              <a:rPr lang="ru-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/>
          </a:p>
        </p:txBody>
      </p:sp>
      <p:sp>
        <p:nvSpPr>
          <p:cNvPr id="300" name="Google Shape;300;p1"/>
          <p:cNvSpPr txBox="1"/>
          <p:nvPr/>
        </p:nvSpPr>
        <p:spPr>
          <a:xfrm>
            <a:off x="10884452" y="6095988"/>
            <a:ext cx="12192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1794072" y="2926834"/>
            <a:ext cx="70091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БЛАГОДАРЮ ЗА ВНИМАНИЕ!</a:t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11361525" y="6093325"/>
            <a:ext cx="830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работы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ru-RU"/>
              <a:t>Питание является важным фактором формирования и сохранения здоровья детей и их гармоничного развития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/>
              <a:t>Полноценное питание ребенка не только обязательный элемент образовательного процесса, но и основа здоровья подрастающего поколения. Обеспечение детей качественными продуктами питания, является неотъемлемой частью приоритетного направления перерабатывающей отрасли питания.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/>
              <a:t>В детском возрасте правильная организация питания и его качество является одним из ведущих факторов, обеспечивающих полноценное физическое и умственное развитие ребенка, высокую сопротивляемость его организма различным вредным воздействиям, средством, способствующим более легкому течению патологических процессов при развитии какого-либо заболевания и более быстрому восстановлению нарушенного здоровья.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52" name="Google Shape;152;p2"/>
          <p:cNvSpPr txBox="1"/>
          <p:nvPr/>
        </p:nvSpPr>
        <p:spPr>
          <a:xfrm>
            <a:off x="10985212" y="6041345"/>
            <a:ext cx="7651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406401" y="609600"/>
            <a:ext cx="9642764" cy="1496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исследования -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необходимости применения готового детского питания и изучение качества готового детского питания от разных производителей</a:t>
            </a:r>
            <a:endParaRPr sz="2800"/>
          </a:p>
        </p:txBody>
      </p:sp>
      <p:grpSp>
        <p:nvGrpSpPr>
          <p:cNvPr id="158" name="Google Shape;158;p3"/>
          <p:cNvGrpSpPr/>
          <p:nvPr/>
        </p:nvGrpSpPr>
        <p:grpSpPr>
          <a:xfrm>
            <a:off x="406400" y="3107986"/>
            <a:ext cx="9421090" cy="2992680"/>
            <a:chOff x="0" y="392496"/>
            <a:chExt cx="9421090" cy="2992680"/>
          </a:xfrm>
        </p:grpSpPr>
        <p:sp>
          <p:nvSpPr>
            <p:cNvPr id="159" name="Google Shape;159;p3"/>
            <p:cNvSpPr/>
            <p:nvPr/>
          </p:nvSpPr>
          <p:spPr>
            <a:xfrm>
              <a:off x="0" y="643416"/>
              <a:ext cx="942109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53574" y="392496"/>
              <a:ext cx="8964790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478072" y="416994"/>
              <a:ext cx="891579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Изучить плюсы и минусы применения готового детского питания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0" y="1414536"/>
              <a:ext cx="942109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8513" y="1163616"/>
              <a:ext cx="8970268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473011" y="1188114"/>
              <a:ext cx="8921272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Изучить состав и экономическую выгоду готового детского питания  от разных производителей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0" y="2185656"/>
              <a:ext cx="942109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66914" y="1934736"/>
              <a:ext cx="8953784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491412" y="1959234"/>
              <a:ext cx="8904788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Оценить качество готового детского питания органолептическим методом, провести сравнительную характеристику по этим показателям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2956776"/>
              <a:ext cx="942109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48513" y="2705856"/>
              <a:ext cx="8970268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473011" y="2730354"/>
              <a:ext cx="8921272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Оценить состав и изучить влияние стабилизаторов, консервантов и других добавок применяемых для приготовления детского питания на организм детей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1" name="Google Shape;171;p3"/>
          <p:cNvSpPr/>
          <p:nvPr/>
        </p:nvSpPr>
        <p:spPr>
          <a:xfrm>
            <a:off x="329106" y="2105890"/>
            <a:ext cx="4289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7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исследования:</a:t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2" name="Google Shape;172;p3"/>
          <p:cNvSpPr txBox="1"/>
          <p:nvPr/>
        </p:nvSpPr>
        <p:spPr>
          <a:xfrm flipH="1">
            <a:off x="10992511" y="5994712"/>
            <a:ext cx="7651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«Плюсы» применения </a:t>
            </a:r>
            <a:b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готового детского питания </a:t>
            </a:r>
            <a:endParaRPr b="1"/>
          </a:p>
        </p:txBody>
      </p:sp>
      <p:sp>
        <p:nvSpPr>
          <p:cNvPr id="178" name="Google Shape;178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Не содержит консервантов, ароматизаторов и красителей.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Все баночки для питания проходят процедуру мгновенной стерилизации.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Лучше подходит для аллергенного ребенка или ребенка, имеющего проблемы с ЖКТ.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Удобство.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Зимой предпочтительнее начать прикорм с баночного.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Ребенку до года баночное мясо давать предпочтительнее, если конечно нет вызывающих доверие, поставщиков из деревни.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Если в семье питаются в основном нездоровой пищей, и тогда готовое детское питание для малыша необходимо.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Экономичность. 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 flipH="1">
            <a:off x="11042765" y="6041353"/>
            <a:ext cx="3061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«Минусы» применения </a:t>
            </a:r>
            <a:b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готового детского питания </a:t>
            </a:r>
            <a:endParaRPr/>
          </a:p>
        </p:txBody>
      </p:sp>
      <p:sp>
        <p:nvSpPr>
          <p:cNvPr id="185" name="Google Shape;185;p5"/>
          <p:cNvSpPr txBox="1"/>
          <p:nvPr>
            <p:ph idx="1" type="body"/>
          </p:nvPr>
        </p:nvSpPr>
        <p:spPr>
          <a:xfrm>
            <a:off x="677334" y="2160589"/>
            <a:ext cx="8596668" cy="422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Возрастные рекомендации по применению готового детского питания в большей степени относятся к детям, которых еще до года переводят на искусственное вскармливание или отучают от груди/смеси.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баночном питании часто используются загустители (крахмал, рисовую муку).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Обнаруживаются вредные для здоровья вещества.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Качество и безопасность банок на заводах проверяют, все-таки, выборочным методом.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баночном питании могут быть добавки, вызывающие аллергию.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Производители баночного питания смешанного типа редко указывают соотношение продуктов.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Кисломолочные добавки в детском питании проходят термическую обработку и теряют пользу.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Ребенок привыкает к пресному вкусу баночного питания, к его структуре и потом хуже воспринимает кусочки  и более яркие вкусы.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Психологическое восприятие. </a:t>
            </a:r>
            <a:endParaRPr/>
          </a:p>
          <a:p>
            <a:pPr indent="-258318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318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11020450" y="6136732"/>
            <a:ext cx="12192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3208314" y="1458370"/>
            <a:ext cx="4764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«Яблоко»</a:t>
            </a:r>
            <a:endParaRPr b="1"/>
          </a:p>
        </p:txBody>
      </p:sp>
      <p:graphicFrame>
        <p:nvGraphicFramePr>
          <p:cNvPr id="192" name="Google Shape;192;p7"/>
          <p:cNvGraphicFramePr/>
          <p:nvPr/>
        </p:nvGraphicFramePr>
        <p:xfrm>
          <a:off x="319682" y="209973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{3AA3F4D0-4569-45BF-8022-652F09A081AE}</a:tableStyleId>
              </a:tblPr>
              <a:tblGrid>
                <a:gridCol w="1310675"/>
                <a:gridCol w="915150"/>
                <a:gridCol w="1230425"/>
                <a:gridCol w="796100"/>
                <a:gridCol w="640800"/>
                <a:gridCol w="864050"/>
                <a:gridCol w="713800"/>
                <a:gridCol w="1170550"/>
                <a:gridCol w="650375"/>
                <a:gridCol w="650375"/>
              </a:tblGrid>
              <a:tr h="1217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Производитель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/>
                        <a:t>Показатели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Стоимость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∑ балл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>
                    <a:solidFill>
                      <a:srgbClr val="DBE9CB"/>
                    </a:solidFill>
                  </a:tcPr>
                </a:tc>
              </a:tr>
              <a:tr h="462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Состав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Калорийность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Углеводы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Калий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Добав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ки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Объём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Срок годности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 vMerge="1"/>
                <a:tc vMerge="1"/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Агуша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Сады Придонья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70-300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Фруто Няня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90-150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68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Гербер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яблочное пю-ре, витамин С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12,7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123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Хейнц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яблочное пю-ре яблочный и лимонный сок, витамин С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13,7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130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Нестле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10,0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</a:tbl>
          </a:graphicData>
        </a:graphic>
      </p:graphicFrame>
      <p:sp>
        <p:nvSpPr>
          <p:cNvPr id="193" name="Google Shape;193;p7"/>
          <p:cNvSpPr txBox="1"/>
          <p:nvPr/>
        </p:nvSpPr>
        <p:spPr>
          <a:xfrm>
            <a:off x="0" y="0"/>
            <a:ext cx="12192000" cy="17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составов и видов готового детского питания некоторых отечественных и зарубежных производителей</a:t>
            </a:r>
            <a:endParaRPr b="1"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7"/>
          <p:cNvSpPr txBox="1"/>
          <p:nvPr/>
        </p:nvSpPr>
        <p:spPr>
          <a:xfrm flipH="1">
            <a:off x="10919675" y="6173627"/>
            <a:ext cx="5497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677334" y="609600"/>
            <a:ext cx="8596668" cy="785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«Кабачок»</a:t>
            </a:r>
            <a:endParaRPr b="1"/>
          </a:p>
        </p:txBody>
      </p:sp>
      <p:graphicFrame>
        <p:nvGraphicFramePr>
          <p:cNvPr id="200" name="Google Shape;200;p8"/>
          <p:cNvGraphicFramePr/>
          <p:nvPr/>
        </p:nvGraphicFramePr>
        <p:xfrm>
          <a:off x="600362" y="139469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{3AA3F4D0-4569-45BF-8022-652F09A081AE}</a:tableStyleId>
              </a:tblPr>
              <a:tblGrid>
                <a:gridCol w="1365375"/>
                <a:gridCol w="1365375"/>
                <a:gridCol w="810650"/>
                <a:gridCol w="617475"/>
                <a:gridCol w="702500"/>
                <a:gridCol w="702500"/>
                <a:gridCol w="1053350"/>
                <a:gridCol w="1053350"/>
                <a:gridCol w="684350"/>
                <a:gridCol w="548950"/>
              </a:tblGrid>
              <a:tr h="2722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Производитель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Показатели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Стоимость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∑ балл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7089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Состав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Калорийность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Углеводы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Калий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Добав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Объём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Срок годности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 vMerge="1"/>
                <a:tc vMerge="1"/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Агуша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Пюре из кабачка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16-20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Сады Придонья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Пюре из кабачка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4,5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70-300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Фруто Няня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Пюре из кабачка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70-150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Гербер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Пюре из кабачка, вода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16,1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90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81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Хейнц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Пюре из кабачка, мука рисовая, вода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5,1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160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108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Hipp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Пюре из ка-бачка, мука рисовая гру-бого помола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4,9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70-300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</a:tbl>
          </a:graphicData>
        </a:graphic>
      </p:graphicFrame>
      <p:sp>
        <p:nvSpPr>
          <p:cNvPr id="201" name="Google Shape;201;p8"/>
          <p:cNvSpPr txBox="1"/>
          <p:nvPr/>
        </p:nvSpPr>
        <p:spPr>
          <a:xfrm>
            <a:off x="10926391" y="6050707"/>
            <a:ext cx="4974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type="title"/>
          </p:nvPr>
        </p:nvSpPr>
        <p:spPr>
          <a:xfrm>
            <a:off x="677334" y="609600"/>
            <a:ext cx="8596668" cy="803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«Груша»</a:t>
            </a:r>
            <a:endParaRPr b="1"/>
          </a:p>
        </p:txBody>
      </p:sp>
      <p:graphicFrame>
        <p:nvGraphicFramePr>
          <p:cNvPr id="207" name="Google Shape;207;p9"/>
          <p:cNvGraphicFramePr/>
          <p:nvPr/>
        </p:nvGraphicFramePr>
        <p:xfrm>
          <a:off x="677334" y="148705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{3AA3F4D0-4569-45BF-8022-652F09A081AE}</a:tableStyleId>
              </a:tblPr>
              <a:tblGrid>
                <a:gridCol w="1524125"/>
                <a:gridCol w="1524125"/>
                <a:gridCol w="820375"/>
                <a:gridCol w="703750"/>
                <a:gridCol w="702925"/>
                <a:gridCol w="702925"/>
                <a:gridCol w="1055225"/>
                <a:gridCol w="1055225"/>
                <a:gridCol w="585500"/>
                <a:gridCol w="337400"/>
              </a:tblGrid>
              <a:tr h="2234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Производитель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Показатели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Стоимость 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∑ балл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8567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Состав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Калорийность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Углеводы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Калий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Добав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ки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Объём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Срок годности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 vMerge="1"/>
                <a:tc vMerge="1"/>
              </a:tr>
              <a:tr h="64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Агуша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Пюре из груши, лимонный сок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43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Сады Придонья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Пюре из груши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70-300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Фруто Няня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Пюре из груши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15,5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90-150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64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Гербер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Пюре из груши, витамин С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68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64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Хейнц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Пюре из груши, витамин С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49,7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11,9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53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Нестле 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Пюре из груши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</a:tbl>
          </a:graphicData>
        </a:graphic>
      </p:graphicFrame>
      <p:sp>
        <p:nvSpPr>
          <p:cNvPr id="208" name="Google Shape;208;p9"/>
          <p:cNvSpPr txBox="1"/>
          <p:nvPr/>
        </p:nvSpPr>
        <p:spPr>
          <a:xfrm>
            <a:off x="10833339" y="5994271"/>
            <a:ext cx="12192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8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type="title"/>
          </p:nvPr>
        </p:nvSpPr>
        <p:spPr>
          <a:xfrm>
            <a:off x="1712246" y="344557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ru-RU" sz="4000">
                <a:solidFill>
                  <a:schemeClr val="dk1"/>
                </a:solidFill>
              </a:rPr>
              <a:t>Исследуемые органолептические показатели образцов</a:t>
            </a:r>
            <a:endParaRPr sz="4000"/>
          </a:p>
        </p:txBody>
      </p:sp>
      <p:sp>
        <p:nvSpPr>
          <p:cNvPr id="214" name="Google Shape;214;p11"/>
          <p:cNvSpPr txBox="1"/>
          <p:nvPr/>
        </p:nvSpPr>
        <p:spPr>
          <a:xfrm>
            <a:off x="677325" y="1930400"/>
            <a:ext cx="10666500" cy="4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Внешний вид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однородной консистенции, без посторонних включений и без расслоений.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Цвет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детского питания исследуемых производителей соответствовал цвету основного сырья, из которого они были приготовлены.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Вкус и запах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были свойственными используемым компонентам, без посторонних привкусов и запахов.</a:t>
            </a:r>
            <a:endParaRPr/>
          </a:p>
          <a:p>
            <a:pPr indent="-251458" lvl="0" marL="3429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11004879" y="6078502"/>
            <a:ext cx="7419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