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FD7E200-CFFF-467D-BEFE-3DA928313A2B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4FFAA78C-43E3-4279-8768-024A135A06F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E200-CFFF-467D-BEFE-3DA928313A2B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A78C-43E3-4279-8768-024A135A06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E200-CFFF-467D-BEFE-3DA928313A2B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A78C-43E3-4279-8768-024A135A06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E200-CFFF-467D-BEFE-3DA928313A2B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A78C-43E3-4279-8768-024A135A06F3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FD7E200-CFFF-467D-BEFE-3DA928313A2B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A78C-43E3-4279-8768-024A135A06F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E200-CFFF-467D-BEFE-3DA928313A2B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A78C-43E3-4279-8768-024A135A06F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E200-CFFF-467D-BEFE-3DA928313A2B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A78C-43E3-4279-8768-024A135A06F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D7E200-CFFF-467D-BEFE-3DA928313A2B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A78C-43E3-4279-8768-024A135A06F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E200-CFFF-467D-BEFE-3DA928313A2B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A78C-43E3-4279-8768-024A135A06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FD7E200-CFFF-467D-BEFE-3DA928313A2B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A78C-43E3-4279-8768-024A135A06F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FD7E200-CFFF-467D-BEFE-3DA928313A2B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A78C-43E3-4279-8768-024A135A06F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FD7E200-CFFF-467D-BEFE-3DA928313A2B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4FFAA78C-43E3-4279-8768-024A135A06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869" y="188640"/>
            <a:ext cx="6262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исследования: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340768"/>
            <a:ext cx="7488832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/>
              <a:t>Определение качества</a:t>
            </a:r>
            <a:endParaRPr lang="ru-RU" sz="3600" dirty="0"/>
          </a:p>
          <a:p>
            <a:pPr algn="ctr"/>
            <a:r>
              <a:rPr lang="ru-RU" sz="3600" b="1" i="1" dirty="0"/>
              <a:t>питьевой  воды родников </a:t>
            </a:r>
            <a:endParaRPr lang="ru-RU" sz="3600" dirty="0"/>
          </a:p>
          <a:p>
            <a:pPr algn="ctr"/>
            <a:r>
              <a:rPr lang="ru-RU" sz="3600" b="1" i="1" dirty="0"/>
              <a:t> на территории </a:t>
            </a:r>
            <a:r>
              <a:rPr lang="ru-RU" sz="3600" b="1" i="1" dirty="0" err="1"/>
              <a:t>Муйнакского</a:t>
            </a:r>
            <a:r>
              <a:rPr lang="ru-RU" sz="3600" b="1" i="1" dirty="0"/>
              <a:t> сельского совета</a:t>
            </a:r>
            <a:endParaRPr lang="ru-RU" sz="3600" dirty="0"/>
          </a:p>
        </p:txBody>
      </p:sp>
      <p:pic>
        <p:nvPicPr>
          <p:cNvPr id="6" name="Picture 2" descr="http://kotlastv.ru/wp-content/uploads/2016/02/Tap-water-is-bet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69" y="3068960"/>
            <a:ext cx="194324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pressplus.ru/wp-content/uploads/2015/04/924e149af069b8ea323a809fbb1171d4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212976"/>
            <a:ext cx="1546184" cy="135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3431034"/>
            <a:ext cx="4549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Актуальность: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10" y="4245591"/>
            <a:ext cx="8321571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проблема </a:t>
            </a:r>
            <a:r>
              <a:rPr lang="ru-RU" sz="3200" b="1" dirty="0">
                <a:solidFill>
                  <a:srgbClr val="0070C0"/>
                </a:solidFill>
              </a:rPr>
              <a:t>чистой воды всегда ассоциируется с проблемами здоровья людей и качества жизни.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r>
              <a:rPr lang="ru-RU" sz="3200" b="1" dirty="0" err="1" smtClean="0">
                <a:solidFill>
                  <a:srgbClr val="0070C0"/>
                </a:solidFill>
              </a:rPr>
              <a:t>Выполниала</a:t>
            </a:r>
            <a:r>
              <a:rPr lang="ru-RU" sz="3200" b="1" smtClean="0">
                <a:solidFill>
                  <a:srgbClr val="0070C0"/>
                </a:solidFill>
              </a:rPr>
              <a:t>: </a:t>
            </a:r>
            <a:r>
              <a:rPr lang="ru-RU" sz="3200" b="1" dirty="0" smtClean="0">
                <a:solidFill>
                  <a:srgbClr val="0070C0"/>
                </a:solidFill>
              </a:rPr>
              <a:t>ученица 11 класса </a:t>
            </a:r>
            <a:r>
              <a:rPr lang="ru-RU" sz="3200" b="1" dirty="0" err="1" smtClean="0">
                <a:solidFill>
                  <a:srgbClr val="0070C0"/>
                </a:solidFill>
              </a:rPr>
              <a:t>Аккужина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Фанзиля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Фаизовна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2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Физические свойства воды.</a:t>
            </a:r>
          </a:p>
          <a:p>
            <a:pPr lvl="0"/>
            <a:r>
              <a:rPr lang="ru-RU" sz="3200" b="1" dirty="0" smtClean="0"/>
              <a:t>температура</a:t>
            </a:r>
            <a:r>
              <a:rPr lang="ru-RU" sz="3200" b="1" dirty="0"/>
              <a:t>,</a:t>
            </a:r>
          </a:p>
          <a:p>
            <a:pPr lvl="0"/>
            <a:r>
              <a:rPr lang="ru-RU" sz="3200" b="1" dirty="0"/>
              <a:t>цветность,</a:t>
            </a:r>
          </a:p>
          <a:p>
            <a:pPr lvl="0"/>
            <a:r>
              <a:rPr lang="ru-RU" sz="3200" b="1" dirty="0"/>
              <a:t>мутность,</a:t>
            </a:r>
          </a:p>
          <a:p>
            <a:pPr lvl="0"/>
            <a:r>
              <a:rPr lang="ru-RU" sz="3200" b="1" dirty="0"/>
              <a:t>привкус,</a:t>
            </a:r>
          </a:p>
          <a:p>
            <a:pPr lvl="0"/>
            <a:r>
              <a:rPr lang="ru-RU" sz="3200" b="1" dirty="0"/>
              <a:t>запах.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2192288"/>
          </a:xfrm>
        </p:spPr>
        <p:txBody>
          <a:bodyPr>
            <a:noAutofit/>
          </a:bodyPr>
          <a:lstStyle/>
          <a:p>
            <a:endParaRPr lang="ru-RU" sz="2800" b="1" dirty="0"/>
          </a:p>
        </p:txBody>
      </p:sp>
      <p:pic>
        <p:nvPicPr>
          <p:cNvPr id="7" name="Объект 6" descr="C:\Users\Я\Desktop\2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4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2768352"/>
          </a:xfrm>
        </p:spPr>
        <p:txBody>
          <a:bodyPr>
            <a:noAutofit/>
          </a:bodyPr>
          <a:lstStyle/>
          <a:p>
            <a:r>
              <a:rPr lang="ru-RU" sz="2400" b="1" dirty="0"/>
              <a:t>В пресноводных озерах и ручьях вода имеет, как правило, нейтральную или слабокислую реакцию (рН 6-7), к которой адаптированы все организмы, населяющие эти водоемы. При подкислении водоемов его обитатели быстро вымирают как из-за прямого воздействия, так и в следствии невозможности размножения, поскольку в первую очередь погибает икра и рыбная молодь.</a:t>
            </a:r>
          </a:p>
        </p:txBody>
      </p:sp>
      <p:pic>
        <p:nvPicPr>
          <p:cNvPr id="4" name="Объект 3" descr="C:\Users\Я\Desktop\3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52775"/>
            <a:ext cx="6984776" cy="3516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85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484784"/>
            <a:ext cx="8593455" cy="494080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Родник  </a:t>
            </a:r>
            <a:r>
              <a:rPr lang="ru-RU" b="1" dirty="0" err="1" smtClean="0"/>
              <a:t>Сыусыккан</a:t>
            </a:r>
            <a:r>
              <a:rPr lang="ru-RU" b="1" dirty="0" smtClean="0"/>
              <a:t>  возле деревни </a:t>
            </a:r>
            <a:br>
              <a:rPr lang="ru-RU" b="1" dirty="0" smtClean="0"/>
            </a:br>
            <a:r>
              <a:rPr lang="ru-RU" b="1" dirty="0" smtClean="0"/>
              <a:t>Нижний Муйнак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74320" y="-315416"/>
            <a:ext cx="8595360" cy="216024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49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Родник у дороги между деревнями </a:t>
            </a:r>
            <a:r>
              <a:rPr lang="ru-RU" b="1" dirty="0" err="1" smtClean="0"/>
              <a:t>Умбетово</a:t>
            </a:r>
            <a:r>
              <a:rPr lang="ru-RU" b="1" dirty="0" smtClean="0"/>
              <a:t> и Верхний Муйнак</a:t>
            </a:r>
            <a:endParaRPr lang="ru-RU" b="1" dirty="0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298575"/>
            <a:ext cx="8591550" cy="508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Родник Счастья возле деревни </a:t>
            </a:r>
            <a:br>
              <a:rPr lang="ru-RU" b="1" dirty="0" smtClean="0"/>
            </a:br>
            <a:r>
              <a:rPr lang="ru-RU" b="1" dirty="0" smtClean="0"/>
              <a:t>Средний Муйнак</a:t>
            </a:r>
            <a:endParaRPr lang="ru-RU" b="1" dirty="0"/>
          </a:p>
        </p:txBody>
      </p:sp>
      <p:pic>
        <p:nvPicPr>
          <p:cNvPr id="4" name="Объект 3" descr="C:\Users\Я\Desktop\пппп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389697"/>
            <a:ext cx="8591550" cy="4754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81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Вода из под крана</a:t>
            </a:r>
            <a:endParaRPr lang="ru-RU" b="1" dirty="0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628800"/>
            <a:ext cx="806489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Вода из реки </a:t>
            </a:r>
            <a:r>
              <a:rPr lang="ru-RU" b="1" dirty="0" err="1" smtClean="0"/>
              <a:t>Ускалык</a:t>
            </a:r>
            <a:endParaRPr lang="ru-RU" b="1" dirty="0"/>
          </a:p>
        </p:txBody>
      </p:sp>
      <p:pic>
        <p:nvPicPr>
          <p:cNvPr id="4" name="Объект 3" descr="C:\Users\Я\Desktop\zBOrGV44nl0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298575"/>
            <a:ext cx="8591549" cy="4937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0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252519" cy="1976264"/>
          </a:xfrm>
        </p:spPr>
        <p:txBody>
          <a:bodyPr>
            <a:normAutofit/>
          </a:bodyPr>
          <a:lstStyle/>
          <a:p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0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8867775" cy="16162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 разных </a:t>
            </a:r>
            <a:r>
              <a:rPr lang="ru-RU" b="1" dirty="0"/>
              <a:t>источниках вода имеет разный </a:t>
            </a:r>
            <a:r>
              <a:rPr lang="en-US" b="1" dirty="0" smtClean="0"/>
              <a:t>pH</a:t>
            </a:r>
            <a:r>
              <a:rPr lang="ru-RU" b="1" dirty="0" smtClean="0"/>
              <a:t> показатель.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68861056"/>
              </p:ext>
            </p:extLst>
          </p:nvPr>
        </p:nvGraphicFramePr>
        <p:xfrm>
          <a:off x="467544" y="1988840"/>
          <a:ext cx="8208912" cy="3313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292"/>
                <a:gridCol w="1356001"/>
                <a:gridCol w="1300252"/>
                <a:gridCol w="1309687"/>
                <a:gridCol w="1330271"/>
                <a:gridCol w="1323409"/>
              </a:tblGrid>
              <a:tr h="19881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effectLst/>
                        </a:rPr>
                        <a:t>Исследуемый напиток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effectLst/>
                        </a:rPr>
                        <a:t>Родник сыусыккан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effectLst/>
                        </a:rPr>
                        <a:t>Родник у дороги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effectLst/>
                        </a:rPr>
                        <a:t>Родник Счастье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effectLst/>
                        </a:rPr>
                        <a:t>Питьевая вода из под крана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effectLst/>
                        </a:rPr>
                        <a:t>Вода реки Ускалык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0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effectLst/>
                        </a:rPr>
                        <a:t>Метод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74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effectLst/>
                        </a:rPr>
                        <a:t>Датчик рН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effectLst/>
                        </a:rPr>
                        <a:t>7,82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effectLst/>
                        </a:rPr>
                        <a:t>7,70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effectLst/>
                        </a:rPr>
                        <a:t>7,72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1400">
                          <a:effectLst/>
                        </a:rPr>
                        <a:t>8,02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75"/>
                        </a:spcAft>
                      </a:pPr>
                      <a:r>
                        <a:rPr lang="ru-RU" sz="1400" dirty="0">
                          <a:effectLst/>
                        </a:rPr>
                        <a:t>7,75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6225" y="-63787"/>
            <a:ext cx="84002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6" descr="http://bigbaraban.ru/image/56a88e6b4044b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384" y="4869160"/>
            <a:ext cx="1500616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8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0573" y="321844"/>
            <a:ext cx="46907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исследования</a:t>
            </a:r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920" y="909575"/>
            <a:ext cx="89289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определение влияния показателя </a:t>
            </a:r>
            <a:r>
              <a:rPr lang="ru-RU" sz="2800" b="1" dirty="0" err="1">
                <a:solidFill>
                  <a:srgbClr val="7030A0"/>
                </a:solidFill>
              </a:rPr>
              <a:t>pH</a:t>
            </a:r>
            <a:r>
              <a:rPr lang="ru-RU" sz="2800" b="1" dirty="0">
                <a:solidFill>
                  <a:srgbClr val="7030A0"/>
                </a:solidFill>
              </a:rPr>
              <a:t> жидкости на организм человека и с помощью  PH-индикатора проверить качество воды из под крана в школе , дома и  близлежащих родников на территории </a:t>
            </a:r>
            <a:r>
              <a:rPr lang="ru-RU" sz="2800" b="1" dirty="0" err="1">
                <a:solidFill>
                  <a:srgbClr val="7030A0"/>
                </a:solidFill>
              </a:rPr>
              <a:t>Муйнакского</a:t>
            </a:r>
            <a:r>
              <a:rPr lang="ru-RU" sz="2800" b="1" dirty="0">
                <a:solidFill>
                  <a:srgbClr val="7030A0"/>
                </a:solidFill>
              </a:rPr>
              <a:t> сельского </a:t>
            </a:r>
            <a:r>
              <a:rPr lang="ru-RU" sz="2800" b="1" dirty="0" smtClean="0">
                <a:solidFill>
                  <a:srgbClr val="7030A0"/>
                </a:solidFill>
              </a:rPr>
              <a:t>совета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036189"/>
            <a:ext cx="19078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</a:t>
            </a:r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745" y="3744075"/>
            <a:ext cx="8533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7030A0"/>
                </a:solidFill>
              </a:rPr>
              <a:t>1. Выяснить</a:t>
            </a:r>
            <a:r>
              <a:rPr lang="ru-RU" sz="2800" b="1" dirty="0">
                <a:solidFill>
                  <a:srgbClr val="7030A0"/>
                </a:solidFill>
              </a:rPr>
              <a:t>, что такое </a:t>
            </a:r>
            <a:r>
              <a:rPr lang="en-US" sz="2800" b="1" dirty="0">
                <a:solidFill>
                  <a:srgbClr val="7030A0"/>
                </a:solidFill>
              </a:rPr>
              <a:t>pH</a:t>
            </a:r>
            <a:r>
              <a:rPr lang="ru-RU" sz="2800" b="1" dirty="0">
                <a:solidFill>
                  <a:srgbClr val="7030A0"/>
                </a:solidFill>
              </a:rPr>
              <a:t>;</a:t>
            </a:r>
          </a:p>
          <a:p>
            <a:pPr lvl="0"/>
            <a:r>
              <a:rPr lang="ru-RU" sz="2800" b="1" dirty="0" smtClean="0">
                <a:solidFill>
                  <a:srgbClr val="7030A0"/>
                </a:solidFill>
              </a:rPr>
              <a:t>2. Узнать </a:t>
            </a:r>
            <a:r>
              <a:rPr lang="ru-RU" sz="2800" b="1" dirty="0">
                <a:solidFill>
                  <a:srgbClr val="7030A0"/>
                </a:solidFill>
              </a:rPr>
              <a:t>способы измерения рН; </a:t>
            </a:r>
          </a:p>
          <a:p>
            <a:pPr lvl="0"/>
            <a:r>
              <a:rPr lang="ru-RU" sz="2800" b="1" dirty="0" smtClean="0">
                <a:solidFill>
                  <a:srgbClr val="7030A0"/>
                </a:solidFill>
              </a:rPr>
              <a:t>3. Определить </a:t>
            </a:r>
            <a:r>
              <a:rPr lang="ru-RU" sz="2800" b="1" dirty="0">
                <a:solidFill>
                  <a:srgbClr val="7030A0"/>
                </a:solidFill>
              </a:rPr>
              <a:t>уровень рН образцов жидкости;</a:t>
            </a:r>
          </a:p>
          <a:p>
            <a:pPr lvl="0"/>
            <a:r>
              <a:rPr lang="ru-RU" sz="2800" b="1" dirty="0" smtClean="0">
                <a:solidFill>
                  <a:srgbClr val="7030A0"/>
                </a:solidFill>
              </a:rPr>
              <a:t>4. Сделать </a:t>
            </a:r>
            <a:r>
              <a:rPr lang="ru-RU" sz="2800" b="1" dirty="0">
                <a:solidFill>
                  <a:srgbClr val="7030A0"/>
                </a:solidFill>
              </a:rPr>
              <a:t>выводы по проделанной работе</a:t>
            </a:r>
            <a:r>
              <a:rPr lang="ru-RU" sz="2800" dirty="0"/>
              <a:t>.</a:t>
            </a:r>
          </a:p>
          <a:p>
            <a:endParaRPr lang="ru-RU" sz="3200" dirty="0"/>
          </a:p>
        </p:txBody>
      </p:sp>
      <p:pic>
        <p:nvPicPr>
          <p:cNvPr id="2050" name="Picture 2" descr="http://ukmpst.gbu.su/wp-content/uploads/sites/16/2015/09/4182477-it-computer-with-book-vector-illustration-computer-cartoon-repai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88771"/>
            <a:ext cx="1340384" cy="112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-fotki.yandex.ru/get/6506/47407354.704/0_eac02_f43381b7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921" y="3156344"/>
            <a:ext cx="808505" cy="127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igbaraban.ru/image/56a88e6b4044b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31" y="5603504"/>
            <a:ext cx="1095935" cy="109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tatic1.1.sqspcdn.com/static/f/1772656/23116138/1373935445900/idea_medium_.jpg?token=kNeBsmFxfqR9%2BHFw4Ik76utPMbg%3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0" y="5478821"/>
            <a:ext cx="1008977" cy="134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74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449" y="476672"/>
            <a:ext cx="859155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ВОДА ИСТОЧНИК ЖИЗНИ НА ЗЕМЛЕ, А КАЧЕСТВЕННАЯ ВОДА ИСТОЧНИК ЗДОРОВОЙ ЖИЗНИ!!!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628800"/>
            <a:ext cx="4251325" cy="446449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0" y="1628800"/>
            <a:ext cx="4251325" cy="4464495"/>
          </a:xfrm>
        </p:spPr>
      </p:pic>
    </p:spTree>
    <p:extLst>
      <p:ext uri="{BB962C8B-B14F-4D97-AF65-F5344CB8AC3E}">
        <p14:creationId xmlns:p14="http://schemas.microsoft.com/office/powerpoint/2010/main" val="17082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52902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Объект исследования</a:t>
            </a:r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2491" y="959386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Водопроводная  и родниковая  вода</a:t>
            </a:r>
            <a:endParaRPr lang="ru-RU" sz="3600" dirty="0"/>
          </a:p>
        </p:txBody>
      </p:sp>
      <p:pic>
        <p:nvPicPr>
          <p:cNvPr id="4" name="Picture 2" descr="http://kotlastv.ru/wp-content/uploads/2016/02/Tap-water-is-bet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95137"/>
            <a:ext cx="2592288" cy="132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2845" y="2924944"/>
            <a:ext cx="55915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Предмет исследования</a:t>
            </a:r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845" y="3670578"/>
            <a:ext cx="8513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pH</a:t>
            </a:r>
            <a:r>
              <a:rPr lang="ru-RU" sz="3600" dirty="0" smtClean="0"/>
              <a:t>-баланс водопроводной и родниковой  воды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1488" y="4870907"/>
            <a:ext cx="54425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Методы исследования</a:t>
            </a:r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344" y="5578793"/>
            <a:ext cx="8208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н</a:t>
            </a:r>
            <a:r>
              <a:rPr lang="ru-RU" sz="3600" dirty="0" smtClean="0"/>
              <a:t>аблюдение, сравнение, эксперимент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99452"/>
            <a:ext cx="2480096" cy="200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8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562" y="188640"/>
            <a:ext cx="56169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Гипотеза</a:t>
            </a:r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исследования: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5641" y="1035405"/>
            <a:ext cx="69188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Мы предполагаем, что </a:t>
            </a:r>
            <a:r>
              <a:rPr lang="ru-RU" sz="2800" b="1" dirty="0"/>
              <a:t>по качеству родниковая вода и вода из крана  соответствует санитарным нормам 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4098" name="Picture 2" descr="http://www.playcast.ru/uploads/2012/01/23/30306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5046"/>
            <a:ext cx="1235278" cy="111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2708920"/>
            <a:ext cx="8640960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Практическая значимость </a:t>
            </a:r>
            <a:r>
              <a:rPr lang="ru-RU" sz="2800" b="1" i="1" dirty="0"/>
              <a:t>работы состоит в том, что результаты исследования могут быть интересны учащимся и жителям  </a:t>
            </a:r>
            <a:r>
              <a:rPr lang="ru-RU" sz="2800" b="1" i="1" dirty="0" err="1"/>
              <a:t>д.Верхний</a:t>
            </a:r>
            <a:r>
              <a:rPr lang="ru-RU" sz="2800" b="1" i="1" dirty="0"/>
              <a:t> Муйнак. Эта работа может быть интересна  для моих одноклассников, быть полезным  для моих  односельчан,  использована в школе на уроках окружающего мира, географии и биологии. </a:t>
            </a:r>
          </a:p>
          <a:p>
            <a:r>
              <a:rPr lang="ru-RU" sz="3200" b="1" i="1" dirty="0"/>
              <a:t> </a:t>
            </a:r>
          </a:p>
          <a:p>
            <a:pPr marL="742950" indent="-742950">
              <a:buAutoNum type="arabicPeriod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26334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26328"/>
            <a:ext cx="745107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 smtClean="0"/>
              <a:t>1. Изучить теоритический материал.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4595" y="1196751"/>
            <a:ext cx="476547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Понятие </a:t>
            </a:r>
            <a:r>
              <a:rPr lang="en-US" sz="2400" b="1" dirty="0"/>
              <a:t>pH</a:t>
            </a:r>
            <a:r>
              <a:rPr lang="ru-RU" sz="2400" dirty="0"/>
              <a:t> – от латинского «сила или вес водорода», ввел датский химик </a:t>
            </a:r>
            <a:r>
              <a:rPr lang="ru-RU" sz="2400" dirty="0" err="1"/>
              <a:t>Сорен</a:t>
            </a:r>
            <a:r>
              <a:rPr lang="ru-RU" sz="2400" dirty="0"/>
              <a:t> Петр </a:t>
            </a:r>
            <a:r>
              <a:rPr lang="ru-RU" sz="2400" dirty="0" err="1"/>
              <a:t>Лауриц</a:t>
            </a:r>
            <a:r>
              <a:rPr lang="ru-RU" sz="2400" dirty="0"/>
              <a:t> </a:t>
            </a:r>
            <a:r>
              <a:rPr lang="ru-RU" sz="2400" dirty="0" err="1"/>
              <a:t>Соренсен</a:t>
            </a:r>
            <a:r>
              <a:rPr lang="ru-RU" sz="2400" dirty="0"/>
              <a:t> в 1909 году. Это водородный показатель кислотности среды.  Все водные растворы имеют определенную среду: нейтральную, кислую и щелочную.  С помощью водородного показателя </a:t>
            </a:r>
            <a:r>
              <a:rPr lang="ru-RU" sz="2400" b="1" dirty="0"/>
              <a:t>рН </a:t>
            </a:r>
            <a:r>
              <a:rPr lang="ru-RU" sz="2400" dirty="0"/>
              <a:t>можно определить, какие растворы будут нейтральными, а какие – кислыми и щелочными. </a:t>
            </a:r>
          </a:p>
          <a:p>
            <a:endParaRPr lang="ru-RU" sz="2400" dirty="0"/>
          </a:p>
        </p:txBody>
      </p:sp>
      <p:pic>
        <p:nvPicPr>
          <p:cNvPr id="5" name="Picture 2" descr="http://ukmpst.gbu.su/wp-content/uploads/sites/16/2015/09/4182477-it-computer-with-book-vector-illustration-computer-cartoon-repai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28"/>
            <a:ext cx="1340384" cy="112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34" y="1412776"/>
            <a:ext cx="351544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01933"/>
            <a:ext cx="878497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/>
              <a:t>2</a:t>
            </a:r>
            <a:r>
              <a:rPr lang="ru-RU" sz="3600" dirty="0" smtClean="0"/>
              <a:t>. Определить уровень </a:t>
            </a:r>
            <a:r>
              <a:rPr lang="en-US" sz="3600" dirty="0" smtClean="0"/>
              <a:t>pH</a:t>
            </a:r>
            <a:r>
              <a:rPr lang="ru-RU" sz="3600" dirty="0" smtClean="0"/>
              <a:t> в водопроводной воде и родниковой.</a:t>
            </a:r>
          </a:p>
        </p:txBody>
      </p:sp>
      <p:pic>
        <p:nvPicPr>
          <p:cNvPr id="2" name="Picture 4" descr="http://img-fotki.yandex.ru/get/6506/47407354.704/0_eac02_f43381b7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14509"/>
            <a:ext cx="1008112" cy="15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 rot="10800000" flipV="1">
            <a:off x="7191075" y="5440053"/>
            <a:ext cx="1952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pH</a:t>
            </a:r>
            <a:r>
              <a:rPr lang="ru-RU" sz="2800" i="1" dirty="0" smtClean="0"/>
              <a:t>-индикатор</a:t>
            </a:r>
            <a:endParaRPr lang="ru-RU" sz="2800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2" y="1496472"/>
            <a:ext cx="3571800" cy="51728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96472"/>
            <a:ext cx="4626368" cy="27535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98" y="4199672"/>
            <a:ext cx="3449508" cy="248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2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6225" y="692696"/>
            <a:ext cx="8867775" cy="1544216"/>
          </a:xfrm>
        </p:spPr>
        <p:txBody>
          <a:bodyPr>
            <a:noAutofit/>
          </a:bodyPr>
          <a:lstStyle/>
          <a:p>
            <a:r>
              <a:rPr lang="ru-RU" sz="2400" b="1" dirty="0"/>
              <a:t>В нашем организме очень важно поддерживать кислотно-щелочной баланс. От этого зависит здоровье и самочувствие человека. Один из признаков нарушения кислотно-щелочного баланса – регулярная сухость во рту.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6912"/>
            <a:ext cx="9143999" cy="4621088"/>
          </a:xfrm>
        </p:spPr>
      </p:pic>
    </p:spTree>
    <p:extLst>
      <p:ext uri="{BB962C8B-B14F-4D97-AF65-F5344CB8AC3E}">
        <p14:creationId xmlns:p14="http://schemas.microsoft.com/office/powerpoint/2010/main" val="37111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68952" cy="1832248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Одним из важнейших показателей качества воды считается уровень ее </a:t>
            </a:r>
            <a:r>
              <a:rPr lang="ru-RU" sz="2700" b="1" dirty="0" err="1"/>
              <a:t>pH</a:t>
            </a:r>
            <a:r>
              <a:rPr lang="ru-RU" sz="2700" b="1" dirty="0"/>
              <a:t>. Этот критерий определяет наличие химических процессов, происходящих в жидкости.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4" name="Объект 3" descr="C:\Users\Я\Desktop\1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8" y="1916832"/>
            <a:ext cx="8316416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9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867775" cy="201622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Химические свойства </a:t>
            </a:r>
            <a:r>
              <a:rPr lang="ru-RU" sz="2000" b="1" dirty="0" smtClean="0"/>
              <a:t>воды: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жесткость,</a:t>
            </a:r>
            <a:r>
              <a:rPr lang="ru-RU" sz="2000" b="1" dirty="0"/>
              <a:t> </a:t>
            </a:r>
            <a:r>
              <a:rPr lang="ru-RU" sz="2000" b="1" dirty="0" smtClean="0"/>
              <a:t> активная </a:t>
            </a:r>
            <a:r>
              <a:rPr lang="ru-RU" sz="2000" b="1" dirty="0"/>
              <a:t>реакция (</a:t>
            </a:r>
            <a:r>
              <a:rPr lang="ru-RU" sz="2000" b="1" dirty="0" err="1"/>
              <a:t>pH</a:t>
            </a:r>
            <a:r>
              <a:rPr lang="ru-RU" sz="2000" b="1" dirty="0" smtClean="0"/>
              <a:t>), окисляемость </a:t>
            </a:r>
            <a:r>
              <a:rPr lang="ru-RU" sz="2000" b="1" dirty="0"/>
              <a:t>(БПК и ХПК), </a:t>
            </a:r>
            <a:r>
              <a:rPr lang="ru-RU" sz="2000" b="1" dirty="0" smtClean="0"/>
              <a:t>                    минерализация </a:t>
            </a:r>
            <a:r>
              <a:rPr lang="ru-RU" sz="2000" b="1" dirty="0"/>
              <a:t>(содержание растворенных солей).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           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700808"/>
            <a:ext cx="8591550" cy="4896544"/>
          </a:xfrm>
        </p:spPr>
      </p:pic>
    </p:spTree>
    <p:extLst>
      <p:ext uri="{BB962C8B-B14F-4D97-AF65-F5344CB8AC3E}">
        <p14:creationId xmlns:p14="http://schemas.microsoft.com/office/powerpoint/2010/main" val="285088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460</TotalTime>
  <Words>472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Cambria</vt:lpstr>
      <vt:lpstr>Candara</vt:lpstr>
      <vt:lpstr>Tahoma</vt:lpstr>
      <vt:lpstr>Times New Roman</vt:lpstr>
      <vt:lpstr>Tunga</vt:lpstr>
      <vt:lpstr>Soho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нашем организме очень важно поддерживать кислотно-щелочной баланс. От этого зависит здоровье и самочувствие человека. Один из признаков нарушения кислотно-щелочного баланса – регулярная сухость во рту. </vt:lpstr>
      <vt:lpstr>Одним из важнейших показателей качества воды считается уровень ее pH. Этот критерий определяет наличие химических процессов, происходящих в жидкости. </vt:lpstr>
      <vt:lpstr>Химические свойства воды:  жесткость,  активная реакция (pH), окисляемость (БПК и ХПК),                     минерализация (содержание растворенных солей).              </vt:lpstr>
      <vt:lpstr>Презентация PowerPoint</vt:lpstr>
      <vt:lpstr>Презентация PowerPoint</vt:lpstr>
      <vt:lpstr>В пресноводных озерах и ручьях вода имеет, как правило, нейтральную или слабокислую реакцию (рН 6-7), к которой адаптированы все организмы, населяющие эти водоемы. При подкислении водоемов его обитатели быстро вымирают как из-за прямого воздействия, так и в следствии невозможности размножения, поскольку в первую очередь погибает икра и рыбная молодь.</vt:lpstr>
      <vt:lpstr>Родник  Сыусыккан  возле деревни  Нижний Муйнак</vt:lpstr>
      <vt:lpstr>Родник у дороги между деревнями Умбетово и Верхний Муйнак</vt:lpstr>
      <vt:lpstr>Родник Счастья возле деревни  Средний Муйнак</vt:lpstr>
      <vt:lpstr>Вода из под крана</vt:lpstr>
      <vt:lpstr>Вода из реки Ускалык</vt:lpstr>
      <vt:lpstr> </vt:lpstr>
      <vt:lpstr>В разных источниках вода имеет разный pH показатель.  </vt:lpstr>
      <vt:lpstr>ВОДА ИСТОЧНИК ЖИЗНИ НА ЗЕМЛЕ, А КАЧЕСТВЕННАЯ ВОДА ИСТОЧНИК ЗДОРОВОЙ ЖИЗНИ!!!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Я</cp:lastModifiedBy>
  <cp:revision>29</cp:revision>
  <dcterms:created xsi:type="dcterms:W3CDTF">2016-10-07T10:36:25Z</dcterms:created>
  <dcterms:modified xsi:type="dcterms:W3CDTF">2023-02-08T16:38:18Z</dcterms:modified>
</cp:coreProperties>
</file>