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7" r:id="rId3"/>
    <p:sldId id="402" r:id="rId4"/>
    <p:sldId id="407" r:id="rId5"/>
    <p:sldId id="404" r:id="rId6"/>
    <p:sldId id="409" r:id="rId7"/>
    <p:sldId id="405" r:id="rId8"/>
    <p:sldId id="406" r:id="rId9"/>
    <p:sldId id="408" r:id="rId10"/>
  </p:sldIdLst>
  <p:sldSz cx="9144000" cy="6858000" type="screen4x3"/>
  <p:notesSz cx="6864350" cy="9994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66FF"/>
    <a:srgbClr val="0033CC"/>
    <a:srgbClr val="CA5A8D"/>
    <a:srgbClr val="6699FF"/>
    <a:srgbClr val="3176F3"/>
    <a:srgbClr val="FF3399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3" autoAdjust="0"/>
  </p:normalViewPr>
  <p:slideViewPr>
    <p:cSldViewPr>
      <p:cViewPr>
        <p:scale>
          <a:sx n="70" d="100"/>
          <a:sy n="70" d="100"/>
        </p:scale>
        <p:origin x="-36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200" y="-120"/>
      </p:cViewPr>
      <p:guideLst>
        <p:guide orient="horz" pos="314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1A19AF-5316-406D-9D89-FF52734399D4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7788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8E5B21-773A-4FCC-9DC9-0F2D08A05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3C35EA-230E-465E-A99A-D6447ECB128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7387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4975" cy="500063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7788" y="9493250"/>
            <a:ext cx="2974975" cy="500063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9AF82DC-B838-46CE-A5EC-BB7183064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01B63190-525F-46A3-A358-20ABB1A24D3C}" type="slidenum">
              <a:rPr lang="ru-RU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2</a:t>
            </a:fld>
            <a:endParaRPr lang="ru-RU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2744FC67-9D53-4BB4-A64C-C0FFB602B6A7}" type="slidenum">
              <a:rPr lang="ru-RU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3</a:t>
            </a:fld>
            <a:endParaRPr lang="ru-RU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DD61466D-608A-4883-BB52-73090C6FB55E}" type="slidenum">
              <a:rPr lang="ru-RU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4</a:t>
            </a:fld>
            <a:endParaRPr lang="ru-RU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7788" y="9493250"/>
            <a:ext cx="2974975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C971079A-92D0-42E2-A8F6-BE89F272259A}" type="slidenum">
              <a:rPr lang="ru-RU" sz="13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6</a:t>
            </a:fld>
            <a:endParaRPr lang="ru-RU" sz="13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7788" y="9493250"/>
            <a:ext cx="2974975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8B0D9AB9-630D-4BCC-A2FE-13558F4F412C}" type="slidenum">
              <a:rPr lang="ru-RU" sz="13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7</a:t>
            </a:fld>
            <a:endParaRPr lang="ru-RU" sz="13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7788" y="9493250"/>
            <a:ext cx="2974975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1CDE9C1E-8F10-458C-B497-7BBBA07E968A}" type="slidenum">
              <a:rPr lang="ru-RU" sz="13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8</a:t>
            </a:fld>
            <a:endParaRPr lang="ru-RU" sz="13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9300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7788" y="9493250"/>
            <a:ext cx="2974975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>
              <a:tabLst>
                <a:tab pos="762000" algn="l"/>
                <a:tab pos="1524000" algn="l"/>
                <a:tab pos="2287588" algn="l"/>
                <a:tab pos="3049588" algn="l"/>
              </a:tabLst>
              <a:defRPr/>
            </a:pPr>
            <a:fld id="{D614A389-36E3-4252-AC8F-4CF2EE37F40B}" type="slidenum">
              <a:rPr lang="ru-RU" sz="13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762000" algn="l"/>
                  <a:tab pos="1524000" algn="l"/>
                  <a:tab pos="2287588" algn="l"/>
                  <a:tab pos="3049588" algn="l"/>
                </a:tabLst>
                <a:defRPr/>
              </a:pPr>
              <a:t>9</a:t>
            </a:fld>
            <a:endParaRPr lang="ru-RU" sz="13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AB84-2304-44C7-8B32-2A5272A378FE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7A17-17FB-4F82-9A4F-1DBE0685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0CF7-0F70-4DFD-9766-FB0D9F78FFC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0E12-6DC0-493B-AACF-2E6E46186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9AE6-3D82-4B52-8923-14F17C8A84FF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DC91-C8EC-43B5-8B14-8509195AF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3737-95AD-4504-9216-AA20D48F3CE1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23E1-2598-46E9-848D-F8B1A9785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277C-ED8A-4420-B8C7-2C4CC596F80C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1BFD-5D16-4540-AEE4-6A44EA24D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371C-4ADE-4143-ADF3-25246958803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999B-8263-459A-891D-F88C7BCCB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9950-2D76-46E3-A3F9-38BBA959347C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D36C-D712-4CDD-ACCB-BD19BCC06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907B-1124-4477-9738-A0A308FF30DE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723C-F27F-4B9C-A4E1-0DB9C9F84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0D3A-D969-46FB-99BE-4629D735A228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BD4B-1CED-4B2F-B63F-A77846EF1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4A0C-2F8A-4CE8-BF35-61416B12937B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1CE1-D1B3-4CCF-8B03-C9CA0D35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91E0-DB80-448C-A2F1-B5359E878C7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669D-927D-443A-9F18-4319D211E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6449E5-0D8C-4581-B583-6AAF6EECC971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1363C6-FD4D-4FEA-8283-7FFB57C5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3.png"/><Relationship Id="rId4" Type="http://schemas.openxmlformats.org/officeDocument/2006/relationships/image" Target="../media/image3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2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15366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7" name="Рисунок 12" descr="ислам2.jpg"/>
              <p:cNvPicPr>
                <a:picLocks noChangeAspect="1"/>
              </p:cNvPicPr>
              <p:nvPr/>
            </p:nvPicPr>
            <p:blipFill>
              <a:blip r:embed="rId2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1" y="44624"/>
                <a:ext cx="504056" cy="645281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" name="Прямоугольник 5"/>
            <p:cNvSpPr/>
            <p:nvPr/>
          </p:nvSpPr>
          <p:spPr>
            <a:xfrm flipV="1"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1258888" y="4508500"/>
            <a:ext cx="6697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З.А. Аллаяров,</a:t>
            </a:r>
          </a:p>
          <a:p>
            <a:pPr algn="ctr"/>
            <a:r>
              <a:rPr lang="ru-RU" altLang="ru-RU" sz="2400" b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директор Центра развития одаренности школьников, кандидат педагогических наук</a:t>
            </a:r>
            <a:endParaRPr lang="en-US" altLang="ru-RU" sz="2400" b="1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901" y="1747956"/>
            <a:ext cx="7611873" cy="21648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A5A8D"/>
                </a:solidFill>
              </a:rPr>
              <a:t>О д</a:t>
            </a:r>
            <a:r>
              <a:rPr lang="ru-RU" sz="4000" b="1" dirty="0">
                <a:solidFill>
                  <a:srgbClr val="CA5A8D"/>
                </a:solidFill>
                <a:latin typeface="Calibri" pitchFamily="34" charset="0"/>
              </a:rPr>
              <a:t>еятельности </a:t>
            </a:r>
            <a:r>
              <a:rPr lang="ru-RU" sz="4000" b="1" dirty="0">
                <a:solidFill>
                  <a:srgbClr val="CA5A8D"/>
                </a:solidFill>
              </a:rPr>
              <a:t/>
            </a:r>
            <a:br>
              <a:rPr lang="ru-RU" sz="4000" b="1" dirty="0">
                <a:solidFill>
                  <a:srgbClr val="CA5A8D"/>
                </a:solidFill>
              </a:rPr>
            </a:br>
            <a:r>
              <a:rPr lang="ru-RU" sz="4000" b="1" dirty="0">
                <a:solidFill>
                  <a:srgbClr val="CA5A8D"/>
                </a:solidFill>
                <a:latin typeface="Calibri" pitchFamily="34" charset="0"/>
              </a:rPr>
              <a:t>Центра развития одаренности школьников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16386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16387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16455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3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06267" cy="64811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752402" y="972567"/>
            <a:ext cx="7488830" cy="6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ru-RU" altLang="en-US" sz="2300" b="1" dirty="0">
                <a:solidFill>
                  <a:srgbClr val="CA5A8D"/>
                </a:solidFill>
              </a:rPr>
              <a:t>Количественные данные о проведенных мероприятиях</a:t>
            </a:r>
            <a:endParaRPr lang="ru-RU" sz="2300" b="1" dirty="0">
              <a:solidFill>
                <a:srgbClr val="CA5A8D"/>
              </a:solidFill>
            </a:endParaRPr>
          </a:p>
        </p:txBody>
      </p:sp>
      <p:graphicFrame>
        <p:nvGraphicFramePr>
          <p:cNvPr id="16449" name="Group 65"/>
          <p:cNvGraphicFramePr>
            <a:graphicFrameLocks noGrp="1"/>
          </p:cNvGraphicFramePr>
          <p:nvPr/>
        </p:nvGraphicFramePr>
        <p:xfrm>
          <a:off x="539750" y="1989138"/>
          <a:ext cx="8136902" cy="4032447"/>
        </p:xfrm>
        <a:graphic>
          <a:graphicData uri="http://schemas.openxmlformats.org/drawingml/2006/table">
            <a:tbl>
              <a:tblPr/>
              <a:tblGrid>
                <a:gridCol w="1535264"/>
                <a:gridCol w="1074685"/>
                <a:gridCol w="1074685"/>
                <a:gridCol w="1151448"/>
                <a:gridCol w="1381738"/>
                <a:gridCol w="1919082"/>
              </a:tblGrid>
              <a:tr h="3484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(более)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Очных школ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Других мероприятий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1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тыс.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тыс.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1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тыс.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тыс.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1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тыс.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тыс.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54" name="TextBox 14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18434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18435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18476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3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06267" cy="64811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181100" y="1116583"/>
            <a:ext cx="8712968" cy="6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A5A8D"/>
                </a:solidFill>
              </a:rPr>
              <a:t>Количество изданий</a:t>
            </a: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4213" y="1916113"/>
          <a:ext cx="7632848" cy="3780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6164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Сборники трудов учащихся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Научно-методические</a:t>
                      </a:r>
                      <a:r>
                        <a:rPr lang="ru-RU" sz="16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издания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Литературные</a:t>
                      </a:r>
                      <a:r>
                        <a:rPr lang="ru-RU" sz="16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издания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7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20482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20483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20490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3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06267" cy="64811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07504" y="4797152"/>
            <a:ext cx="8784976" cy="1538328"/>
            <a:chOff x="179512" y="4653136"/>
            <a:chExt cx="8928992" cy="16823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4653136"/>
              <a:ext cx="1186574" cy="164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2744" y="4660216"/>
              <a:ext cx="1238163" cy="16734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0857" y="4660590"/>
              <a:ext cx="1238164" cy="16748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6665" y="4660590"/>
              <a:ext cx="1177263" cy="1674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29105" y="4660589"/>
              <a:ext cx="1202935" cy="16748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 l="5469" t="3894" r="3747" b="5008"/>
            <a:stretch>
              <a:fillRect/>
            </a:stretch>
          </p:blipFill>
          <p:spPr bwMode="auto">
            <a:xfrm>
              <a:off x="4607840" y="4660589"/>
              <a:ext cx="1188296" cy="16748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7594" y="4660590"/>
              <a:ext cx="1080630" cy="16748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2780" y="4660589"/>
              <a:ext cx="1059540" cy="16748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76103" y="4660589"/>
              <a:ext cx="1068305" cy="16748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999455" y="4660589"/>
              <a:ext cx="1109049" cy="16561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59" name="Группа 58"/>
          <p:cNvGrpSpPr/>
          <p:nvPr/>
        </p:nvGrpSpPr>
        <p:grpSpPr>
          <a:xfrm>
            <a:off x="251520" y="1124744"/>
            <a:ext cx="8784976" cy="1440160"/>
            <a:chOff x="107504" y="1124744"/>
            <a:chExt cx="8977002" cy="15974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53" name="Picture 29" descr="http://distolimp.bspu.ru/data/library/1/logo_img_Z8Ne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504" y="1126718"/>
              <a:ext cx="1077239" cy="1584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99593" y="1126718"/>
              <a:ext cx="1119016" cy="1584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7" name="Picture 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86141" y="1126718"/>
              <a:ext cx="1157667" cy="15955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380927" y="1126718"/>
              <a:ext cx="1110953" cy="1584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59239" y="1148832"/>
              <a:ext cx="1096737" cy="15654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2" name="Picture 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049177" y="1126718"/>
              <a:ext cx="1098887" cy="1584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854493" y="1124744"/>
              <a:ext cx="1157667" cy="15858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8" name="Picture 2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647864" y="1126718"/>
              <a:ext cx="1156384" cy="1584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366661" y="1126718"/>
              <a:ext cx="1157667" cy="15897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1" name="Picture 2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47671" y="1126718"/>
              <a:ext cx="1096737" cy="1572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2" name="Picture 2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956376" y="1126718"/>
              <a:ext cx="1128130" cy="1584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57" name="Группа 56"/>
          <p:cNvGrpSpPr/>
          <p:nvPr/>
        </p:nvGrpSpPr>
        <p:grpSpPr>
          <a:xfrm>
            <a:off x="2051720" y="2852936"/>
            <a:ext cx="4896544" cy="1728192"/>
            <a:chOff x="2051720" y="2852936"/>
            <a:chExt cx="4968551" cy="19087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051720" y="2852936"/>
              <a:ext cx="1382335" cy="1872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275856" y="2852936"/>
              <a:ext cx="1304193" cy="1872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427984" y="2852936"/>
              <a:ext cx="1368152" cy="19087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6" name="Picture 2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652120" y="2852936"/>
              <a:ext cx="1368151" cy="1873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65" name="Группа 64"/>
          <p:cNvGrpSpPr/>
          <p:nvPr/>
        </p:nvGrpSpPr>
        <p:grpSpPr>
          <a:xfrm>
            <a:off x="7236296" y="2996952"/>
            <a:ext cx="1512168" cy="1301871"/>
            <a:chOff x="7236296" y="2996952"/>
            <a:chExt cx="1512168" cy="130187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236296" y="2996952"/>
              <a:ext cx="884832" cy="13018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884368" y="2996952"/>
              <a:ext cx="864096" cy="13018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64" name="Группа 63"/>
          <p:cNvGrpSpPr/>
          <p:nvPr/>
        </p:nvGrpSpPr>
        <p:grpSpPr>
          <a:xfrm>
            <a:off x="218512" y="2996952"/>
            <a:ext cx="1545176" cy="1296145"/>
            <a:chOff x="218512" y="2996952"/>
            <a:chExt cx="1545176" cy="12961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18512" y="2996953"/>
              <a:ext cx="834778" cy="12961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925132" y="2996952"/>
              <a:ext cx="838556" cy="12961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0"/>
          <p:cNvSpPr>
            <a:spLocks noChangeArrowheads="1"/>
          </p:cNvSpPr>
          <p:nvPr/>
        </p:nvSpPr>
        <p:spPr bwMode="auto">
          <a:xfrm>
            <a:off x="0" y="6675438"/>
            <a:ext cx="9144000" cy="95250"/>
          </a:xfrm>
          <a:prstGeom prst="rect">
            <a:avLst/>
          </a:prstGeom>
          <a:solidFill>
            <a:srgbClr val="0070C0"/>
          </a:solidFill>
          <a:ln w="12700" algn="ctr">
            <a:noFill/>
            <a:miter lim="800000"/>
            <a:headEnd/>
            <a:tailEnd/>
          </a:ln>
        </p:spPr>
        <p:txBody>
          <a:bodyPr lIns="76787" tIns="38394" rIns="76787" bIns="38394" anchor="ctr"/>
          <a:lstStyle/>
          <a:p>
            <a:pPr algn="ctr" defTabSz="768350"/>
            <a:endParaRPr 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2530" name="Прямоугольник 31"/>
          <p:cNvSpPr>
            <a:spLocks noChangeArrowheads="1"/>
          </p:cNvSpPr>
          <p:nvPr/>
        </p:nvSpPr>
        <p:spPr bwMode="auto">
          <a:xfrm>
            <a:off x="0" y="6380163"/>
            <a:ext cx="9144000" cy="327025"/>
          </a:xfrm>
          <a:prstGeom prst="rect">
            <a:avLst/>
          </a:prstGeom>
          <a:solidFill>
            <a:srgbClr val="0070C0"/>
          </a:solidFill>
          <a:ln w="12700" algn="ctr">
            <a:noFill/>
            <a:miter lim="800000"/>
            <a:headEnd/>
            <a:tailEnd/>
          </a:ln>
        </p:spPr>
        <p:txBody>
          <a:bodyPr lIns="76787" tIns="38394" rIns="76787" bIns="38394" anchor="ctr"/>
          <a:lstStyle/>
          <a:p>
            <a:pPr algn="ctr" defTabSz="768350"/>
            <a:endParaRPr 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63575" y="4549775"/>
            <a:ext cx="1381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87" tIns="38394" rIns="76787" bIns="38394">
            <a:spAutoFit/>
          </a:bodyPr>
          <a:lstStyle/>
          <a:p>
            <a:pPr defTabSz="766763"/>
            <a:endParaRPr lang="ru-RU" sz="1600">
              <a:latin typeface="Cambria" pitchFamily="18" charset="0"/>
            </a:endParaRP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1031875" y="1651000"/>
            <a:ext cx="3419475" cy="527050"/>
          </a:xfrm>
          <a:prstGeom prst="roundRect">
            <a:avLst>
              <a:gd name="adj" fmla="val 16667"/>
            </a:avLst>
          </a:prstGeom>
          <a:solidFill>
            <a:srgbClr val="004B9B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 dirty="0">
                <a:solidFill>
                  <a:srgbClr val="FFFFFF"/>
                </a:solidFill>
                <a:latin typeface="Cambria" pitchFamily="18" charset="0"/>
              </a:rPr>
              <a:t>Разработка и внедрение моделей, методик, новых форм работы</a:t>
            </a:r>
            <a:endParaRPr lang="ru-RU" sz="1000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1031875" y="2419350"/>
            <a:ext cx="3419475" cy="527050"/>
          </a:xfrm>
          <a:prstGeom prst="roundRect">
            <a:avLst>
              <a:gd name="adj" fmla="val 16667"/>
            </a:avLst>
          </a:prstGeom>
          <a:solidFill>
            <a:srgbClr val="004B9B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>
                <a:solidFill>
                  <a:srgbClr val="FFFFFF"/>
                </a:solidFill>
                <a:latin typeface="Cambria" pitchFamily="18" charset="0"/>
              </a:rPr>
              <a:t>Опытно-экспериментальная</a:t>
            </a: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1031875" y="5492750"/>
            <a:ext cx="3419475" cy="528638"/>
          </a:xfrm>
          <a:prstGeom prst="roundRect">
            <a:avLst>
              <a:gd name="adj" fmla="val 16667"/>
            </a:avLst>
          </a:prstGeom>
          <a:solidFill>
            <a:srgbClr val="004B9B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>
                <a:solidFill>
                  <a:srgbClr val="FFFFFF"/>
                </a:solidFill>
                <a:latin typeface="Cambria" pitchFamily="18" charset="0"/>
              </a:rPr>
              <a:t>Обобщение и распространение опыта работы</a:t>
            </a:r>
          </a:p>
          <a:p>
            <a:pPr algn="ctr" defTabSz="766763">
              <a:defRPr/>
            </a:pPr>
            <a:endParaRPr lang="ru-RU" sz="10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1031875" y="4724400"/>
            <a:ext cx="3419475" cy="527050"/>
          </a:xfrm>
          <a:prstGeom prst="roundRect">
            <a:avLst>
              <a:gd name="adj" fmla="val 16667"/>
            </a:avLst>
          </a:prstGeom>
          <a:solidFill>
            <a:srgbClr val="004B9B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>
                <a:solidFill>
                  <a:srgbClr val="FFFFFF"/>
                </a:solidFill>
                <a:latin typeface="Cambria" pitchFamily="18" charset="0"/>
              </a:rPr>
              <a:t>Организация семинаров, вебинаров</a:t>
            </a:r>
          </a:p>
          <a:p>
            <a:pPr algn="ctr" defTabSz="766763">
              <a:defRPr/>
            </a:pPr>
            <a:endParaRPr lang="ru-RU" sz="10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1022350" y="3921125"/>
            <a:ext cx="3419475" cy="527050"/>
          </a:xfrm>
          <a:prstGeom prst="roundRect">
            <a:avLst>
              <a:gd name="adj" fmla="val 16667"/>
            </a:avLst>
          </a:prstGeom>
          <a:solidFill>
            <a:srgbClr val="004B9B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endParaRPr lang="ru-RU" sz="1300">
              <a:solidFill>
                <a:srgbClr val="FFFFFF"/>
              </a:solidFill>
              <a:latin typeface="Cambria" pitchFamily="18" charset="0"/>
            </a:endParaRPr>
          </a:p>
          <a:p>
            <a:pPr algn="ctr" defTabSz="766763">
              <a:defRPr/>
            </a:pPr>
            <a:r>
              <a:rPr lang="ru-RU" sz="1300">
                <a:solidFill>
                  <a:srgbClr val="FFFFFF"/>
                </a:solidFill>
                <a:latin typeface="Cambria" pitchFamily="18" charset="0"/>
              </a:rPr>
              <a:t>Организация курсов повышения квалификации</a:t>
            </a:r>
          </a:p>
          <a:p>
            <a:pPr algn="ctr" defTabSz="766763">
              <a:defRPr/>
            </a:pPr>
            <a:endParaRPr lang="ru-RU" sz="10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1031875" y="3187700"/>
            <a:ext cx="3419475" cy="528638"/>
          </a:xfrm>
          <a:prstGeom prst="roundRect">
            <a:avLst>
              <a:gd name="adj" fmla="val 16667"/>
            </a:avLst>
          </a:prstGeom>
          <a:solidFill>
            <a:srgbClr val="004B9B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>
                <a:solidFill>
                  <a:srgbClr val="FFFFFF"/>
                </a:solidFill>
                <a:latin typeface="Cambria" pitchFamily="18" charset="0"/>
              </a:rPr>
              <a:t>Организация методических конкурсов</a:t>
            </a:r>
          </a:p>
          <a:p>
            <a:pPr algn="ctr" defTabSz="766763">
              <a:defRPr/>
            </a:pPr>
            <a:endParaRPr lang="ru-RU" sz="10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8" name="Скругленный прямоугольник 47"/>
          <p:cNvSpPr>
            <a:spLocks noChangeArrowheads="1"/>
          </p:cNvSpPr>
          <p:nvPr/>
        </p:nvSpPr>
        <p:spPr bwMode="auto">
          <a:xfrm>
            <a:off x="5351463" y="1655763"/>
            <a:ext cx="3419475" cy="53975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>
                <a:latin typeface="Cambria" pitchFamily="18" charset="0"/>
              </a:rPr>
              <a:t>Разработаны модель работы школы, психодиагностические методики</a:t>
            </a:r>
          </a:p>
        </p:txBody>
      </p:sp>
      <p:sp>
        <p:nvSpPr>
          <p:cNvPr id="49" name="Скругленный прямоугольник 48"/>
          <p:cNvSpPr>
            <a:spLocks noChangeArrowheads="1"/>
          </p:cNvSpPr>
          <p:nvPr/>
        </p:nvSpPr>
        <p:spPr bwMode="auto">
          <a:xfrm>
            <a:off x="5351463" y="3186113"/>
            <a:ext cx="3419475" cy="53975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 dirty="0">
                <a:latin typeface="Cambria" pitchFamily="18" charset="0"/>
              </a:rPr>
              <a:t>Организованы 2 Всероссийских конкурса </a:t>
            </a:r>
            <a:r>
              <a:rPr lang="en-US" sz="1300" dirty="0">
                <a:latin typeface="Cambria" pitchFamily="18" charset="0"/>
              </a:rPr>
              <a:t/>
            </a:r>
            <a:br>
              <a:rPr lang="en-US" sz="1300" dirty="0">
                <a:latin typeface="Cambria" pitchFamily="18" charset="0"/>
              </a:rPr>
            </a:br>
            <a:r>
              <a:rPr lang="ru-RU" sz="1300" dirty="0">
                <a:latin typeface="Cambria" pitchFamily="18" charset="0"/>
              </a:rPr>
              <a:t>с участием 78 школ, более 200 педагогов</a:t>
            </a:r>
          </a:p>
        </p:txBody>
      </p:sp>
      <p:sp>
        <p:nvSpPr>
          <p:cNvPr id="50" name="Скругленный прямоугольник 49"/>
          <p:cNvSpPr>
            <a:spLocks noChangeArrowheads="1"/>
          </p:cNvSpPr>
          <p:nvPr/>
        </p:nvSpPr>
        <p:spPr bwMode="auto">
          <a:xfrm>
            <a:off x="5351463" y="4716463"/>
            <a:ext cx="3419475" cy="6572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 dirty="0">
                <a:latin typeface="Cambria" pitchFamily="18" charset="0"/>
              </a:rPr>
              <a:t>Проведены 15 семинаров, (6 выездных </a:t>
            </a:r>
            <a:r>
              <a:rPr lang="en-US" sz="1300" dirty="0">
                <a:latin typeface="Cambria" pitchFamily="18" charset="0"/>
              </a:rPr>
              <a:t/>
            </a:r>
            <a:br>
              <a:rPr lang="en-US" sz="1300" dirty="0">
                <a:latin typeface="Cambria" pitchFamily="18" charset="0"/>
              </a:rPr>
            </a:br>
            <a:r>
              <a:rPr lang="ru-RU" sz="1300" dirty="0">
                <a:latin typeface="Cambria" pitchFamily="18" charset="0"/>
              </a:rPr>
              <a:t>в 26 районах и городах, более 800 пед. работников)</a:t>
            </a:r>
          </a:p>
        </p:txBody>
      </p:sp>
      <p:sp>
        <p:nvSpPr>
          <p:cNvPr id="51" name="Скругленный прямоугольник 50"/>
          <p:cNvSpPr>
            <a:spLocks noChangeArrowheads="1"/>
          </p:cNvSpPr>
          <p:nvPr/>
        </p:nvSpPr>
        <p:spPr bwMode="auto">
          <a:xfrm>
            <a:off x="5351463" y="3951288"/>
            <a:ext cx="3419475" cy="53816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>
                <a:latin typeface="Cambria" pitchFamily="18" charset="0"/>
              </a:rPr>
              <a:t>Проводятся очно-заочные курсы повышения квалификации</a:t>
            </a:r>
          </a:p>
        </p:txBody>
      </p:sp>
      <p:sp>
        <p:nvSpPr>
          <p:cNvPr id="52" name="Скругленный прямоугольник 51"/>
          <p:cNvSpPr>
            <a:spLocks noChangeArrowheads="1"/>
          </p:cNvSpPr>
          <p:nvPr/>
        </p:nvSpPr>
        <p:spPr bwMode="auto">
          <a:xfrm>
            <a:off x="5351463" y="5481638"/>
            <a:ext cx="3419475" cy="611187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 dirty="0">
                <a:latin typeface="Cambria" pitchFamily="18" charset="0"/>
              </a:rPr>
              <a:t>Обобщен и распространяется опыт </a:t>
            </a:r>
            <a:r>
              <a:rPr lang="en-US" sz="1300" dirty="0">
                <a:latin typeface="Cambria" pitchFamily="18" charset="0"/>
              </a:rPr>
              <a:t/>
            </a:r>
            <a:br>
              <a:rPr lang="en-US" sz="1300" dirty="0">
                <a:latin typeface="Cambria" pitchFamily="18" charset="0"/>
              </a:rPr>
            </a:br>
            <a:r>
              <a:rPr lang="ru-RU" sz="1300" dirty="0">
                <a:latin typeface="Cambria" pitchFamily="18" charset="0"/>
              </a:rPr>
              <a:t>46 школ и 30 учителей. Изданы сборники материалов</a:t>
            </a:r>
          </a:p>
        </p:txBody>
      </p:sp>
      <p:sp>
        <p:nvSpPr>
          <p:cNvPr id="53" name="Скругленный прямоугольник 52"/>
          <p:cNvSpPr>
            <a:spLocks noChangeArrowheads="1"/>
          </p:cNvSpPr>
          <p:nvPr/>
        </p:nvSpPr>
        <p:spPr bwMode="auto">
          <a:xfrm>
            <a:off x="5351463" y="2420938"/>
            <a:ext cx="3419475" cy="53975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51183" tIns="25591" rIns="51183" bIns="25591" anchor="ctr"/>
          <a:lstStyle/>
          <a:p>
            <a:pPr algn="ctr" defTabSz="766763">
              <a:defRPr/>
            </a:pPr>
            <a:r>
              <a:rPr lang="ru-RU" sz="1300" dirty="0">
                <a:latin typeface="Cambria" pitchFamily="18" charset="0"/>
              </a:rPr>
              <a:t>Действуют 30 сетевых инновационных и </a:t>
            </a:r>
            <a:r>
              <a:rPr lang="en-US" sz="1300" dirty="0">
                <a:latin typeface="Cambria" pitchFamily="18" charset="0"/>
              </a:rPr>
              <a:t/>
            </a:r>
            <a:br>
              <a:rPr lang="en-US" sz="1300" dirty="0">
                <a:latin typeface="Cambria" pitchFamily="18" charset="0"/>
              </a:rPr>
            </a:br>
            <a:r>
              <a:rPr lang="ru-RU" sz="1300" dirty="0">
                <a:latin typeface="Cambria" pitchFamily="18" charset="0"/>
              </a:rPr>
              <a:t>6 экспериментальных площадок</a:t>
            </a:r>
          </a:p>
        </p:txBody>
      </p:sp>
      <p:sp>
        <p:nvSpPr>
          <p:cNvPr id="22544" name="TextBox 28"/>
          <p:cNvSpPr txBox="1">
            <a:spLocks noChangeArrowheads="1"/>
          </p:cNvSpPr>
          <p:nvPr/>
        </p:nvSpPr>
        <p:spPr bwMode="auto">
          <a:xfrm>
            <a:off x="1619250" y="1268413"/>
            <a:ext cx="2066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89" tIns="38396" rIns="76789" bIns="38396" anchor="ctr">
            <a:spAutoFit/>
          </a:bodyPr>
          <a:lstStyle/>
          <a:p>
            <a:pPr algn="ctr" defTabSz="766763"/>
            <a:r>
              <a:rPr lang="ru-RU" sz="1600">
                <a:latin typeface="Cambria" pitchFamily="18" charset="0"/>
              </a:rPr>
              <a:t>Формы и методы</a:t>
            </a:r>
          </a:p>
        </p:txBody>
      </p:sp>
      <p:sp>
        <p:nvSpPr>
          <p:cNvPr id="22545" name="TextBox 56"/>
          <p:cNvSpPr txBox="1">
            <a:spLocks noChangeArrowheads="1"/>
          </p:cNvSpPr>
          <p:nvPr/>
        </p:nvSpPr>
        <p:spPr bwMode="auto">
          <a:xfrm>
            <a:off x="6511925" y="1252538"/>
            <a:ext cx="13731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89" tIns="38396" rIns="76789" bIns="38396" anchor="ctr">
            <a:spAutoFit/>
          </a:bodyPr>
          <a:lstStyle/>
          <a:p>
            <a:pPr defTabSz="766763"/>
            <a:r>
              <a:rPr lang="ru-RU" sz="1600">
                <a:latin typeface="Cambria" pitchFamily="18" charset="0"/>
              </a:rPr>
              <a:t>Результаты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820275" y="2476500"/>
            <a:ext cx="0" cy="647700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2547" name="Группа 61"/>
          <p:cNvGrpSpPr>
            <a:grpSpLocks/>
          </p:cNvGrpSpPr>
          <p:nvPr/>
        </p:nvGrpSpPr>
        <p:grpSpPr bwMode="auto">
          <a:xfrm>
            <a:off x="468313" y="2432050"/>
            <a:ext cx="463550" cy="561975"/>
            <a:chOff x="939800" y="3581400"/>
            <a:chExt cx="927100" cy="842818"/>
          </a:xfrm>
        </p:grpSpPr>
        <p:sp>
          <p:nvSpPr>
            <p:cNvPr id="63" name="Скругленный прямоугольник 62"/>
            <p:cNvSpPr>
              <a:spLocks noChangeArrowheads="1"/>
            </p:cNvSpPr>
            <p:nvPr/>
          </p:nvSpPr>
          <p:spPr bwMode="auto">
            <a:xfrm>
              <a:off x="939800" y="3581400"/>
              <a:ext cx="927100" cy="842818"/>
            </a:xfrm>
            <a:prstGeom prst="roundRect">
              <a:avLst>
                <a:gd name="adj" fmla="val 30954"/>
              </a:avLst>
            </a:prstGeom>
            <a:solidFill>
              <a:schemeClr val="bg1"/>
            </a:solidFill>
            <a:ln w="28575" algn="ctr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lIns="51183" tIns="25591" rIns="51183" bIns="25591" anchor="ctr"/>
            <a:lstStyle/>
            <a:p>
              <a:pPr algn="ctr" defTabSz="766763">
                <a:defRPr/>
              </a:pPr>
              <a:endParaRPr lang="ru-RU" sz="1600">
                <a:solidFill>
                  <a:srgbClr val="FFFFFF"/>
                </a:solidFill>
                <a:latin typeface="Cambria" pitchFamily="18" charset="0"/>
              </a:endParaRPr>
            </a:p>
          </p:txBody>
        </p:sp>
        <p:pic>
          <p:nvPicPr>
            <p:cNvPr id="22568" name="Picture 3" descr="C:\Users\Администратор\Desktop\jRJ5gZbZvZ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009" y="3655224"/>
              <a:ext cx="674682" cy="67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48" name="Группа 64"/>
          <p:cNvGrpSpPr>
            <a:grpSpLocks/>
          </p:cNvGrpSpPr>
          <p:nvPr/>
        </p:nvGrpSpPr>
        <p:grpSpPr bwMode="auto">
          <a:xfrm>
            <a:off x="468313" y="3173413"/>
            <a:ext cx="463550" cy="561975"/>
            <a:chOff x="939800" y="4775200"/>
            <a:chExt cx="927100" cy="842818"/>
          </a:xfrm>
        </p:grpSpPr>
        <p:sp>
          <p:nvSpPr>
            <p:cNvPr id="66" name="Скругленный прямоугольник 65"/>
            <p:cNvSpPr>
              <a:spLocks noChangeArrowheads="1"/>
            </p:cNvSpPr>
            <p:nvPr/>
          </p:nvSpPr>
          <p:spPr bwMode="auto">
            <a:xfrm>
              <a:off x="939800" y="4775200"/>
              <a:ext cx="927100" cy="842818"/>
            </a:xfrm>
            <a:prstGeom prst="roundRect">
              <a:avLst>
                <a:gd name="adj" fmla="val 30954"/>
              </a:avLst>
            </a:prstGeom>
            <a:solidFill>
              <a:schemeClr val="bg1"/>
            </a:solidFill>
            <a:ln w="28575" algn="ctr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lIns="51183" tIns="25591" rIns="51183" bIns="25591" anchor="ctr"/>
            <a:lstStyle/>
            <a:p>
              <a:pPr algn="ctr" defTabSz="766763">
                <a:defRPr/>
              </a:pPr>
              <a:endParaRPr lang="ru-RU" sz="1600">
                <a:solidFill>
                  <a:srgbClr val="FFFFFF"/>
                </a:solidFill>
                <a:latin typeface="Cambria" pitchFamily="18" charset="0"/>
              </a:endParaRPr>
            </a:p>
          </p:txBody>
        </p:sp>
        <p:pic>
          <p:nvPicPr>
            <p:cNvPr id="22566" name="Picture 4" descr="C:\Users\Администратор\Desktop\nm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5300" y="4914535"/>
              <a:ext cx="796100" cy="571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49" name="Группа 73"/>
          <p:cNvGrpSpPr>
            <a:grpSpLocks/>
          </p:cNvGrpSpPr>
          <p:nvPr/>
        </p:nvGrpSpPr>
        <p:grpSpPr bwMode="auto">
          <a:xfrm>
            <a:off x="468313" y="5470525"/>
            <a:ext cx="463550" cy="560388"/>
            <a:chOff x="939800" y="8191500"/>
            <a:chExt cx="927100" cy="842818"/>
          </a:xfrm>
        </p:grpSpPr>
        <p:sp>
          <p:nvSpPr>
            <p:cNvPr id="75" name="Скругленный прямоугольник 74"/>
            <p:cNvSpPr>
              <a:spLocks noChangeArrowheads="1"/>
            </p:cNvSpPr>
            <p:nvPr/>
          </p:nvSpPr>
          <p:spPr bwMode="auto">
            <a:xfrm>
              <a:off x="939800" y="8191500"/>
              <a:ext cx="927100" cy="842818"/>
            </a:xfrm>
            <a:prstGeom prst="roundRect">
              <a:avLst>
                <a:gd name="adj" fmla="val 30954"/>
              </a:avLst>
            </a:prstGeom>
            <a:solidFill>
              <a:schemeClr val="bg1"/>
            </a:solidFill>
            <a:ln w="28575" algn="ctr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lIns="51183" tIns="25591" rIns="51183" bIns="25591" anchor="ctr"/>
            <a:lstStyle/>
            <a:p>
              <a:pPr algn="ctr" defTabSz="766763">
                <a:defRPr/>
              </a:pPr>
              <a:endParaRPr lang="ru-RU" sz="1600">
                <a:solidFill>
                  <a:srgbClr val="FFFFFF"/>
                </a:solidFill>
                <a:latin typeface="Cambria" pitchFamily="18" charset="0"/>
              </a:endParaRPr>
            </a:p>
          </p:txBody>
        </p:sp>
        <p:pic>
          <p:nvPicPr>
            <p:cNvPr id="22564" name="Picture 7" descr="C:\Users\Администратор\Desktop\i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4927" y="8271253"/>
              <a:ext cx="656847" cy="65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50" name="Группа 2"/>
          <p:cNvGrpSpPr>
            <a:grpSpLocks/>
          </p:cNvGrpSpPr>
          <p:nvPr/>
        </p:nvGrpSpPr>
        <p:grpSpPr bwMode="auto">
          <a:xfrm>
            <a:off x="468313" y="1641475"/>
            <a:ext cx="463550" cy="561975"/>
            <a:chOff x="937324" y="2461664"/>
            <a:chExt cx="927100" cy="842818"/>
          </a:xfrm>
        </p:grpSpPr>
        <p:pic>
          <p:nvPicPr>
            <p:cNvPr id="22561" name="Picture 2" descr="C:\Users\Администратор\Desktop\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4950" y="2577928"/>
              <a:ext cx="831849" cy="51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Скругленный прямоугольник 59"/>
            <p:cNvSpPr>
              <a:spLocks noChangeArrowheads="1"/>
            </p:cNvSpPr>
            <p:nvPr/>
          </p:nvSpPr>
          <p:spPr bwMode="auto">
            <a:xfrm>
              <a:off x="937324" y="2461664"/>
              <a:ext cx="927100" cy="842818"/>
            </a:xfrm>
            <a:prstGeom prst="roundRect">
              <a:avLst>
                <a:gd name="adj" fmla="val 30954"/>
              </a:avLst>
            </a:prstGeom>
            <a:noFill/>
            <a:ln w="28575" algn="ctr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lIns="51183" tIns="25591" rIns="51183" bIns="25591" anchor="ctr"/>
            <a:lstStyle/>
            <a:p>
              <a:pPr algn="ctr" defTabSz="766763">
                <a:defRPr/>
              </a:pPr>
              <a:endParaRPr lang="ru-RU" sz="1600">
                <a:solidFill>
                  <a:srgbClr val="FFFFFF"/>
                </a:solidFill>
                <a:latin typeface="Cambria" pitchFamily="18" charset="0"/>
              </a:endParaRPr>
            </a:p>
          </p:txBody>
        </p:sp>
      </p:grpSp>
      <p:grpSp>
        <p:nvGrpSpPr>
          <p:cNvPr id="22551" name="Группа 3"/>
          <p:cNvGrpSpPr>
            <a:grpSpLocks/>
          </p:cNvGrpSpPr>
          <p:nvPr/>
        </p:nvGrpSpPr>
        <p:grpSpPr bwMode="auto">
          <a:xfrm>
            <a:off x="468313" y="3938588"/>
            <a:ext cx="463550" cy="561975"/>
            <a:chOff x="937324" y="5910571"/>
            <a:chExt cx="927100" cy="842818"/>
          </a:xfrm>
        </p:grpSpPr>
        <p:pic>
          <p:nvPicPr>
            <p:cNvPr id="22559" name="Picture 5" descr="C:\Users\Администратор\Desktop\Роль-маркетинга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1931" y="5998038"/>
              <a:ext cx="777887" cy="58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Скругленный прямоугольник 68"/>
            <p:cNvSpPr>
              <a:spLocks noChangeArrowheads="1"/>
            </p:cNvSpPr>
            <p:nvPr/>
          </p:nvSpPr>
          <p:spPr bwMode="auto">
            <a:xfrm>
              <a:off x="937324" y="5910571"/>
              <a:ext cx="927100" cy="842818"/>
            </a:xfrm>
            <a:prstGeom prst="roundRect">
              <a:avLst>
                <a:gd name="adj" fmla="val 30954"/>
              </a:avLst>
            </a:prstGeom>
            <a:noFill/>
            <a:ln w="28575" algn="ctr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lIns="51183" tIns="25591" rIns="51183" bIns="25591" anchor="ctr"/>
            <a:lstStyle/>
            <a:p>
              <a:pPr algn="ctr" defTabSz="766763">
                <a:defRPr/>
              </a:pPr>
              <a:endParaRPr lang="ru-RU" sz="1600">
                <a:solidFill>
                  <a:srgbClr val="FFFFFF"/>
                </a:solidFill>
                <a:latin typeface="Cambria" pitchFamily="18" charset="0"/>
              </a:endParaRPr>
            </a:p>
          </p:txBody>
        </p:sp>
      </p:grpSp>
      <p:grpSp>
        <p:nvGrpSpPr>
          <p:cNvPr id="22552" name="Группа 4"/>
          <p:cNvGrpSpPr>
            <a:grpSpLocks/>
          </p:cNvGrpSpPr>
          <p:nvPr/>
        </p:nvGrpSpPr>
        <p:grpSpPr bwMode="auto">
          <a:xfrm>
            <a:off x="468313" y="4708525"/>
            <a:ext cx="463550" cy="561975"/>
            <a:chOff x="937324" y="7063731"/>
            <a:chExt cx="927100" cy="842818"/>
          </a:xfrm>
        </p:grpSpPr>
        <p:pic>
          <p:nvPicPr>
            <p:cNvPr id="22557" name="Рисунок 72" descr="Безымянный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0310" y="7138843"/>
              <a:ext cx="741128" cy="67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Скругленный прямоугольник 71"/>
            <p:cNvSpPr>
              <a:spLocks noChangeArrowheads="1"/>
            </p:cNvSpPr>
            <p:nvPr/>
          </p:nvSpPr>
          <p:spPr bwMode="auto">
            <a:xfrm>
              <a:off x="937324" y="7063731"/>
              <a:ext cx="927100" cy="842818"/>
            </a:xfrm>
            <a:prstGeom prst="roundRect">
              <a:avLst>
                <a:gd name="adj" fmla="val 30954"/>
              </a:avLst>
            </a:prstGeom>
            <a:noFill/>
            <a:ln w="28575" algn="ctr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lIns="51183" tIns="25591" rIns="51183" bIns="25591" anchor="ctr"/>
            <a:lstStyle/>
            <a:p>
              <a:pPr algn="ctr" defTabSz="766763">
                <a:defRPr/>
              </a:pPr>
              <a:endParaRPr lang="ru-RU" sz="1600">
                <a:solidFill>
                  <a:srgbClr val="FFFFFF"/>
                </a:solidFill>
                <a:latin typeface="Cambria" pitchFamily="18" charset="0"/>
              </a:endParaRPr>
            </a:p>
          </p:txBody>
        </p:sp>
      </p:grpSp>
      <p:pic>
        <p:nvPicPr>
          <p:cNvPr id="59" name="Рисунок 12" descr="ислам2.jpg"/>
          <p:cNvPicPr>
            <a:picLocks noChangeAspect="1"/>
          </p:cNvPicPr>
          <p:nvPr/>
        </p:nvPicPr>
        <p:blipFill>
          <a:blip r:embed="rId8" cstate="print">
            <a:lum bright="-20000"/>
          </a:blip>
          <a:srcRect t="2608" b="78935"/>
          <a:stretch>
            <a:fillRect/>
          </a:stretch>
        </p:blipFill>
        <p:spPr bwMode="auto">
          <a:xfrm>
            <a:off x="0" y="0"/>
            <a:ext cx="9144000" cy="83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4621"/>
            <a:ext cx="520453" cy="6662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524750" y="131763"/>
            <a:ext cx="1262063" cy="488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56" name="TextBox 33"/>
          <p:cNvSpPr txBox="1">
            <a:spLocks noChangeArrowheads="1"/>
          </p:cNvSpPr>
          <p:nvPr/>
        </p:nvSpPr>
        <p:spPr bwMode="auto">
          <a:xfrm>
            <a:off x="900113" y="144463"/>
            <a:ext cx="70516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89" tIns="38396" rIns="76789" bIns="38396" anchor="ctr">
            <a:spAutoFit/>
          </a:bodyPr>
          <a:lstStyle/>
          <a:p>
            <a:pPr algn="ctr" defTabSz="766763"/>
            <a:r>
              <a:rPr lang="ru-RU" sz="1400" b="1">
                <a:solidFill>
                  <a:schemeClr val="bg1"/>
                </a:solidFill>
                <a:latin typeface="Cambria" pitchFamily="18" charset="0"/>
              </a:rPr>
              <a:t>НАУЧНО-МЕТОДИЧЕСКАЯ ПОДДЕРЖКА </a:t>
            </a:r>
            <a:br>
              <a:rPr lang="ru-RU" sz="1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400" b="1">
                <a:solidFill>
                  <a:schemeClr val="bg1"/>
                </a:solidFill>
                <a:latin typeface="Cambria" pitchFamily="18" charset="0"/>
              </a:rPr>
              <a:t>ПЕДАГОГИЧЕСКОГО СОПРОВОЖДЕНИЯ РАЗВИТИЯ ОДАРЕННОСТИ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23554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23555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23567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3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20453" cy="66627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176338" y="972567"/>
            <a:ext cx="8712968" cy="6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A5A8D"/>
                </a:solidFill>
              </a:rPr>
              <a:t>Количество мероприятий, </a:t>
            </a:r>
            <a:br>
              <a:rPr lang="ru-RU" sz="2400" b="1">
                <a:solidFill>
                  <a:srgbClr val="CA5A8D"/>
                </a:solidFill>
              </a:rPr>
            </a:br>
            <a:r>
              <a:rPr lang="ru-RU" sz="2400" b="1">
                <a:solidFill>
                  <a:srgbClr val="CA5A8D"/>
                </a:solidFill>
              </a:rPr>
              <a:t> проведенных институтами, факультетами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11560" y="1916836"/>
          <a:ext cx="8064896" cy="41044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43233"/>
                <a:gridCol w="1121663"/>
              </a:tblGrid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Естественно-географический факультет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 исторического и правового образования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 педагогики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 профессионального образования и информационных технологий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 филологического образования и межкультурных коммуникаций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Социально-гуманитарный факультет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Факультет башкирской филологии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Факультет психологии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Факультет физической культуры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Физико-математический факультет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 графический факультет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828" t="8141" r="466" b="10451"/>
          <a:stretch>
            <a:fillRect/>
          </a:stretch>
        </p:blipFill>
        <p:spPr bwMode="auto">
          <a:xfrm>
            <a:off x="6516216" y="5049180"/>
            <a:ext cx="2376264" cy="1188132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isometricOffAxis2Left"/>
            <a:lightRig rig="threePt" dir="t"/>
          </a:scene3d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25603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25604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25641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4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20453" cy="66627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176338" y="1187228"/>
            <a:ext cx="8712968" cy="6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A5A8D"/>
                </a:solidFill>
              </a:rPr>
              <a:t>Количество награжденных </a:t>
            </a:r>
            <a:br>
              <a:rPr lang="ru-RU" sz="2400" b="1">
                <a:solidFill>
                  <a:srgbClr val="CA5A8D"/>
                </a:solidFill>
              </a:rPr>
            </a:br>
            <a:r>
              <a:rPr lang="ru-RU" sz="2400" b="1">
                <a:solidFill>
                  <a:srgbClr val="CA5A8D"/>
                </a:solidFill>
              </a:rPr>
              <a:t>медалью «Созидая будущее»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5650" y="2205038"/>
          <a:ext cx="7776864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/>
                <a:gridCol w="1728192"/>
                <a:gridCol w="2376264"/>
                <a:gridCol w="2016224"/>
              </a:tblGrid>
              <a:tr h="895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Школьники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Научные, педагогические</a:t>
                      </a:r>
                      <a:r>
                        <a:rPr lang="ru-RU" sz="16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работники университета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Руководители школ республики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875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40" name="TextBox 17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27650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27651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27685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3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20453" cy="66627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176338" y="972567"/>
            <a:ext cx="8712968" cy="6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A5A8D"/>
                </a:solidFill>
              </a:rPr>
              <a:t>Награждаются Медалью «Созидая будущее»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828" t="8141" r="466" b="10451"/>
          <a:stretch>
            <a:fillRect/>
          </a:stretch>
        </p:blipFill>
        <p:spPr bwMode="auto">
          <a:xfrm>
            <a:off x="6660232" y="4941168"/>
            <a:ext cx="2376264" cy="1188132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isometricOffAxis2Left"/>
            <a:lightRig rig="threePt" dir="t"/>
          </a:scene3d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55650" y="1800225"/>
          <a:ext cx="7560840" cy="41709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0280"/>
                <a:gridCol w="694922"/>
                <a:gridCol w="4345638"/>
              </a:tblGrid>
              <a:tr h="34849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600" b="0" i="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lang="ru-RU" sz="1600" b="0" i="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Образовательное учреждение</a:t>
                      </a:r>
                      <a:endParaRPr lang="ru-RU" sz="1600" b="0" i="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Вагапова Алина Шамилевна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МАОУ Школа №38 ГО г. Уфа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Еникеева Эльвира Рамилевна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МАОУ «Физико-математический лицей № 93»  ГО г. Уфа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Казиханова Миляуша Илгизовна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МОБУ Гимназия №2 с. Бураево МР Бураевский район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Колесников Дмитрий Александрович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«СОШ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13» 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 г.Октябрьский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Низамиева Диана Рустемовна</a:t>
                      </a:r>
                      <a:endParaRPr lang="ru-RU" sz="1800" b="1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МОБУ СОШ №1 с.Буздяк МР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Буздякский 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Челпанова Светлана Алексеевна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 7 г. Туймазы МР Туймазинский район 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6055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84" name="TextBox 14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4"/>
          <p:cNvSpPr>
            <a:spLocks noChangeArrowheads="1"/>
          </p:cNvSpPr>
          <p:nvPr/>
        </p:nvSpPr>
        <p:spPr bwMode="auto">
          <a:xfrm>
            <a:off x="1763713" y="6524625"/>
            <a:ext cx="5903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2060"/>
                </a:solidFill>
              </a:rPr>
              <a:t>Шаблон и методология по подготовке презентации </a:t>
            </a:r>
            <a:r>
              <a:rPr lang="en-US" sz="1000">
                <a:solidFill>
                  <a:srgbClr val="002060"/>
                </a:solidFill>
              </a:rPr>
              <a:t>LOGA Group</a:t>
            </a:r>
            <a:r>
              <a:rPr lang="ru-RU" sz="1000">
                <a:solidFill>
                  <a:srgbClr val="002060"/>
                </a:solidFill>
              </a:rPr>
              <a:t> </a:t>
            </a:r>
            <a:r>
              <a:rPr lang="en-US" sz="1000">
                <a:solidFill>
                  <a:srgbClr val="002060"/>
                </a:solidFill>
              </a:rPr>
              <a:t>201</a:t>
            </a:r>
            <a:r>
              <a:rPr lang="ru-RU" sz="1000">
                <a:solidFill>
                  <a:srgbClr val="002060"/>
                </a:solidFill>
              </a:rPr>
              <a:t>7</a:t>
            </a:r>
            <a:r>
              <a:rPr lang="en-US" sz="1000">
                <a:solidFill>
                  <a:srgbClr val="002060"/>
                </a:solidFill>
              </a:rPr>
              <a:t>, www.logagroup.com</a:t>
            </a:r>
          </a:p>
        </p:txBody>
      </p:sp>
      <p:sp>
        <p:nvSpPr>
          <p:cNvPr id="29698" name="Заголовок 6"/>
          <p:cNvSpPr txBox="1">
            <a:spLocks/>
          </p:cNvSpPr>
          <p:nvPr/>
        </p:nvSpPr>
        <p:spPr bwMode="auto">
          <a:xfrm>
            <a:off x="2700338" y="0"/>
            <a:ext cx="6443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en-US" sz="2400">
                <a:solidFill>
                  <a:schemeClr val="bg1"/>
                </a:solidFill>
              </a:rPr>
              <a:t>П</a:t>
            </a:r>
            <a:r>
              <a:rPr lang="en-US" altLang="en-US" sz="2400">
                <a:solidFill>
                  <a:schemeClr val="bg1"/>
                </a:solidFill>
              </a:rPr>
              <a:t>Р</a:t>
            </a:r>
            <a:r>
              <a:rPr lang="ru-RU" altLang="en-US" sz="2400">
                <a:solidFill>
                  <a:schemeClr val="bg1"/>
                </a:solidFill>
              </a:rPr>
              <a:t>ЕДЛАГАЕМЫЕ УСЛУГИ</a:t>
            </a: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29699" name="Группа 6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9144000" cy="6885384"/>
          </a:xfrm>
        </p:grpSpPr>
        <p:grpSp>
          <p:nvGrpSpPr>
            <p:cNvPr id="29733" name="Группа 9"/>
            <p:cNvGrpSpPr>
              <a:grpSpLocks/>
            </p:cNvGrpSpPr>
            <p:nvPr/>
          </p:nvGrpSpPr>
          <p:grpSpPr bwMode="auto">
            <a:xfrm>
              <a:off x="0" y="0"/>
              <a:ext cx="9144000" cy="836712"/>
              <a:chOff x="0" y="0"/>
              <a:chExt cx="9144000" cy="836712"/>
            </a:xfrm>
          </p:grpSpPr>
          <p:pic>
            <p:nvPicPr>
              <p:cNvPr id="10" name="Рисунок 12" descr="ислам2.jpg"/>
              <p:cNvPicPr>
                <a:picLocks noChangeAspect="1"/>
              </p:cNvPicPr>
              <p:nvPr/>
            </p:nvPicPr>
            <p:blipFill>
              <a:blip r:embed="rId3" cstate="print">
                <a:lum bright="-20000"/>
              </a:blip>
              <a:srcRect t="2608" b="78935"/>
              <a:stretch>
                <a:fillRect/>
              </a:stretch>
            </p:blipFill>
            <p:spPr bwMode="auto">
              <a:xfrm>
                <a:off x="0" y="0"/>
                <a:ext cx="914400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44624"/>
                <a:ext cx="520453" cy="66627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4750" y="131771"/>
                <a:ext cx="1262063" cy="488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6450409"/>
              <a:ext cx="9144000" cy="434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176338" y="972567"/>
            <a:ext cx="8712968" cy="6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A5A8D"/>
                </a:solidFill>
              </a:rPr>
              <a:t>Награждаются Медалью «Созидая будущее»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828" t="8141" r="466" b="10451"/>
          <a:stretch>
            <a:fillRect/>
          </a:stretch>
        </p:blipFill>
        <p:spPr bwMode="auto">
          <a:xfrm>
            <a:off x="6660232" y="4941168"/>
            <a:ext cx="2376264" cy="1188132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isometricOffAxis2Left"/>
            <a:lightRig rig="threePt" dir="t"/>
          </a:scene3d>
        </p:spPr>
      </p:pic>
      <p:graphicFrame>
        <p:nvGraphicFramePr>
          <p:cNvPr id="29742" name="Group 46"/>
          <p:cNvGraphicFramePr>
            <a:graphicFrameLocks noGrp="1"/>
          </p:cNvGraphicFramePr>
          <p:nvPr/>
        </p:nvGraphicFramePr>
        <p:xfrm>
          <a:off x="683568" y="2132856"/>
          <a:ext cx="8064896" cy="3189996"/>
        </p:xfrm>
        <a:graphic>
          <a:graphicData uri="http://schemas.openxmlformats.org/drawingml/2006/table">
            <a:tbl>
              <a:tblPr/>
              <a:tblGrid>
                <a:gridCol w="2638777"/>
                <a:gridCol w="5426119"/>
              </a:tblGrid>
              <a:tr h="351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Должность, ученая степень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Косарев Н. Ф.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 кафедры общей и теоретической физики,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к.ф.-м.н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51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Самситова Л. Х.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 факультета башкирской филологии, д.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филол.н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Кортунов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 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Института исторического и правового образования, к.и.н., доцент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51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Рахимова Э. Ф.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 кафедры башкирского и сравнительно-сопоставительного языкознания,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к.филол.н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Бехтерева Л. Д.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 кафедры биоэкологии и биологического образования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32" name="TextBox 14"/>
          <p:cNvSpPr txBox="1">
            <a:spLocks noChangeArrowheads="1"/>
          </p:cNvSpPr>
          <p:nvPr/>
        </p:nvSpPr>
        <p:spPr bwMode="auto">
          <a:xfrm>
            <a:off x="1763713" y="188913"/>
            <a:ext cx="486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B9CDE5"/>
                </a:solidFill>
                <a:latin typeface="Calibri" pitchFamily="34" charset="0"/>
                <a:cs typeface="Times New Roman" pitchFamily="18" charset="0"/>
              </a:rPr>
              <a:t>Центр развития одаренности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577</Words>
  <Application>Microsoft Office PowerPoint</Application>
  <PresentationFormat>Экран (4:3)</PresentationFormat>
  <Paragraphs>202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A. Petrova</dc:creator>
  <cp:lastModifiedBy>user</cp:lastModifiedBy>
  <cp:revision>161</cp:revision>
  <cp:lastPrinted>2017-04-28T12:25:07Z</cp:lastPrinted>
  <dcterms:created xsi:type="dcterms:W3CDTF">2016-11-11T11:31:19Z</dcterms:created>
  <dcterms:modified xsi:type="dcterms:W3CDTF">2019-05-30T04:09:43Z</dcterms:modified>
</cp:coreProperties>
</file>